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87" r:id="rId3"/>
    <p:sldId id="267" r:id="rId4"/>
    <p:sldId id="281" r:id="rId5"/>
    <p:sldId id="294" r:id="rId6"/>
    <p:sldId id="279" r:id="rId7"/>
    <p:sldId id="270" r:id="rId8"/>
    <p:sldId id="291" r:id="rId9"/>
    <p:sldId id="269" r:id="rId10"/>
    <p:sldId id="293" r:id="rId11"/>
    <p:sldId id="292" r:id="rId12"/>
    <p:sldId id="285" r:id="rId13"/>
    <p:sldId id="282" r:id="rId14"/>
    <p:sldId id="28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3796" autoAdjust="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2522B-DE66-4B30-8853-FAD7FE04D5D3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1A88-04B9-46D8-9F84-7DD4FF321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6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91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33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1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1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3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19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8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6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1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0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1A88-04B9-46D8-9F84-7DD4FF3219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3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997" y="3641270"/>
            <a:ext cx="9371260" cy="1481365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257" y="5290457"/>
            <a:ext cx="9144000" cy="898072"/>
          </a:xfrm>
          <a:noFill/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1E86-4BDA-496A-93FB-174EB7557AF1}" type="datetimeFigureOut">
              <a:rPr lang="fi-FI" smtClean="0"/>
              <a:t>12.1.2021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970-5F90-460D-ABCD-861523CE0CC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" y="424543"/>
            <a:ext cx="700650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bg>
      <p:bgPr>
        <a:solidFill>
          <a:srgbClr val="23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49829"/>
            <a:ext cx="10515600" cy="824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222146"/>
            <a:ext cx="5157787" cy="525036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795361"/>
            <a:ext cx="5157787" cy="368458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222146"/>
            <a:ext cx="5183188" cy="525036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95361"/>
            <a:ext cx="5183188" cy="368458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3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0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rgbClr val="23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rgbClr val="23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3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6686"/>
            <a:ext cx="3932237" cy="1360714"/>
          </a:xfrm>
          <a:noFill/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noFill/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4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23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6686"/>
            <a:ext cx="3932237" cy="1360714"/>
          </a:xfrm>
          <a:noFill/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noFill/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4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2320"/>
            <a:ext cx="3932237" cy="1445079"/>
          </a:xfrm>
          <a:noFill/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49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23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2320"/>
            <a:ext cx="3932237" cy="1445079"/>
          </a:xfrm>
          <a:noFill/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1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997" y="3641270"/>
            <a:ext cx="9371260" cy="1481365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3385F"/>
                </a:solidFill>
                <a:latin typeface="Jost" pitchFamily="2" charset="0"/>
                <a:ea typeface="Jos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257" y="5290457"/>
            <a:ext cx="9144000" cy="898072"/>
          </a:xfrm>
          <a:noFill/>
        </p:spPr>
        <p:txBody>
          <a:bodyPr/>
          <a:lstStyle>
            <a:lvl1pPr marL="0" indent="0" algn="ctr">
              <a:buNone/>
              <a:defRPr sz="2400" b="1">
                <a:solidFill>
                  <a:srgbClr val="23385F"/>
                </a:solidFill>
                <a:latin typeface="Jost" pitchFamily="2" charset="0"/>
                <a:ea typeface="Jos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1E86-4BDA-496A-93FB-174EB7557AF1}" type="datetimeFigureOut">
              <a:rPr lang="fi-FI" smtClean="0"/>
              <a:t>12.1.2021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970-5F90-460D-ABCD-861523CE0CC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" y="424543"/>
            <a:ext cx="700650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1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23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6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696687" y="812800"/>
            <a:ext cx="10711542" cy="5573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3" y="5012815"/>
            <a:ext cx="2502918" cy="931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59" y="5187269"/>
            <a:ext cx="2256541" cy="517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60" y="3303168"/>
            <a:ext cx="1716995" cy="807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48" y="1385847"/>
            <a:ext cx="2637952" cy="939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60" y="1028049"/>
            <a:ext cx="2015299" cy="1848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37" y="2898854"/>
            <a:ext cx="1055549" cy="1386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28" y="1662398"/>
            <a:ext cx="2866366" cy="5794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80" y="4732198"/>
            <a:ext cx="1122950" cy="1119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70" y="3147818"/>
            <a:ext cx="2161552" cy="1118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43" y="4708949"/>
            <a:ext cx="2215561" cy="12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rgbClr val="23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fi-FI" dirty="0">
                <a:solidFill>
                  <a:schemeClr val="bg1"/>
                </a:solidFill>
                <a:latin typeface="Jost Medium" pitchFamily="2" charset="0"/>
                <a:ea typeface="Jost Medium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7" y="281968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1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233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23385F"/>
                </a:solidFill>
              </a:defRPr>
            </a:lvl1pPr>
            <a:lvl2pPr>
              <a:defRPr>
                <a:solidFill>
                  <a:srgbClr val="23385F"/>
                </a:solidFill>
              </a:defRPr>
            </a:lvl2pPr>
            <a:lvl3pPr>
              <a:defRPr>
                <a:solidFill>
                  <a:srgbClr val="23385F"/>
                </a:solidFill>
              </a:defRPr>
            </a:lvl3pPr>
            <a:lvl4pPr>
              <a:defRPr>
                <a:solidFill>
                  <a:srgbClr val="23385F"/>
                </a:solidFill>
              </a:defRPr>
            </a:lvl4pPr>
            <a:lvl5pPr>
              <a:defRPr>
                <a:solidFill>
                  <a:srgbClr val="23385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0" y="254672"/>
            <a:ext cx="860400" cy="3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F44C00"/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7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4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23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5999"/>
            <a:ext cx="10515600" cy="10543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49713"/>
            <a:ext cx="5181600" cy="3927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713"/>
            <a:ext cx="5181600" cy="392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4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10636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25486"/>
            <a:ext cx="10515600" cy="36996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1F384-E9F8-4619-B38C-7BAB723380BA}" type="datetimeFigureOut">
              <a:rPr lang="fi-FI" smtClean="0"/>
              <a:t>12.1.2021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B200-B49D-453D-A1DF-1BEED0B012A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" y="254672"/>
            <a:ext cx="859351" cy="3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Jost Medium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711" y="3429000"/>
            <a:ext cx="9371260" cy="1481365"/>
          </a:xfrm>
        </p:spPr>
        <p:txBody>
          <a:bodyPr>
            <a:normAutofit/>
          </a:bodyPr>
          <a:lstStyle/>
          <a:p>
            <a:r>
              <a:rPr lang="en-US" dirty="0"/>
              <a:t>Turning Entrepreneurship Competence into </a:t>
            </a:r>
            <a:r>
              <a:rPr lang="en-US" dirty="0" smtClean="0"/>
              <a:t>Credit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971" y="5469920"/>
            <a:ext cx="9144000" cy="898072"/>
          </a:xfrm>
        </p:spPr>
        <p:txBody>
          <a:bodyPr>
            <a:noAutofit/>
          </a:bodyPr>
          <a:lstStyle/>
          <a:p>
            <a:pPr algn="r"/>
            <a:r>
              <a:rPr lang="fi-FI" sz="1800" dirty="0"/>
              <a:t>HOTIT OPIT </a:t>
            </a:r>
            <a:r>
              <a:rPr lang="fi-FI" sz="1800" dirty="0" smtClean="0"/>
              <a:t>-project</a:t>
            </a:r>
            <a:endParaRPr lang="fi-FI" sz="1800" dirty="0"/>
          </a:p>
          <a:p>
            <a:pPr algn="r"/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4837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Jost"/>
                <a:ea typeface="+mj-ea"/>
                <a:cs typeface="+mj-cs"/>
              </a:rPr>
              <a:t>Tips for demonstrating competence</a:t>
            </a:r>
            <a:endParaRPr lang="en-GB" b="1" dirty="0">
              <a:solidFill>
                <a:schemeClr val="tx2"/>
              </a:solidFill>
              <a:latin typeface="Jos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89" y="2224765"/>
            <a:ext cx="4829365" cy="3338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435" y="2173388"/>
            <a:ext cx="4829365" cy="36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/>
              <a:t>For </a:t>
            </a:r>
            <a:r>
              <a:rPr lang="fi-FI" dirty="0" err="1" smtClean="0"/>
              <a:t>teachers</a:t>
            </a:r>
            <a:r>
              <a:rPr lang="fi-FI" dirty="0" smtClean="0"/>
              <a:t> and </a:t>
            </a:r>
            <a:br>
              <a:rPr lang="fi-FI" dirty="0" smtClean="0"/>
            </a:br>
            <a:r>
              <a:rPr lang="fi-FI" dirty="0" err="1" smtClean="0"/>
              <a:t>developers</a:t>
            </a:r>
            <a:r>
              <a:rPr lang="fi-FI" dirty="0" smtClean="0"/>
              <a:t> of </a:t>
            </a:r>
            <a:r>
              <a:rPr lang="fi-FI" dirty="0" err="1" smtClean="0"/>
              <a:t>education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9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Jost"/>
                <a:ea typeface="+mj-ea"/>
                <a:cs typeface="+mj-cs"/>
              </a:rPr>
              <a:t>Teacher’s section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25486"/>
            <a:ext cx="10058400" cy="3434639"/>
          </a:xfrm>
          <a:solidFill>
            <a:schemeClr val="tx2"/>
          </a:solidFill>
        </p:spPr>
        <p:txBody>
          <a:bodyPr/>
          <a:lstStyle/>
          <a:p>
            <a:endParaRPr lang="en-GB" dirty="0" smtClean="0"/>
          </a:p>
          <a:p>
            <a:pPr marL="892175"/>
            <a:r>
              <a:rPr lang="en-GB" dirty="0" smtClean="0"/>
              <a:t>Course, subject and university level recommendations together with matching case studies</a:t>
            </a:r>
          </a:p>
          <a:p>
            <a:pPr marL="892175"/>
            <a:r>
              <a:rPr lang="en-GB" dirty="0" smtClean="0"/>
              <a:t>A report of a study on which Yoop.fi is based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Jost"/>
                <a:ea typeface="+mj-ea"/>
                <a:cs typeface="+mj-cs"/>
              </a:rPr>
              <a:t>Recommendations (R1-R5)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25486"/>
            <a:ext cx="10069417" cy="3423622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892175" indent="0">
              <a:buNone/>
            </a:pPr>
            <a:endParaRPr lang="fi-FI" sz="2400" dirty="0" smtClean="0"/>
          </a:p>
          <a:p>
            <a:pPr marL="892175" indent="0">
              <a:buNone/>
            </a:pPr>
            <a:r>
              <a:rPr lang="fi-FI" sz="2400" dirty="0" smtClean="0"/>
              <a:t>R</a:t>
            </a:r>
            <a:r>
              <a:rPr lang="en-US" sz="2400" dirty="0" err="1" smtClean="0"/>
              <a:t>ecommendations</a:t>
            </a:r>
            <a:r>
              <a:rPr lang="en-US" sz="2400" dirty="0" smtClean="0"/>
              <a:t> based on the interviews, good practices and literature are </a:t>
            </a:r>
            <a:r>
              <a:rPr lang="en-US" sz="2400" dirty="0"/>
              <a:t>divided into five themes:</a:t>
            </a:r>
          </a:p>
          <a:p>
            <a:pPr marL="1800225" indent="-457200">
              <a:buFont typeface="+mj-lt"/>
              <a:buAutoNum type="arabicPeriod"/>
            </a:pPr>
            <a:r>
              <a:rPr lang="en-US" sz="2000" dirty="0" smtClean="0"/>
              <a:t>practices</a:t>
            </a:r>
            <a:r>
              <a:rPr lang="en-US" sz="2000" dirty="0"/>
              <a:t>, responsibilities and principles at the level of higher </a:t>
            </a:r>
            <a:r>
              <a:rPr lang="en-US" sz="2000" dirty="0" smtClean="0"/>
              <a:t>education</a:t>
            </a:r>
            <a:endParaRPr lang="en-US" sz="2000" dirty="0"/>
          </a:p>
          <a:p>
            <a:pPr marL="1800225" indent="-457200">
              <a:buFont typeface="+mj-lt"/>
              <a:buAutoNum type="arabicPeriod"/>
            </a:pPr>
            <a:r>
              <a:rPr lang="en-US" sz="2000" dirty="0" smtClean="0"/>
              <a:t>methods </a:t>
            </a:r>
            <a:r>
              <a:rPr lang="en-US" sz="2000" dirty="0"/>
              <a:t>and processes for the assessment of entrepreneurship </a:t>
            </a:r>
            <a:r>
              <a:rPr lang="en-US" sz="2000" dirty="0" smtClean="0"/>
              <a:t>competence</a:t>
            </a:r>
          </a:p>
          <a:p>
            <a:pPr marL="1800225" indent="-457200">
              <a:buAutoNum type="arabicPeriod"/>
            </a:pPr>
            <a:r>
              <a:rPr lang="en-US" sz="2000" dirty="0" smtClean="0"/>
              <a:t>implementation </a:t>
            </a:r>
            <a:r>
              <a:rPr lang="en-US" sz="2000" dirty="0"/>
              <a:t>of </a:t>
            </a:r>
            <a:r>
              <a:rPr lang="en-US" sz="2000" dirty="0" smtClean="0"/>
              <a:t>the practices</a:t>
            </a:r>
            <a:endParaRPr lang="en-US" sz="2000" dirty="0"/>
          </a:p>
          <a:p>
            <a:pPr marL="1800225" indent="-457200">
              <a:buFont typeface="+mj-lt"/>
              <a:buAutoNum type="arabicPeriod"/>
            </a:pPr>
            <a:r>
              <a:rPr lang="en-US" sz="2000" dirty="0" smtClean="0"/>
              <a:t>cooperation </a:t>
            </a:r>
            <a:r>
              <a:rPr lang="en-US" sz="2000" dirty="0"/>
              <a:t>with third parties </a:t>
            </a:r>
          </a:p>
          <a:p>
            <a:pPr marL="1800225" indent="-457200">
              <a:buFont typeface="+mj-lt"/>
              <a:buAutoNum type="arabicPeriod"/>
            </a:pPr>
            <a:r>
              <a:rPr lang="en-US" sz="2000" dirty="0" smtClean="0"/>
              <a:t>information </a:t>
            </a:r>
            <a:r>
              <a:rPr lang="en-US" sz="2000" dirty="0"/>
              <a:t>and </a:t>
            </a:r>
            <a:r>
              <a:rPr lang="en-US" sz="2000" dirty="0" smtClean="0"/>
              <a:t>communication. 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59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2320"/>
            <a:ext cx="6580343" cy="1445079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tx2"/>
                </a:solidFill>
                <a:latin typeface="Jost"/>
              </a:rPr>
              <a:t>Case studies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353455"/>
            <a:ext cx="7420131" cy="4114019"/>
          </a:xfrm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pPr marL="892175" indent="-28575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892175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report includes 12 case studies, which offer solutions to the identified challenges.</a:t>
            </a:r>
          </a:p>
          <a:p>
            <a:pPr marL="892175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Descriptions are targeted to teachers to inspire them when designing the studies and implementing the practices related </a:t>
            </a:r>
            <a:r>
              <a:rPr lang="fi-FI" sz="2000" dirty="0" smtClean="0"/>
              <a:t>to RPL and </a:t>
            </a:r>
            <a:r>
              <a:rPr lang="en-US" sz="2000" dirty="0"/>
              <a:t>accreditation of learning demonstrated in some other </a:t>
            </a:r>
            <a:r>
              <a:rPr lang="en-US" sz="2000" dirty="0" smtClean="0"/>
              <a:t>manner. </a:t>
            </a:r>
          </a:p>
          <a:p>
            <a:pPr marL="892175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Case studies are linked to the themes of the recommendations</a:t>
            </a:r>
          </a:p>
          <a:p>
            <a:pPr marL="892175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structure of the case studies is consistent which makes them easy to utilise: </a:t>
            </a:r>
          </a:p>
          <a:p>
            <a:pPr marL="1349375" lvl="2" indent="-285750">
              <a:buFont typeface="+mj-lt"/>
              <a:buAutoNum type="arabicPeriod"/>
            </a:pPr>
            <a:r>
              <a:rPr lang="en-GB" sz="1600" dirty="0" smtClean="0"/>
              <a:t>Background</a:t>
            </a:r>
          </a:p>
          <a:p>
            <a:pPr marL="1349375" lvl="2" indent="-285750">
              <a:buFont typeface="+mj-lt"/>
              <a:buAutoNum type="arabicPeriod"/>
            </a:pPr>
            <a:r>
              <a:rPr lang="en-GB" sz="1600" dirty="0" smtClean="0"/>
              <a:t>Implementation method</a:t>
            </a:r>
          </a:p>
          <a:p>
            <a:pPr marL="1349375" lvl="2" indent="-285750">
              <a:buFont typeface="+mj-lt"/>
              <a:buAutoNum type="arabicPeriod"/>
            </a:pPr>
            <a:r>
              <a:rPr lang="en-GB" sz="1600" dirty="0" smtClean="0"/>
              <a:t>Process of </a:t>
            </a:r>
            <a:r>
              <a:rPr lang="en-US" sz="1600" dirty="0"/>
              <a:t>recognition and accreditation of </a:t>
            </a:r>
            <a:r>
              <a:rPr lang="en-US" sz="1600" dirty="0" smtClean="0"/>
              <a:t>learning</a:t>
            </a:r>
            <a:endParaRPr lang="en-GB" sz="1600" dirty="0" smtClean="0"/>
          </a:p>
          <a:p>
            <a:pPr marL="1349375" lvl="2" indent="-285750">
              <a:buFont typeface="+mj-lt"/>
              <a:buAutoNum type="arabicPeriod"/>
            </a:pPr>
            <a:r>
              <a:rPr lang="en-GB" sz="1600" dirty="0" smtClean="0"/>
              <a:t>Assessment</a:t>
            </a:r>
          </a:p>
          <a:p>
            <a:pPr marL="1349375" lvl="2" indent="-285750">
              <a:buFont typeface="+mj-lt"/>
              <a:buAutoNum type="arabicPeriod"/>
            </a:pPr>
            <a:r>
              <a:rPr lang="en-GB" sz="1600" dirty="0" smtClean="0"/>
              <a:t>Further information.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404" y="1066516"/>
            <a:ext cx="3973245" cy="54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F5C3-4F46-44C5-B99B-D6DF6629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4" y="1177636"/>
            <a:ext cx="9144000" cy="1556472"/>
          </a:xfrm>
        </p:spPr>
        <p:txBody>
          <a:bodyPr/>
          <a:lstStyle/>
          <a:p>
            <a:r>
              <a:rPr lang="fi-FI" b="1" dirty="0" smtClean="0">
                <a:latin typeface="Jost"/>
              </a:rPr>
              <a:t>Yoop.fi</a:t>
            </a:r>
            <a:endParaRPr lang="fi-FI" b="1" dirty="0">
              <a:latin typeface="Jos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033A6-31AC-49CC-983B-D97AACD26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110" y="3034001"/>
            <a:ext cx="9144000" cy="1655762"/>
          </a:xfrm>
        </p:spPr>
        <p:txBody>
          <a:bodyPr>
            <a:noAutofit/>
          </a:bodyPr>
          <a:lstStyle/>
          <a:p>
            <a:r>
              <a:rPr lang="en-GB" sz="3200" dirty="0" smtClean="0"/>
              <a:t>The tool aims to help the students and the teachers to identify and articulate entrepreneurship competences and to familiarize the users with </a:t>
            </a:r>
            <a:r>
              <a:rPr lang="en-US" sz="3200" dirty="0"/>
              <a:t>recognition and accreditation of learning</a:t>
            </a:r>
            <a:r>
              <a:rPr lang="en-GB" sz="3200" dirty="0" smtClean="0"/>
              <a:t> through examples and guidelines.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041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Jost"/>
                <a:ea typeface="+mj-ea"/>
                <a:cs typeface="+mj-cs"/>
              </a:rPr>
              <a:t>Yoop.fi</a:t>
            </a:r>
            <a:r>
              <a:rPr lang="en-GB" b="1" dirty="0">
                <a:solidFill>
                  <a:schemeClr val="tx2"/>
                </a:solidFill>
                <a:latin typeface="Jost"/>
                <a:ea typeface="+mj-ea"/>
                <a:cs typeface="+mj-cs"/>
              </a:rPr>
              <a:t> in a nut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25487"/>
            <a:ext cx="10069417" cy="342362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892175" indent="-352425">
              <a:buNone/>
            </a:pPr>
            <a:endParaRPr lang="fi-FI" sz="1600" dirty="0" smtClean="0"/>
          </a:p>
          <a:p>
            <a:pPr marL="892175" indent="-352425"/>
            <a:r>
              <a:rPr lang="fi-FI" sz="1600" dirty="0" err="1" smtClean="0"/>
              <a:t>Intuitive</a:t>
            </a:r>
            <a:r>
              <a:rPr lang="fi-FI" sz="1600" dirty="0" smtClean="0"/>
              <a:t> </a:t>
            </a:r>
            <a:r>
              <a:rPr lang="fi-FI" sz="1600" dirty="0" err="1" smtClean="0"/>
              <a:t>user</a:t>
            </a:r>
            <a:r>
              <a:rPr lang="fi-FI" sz="1600" dirty="0" smtClean="0"/>
              <a:t> </a:t>
            </a:r>
            <a:r>
              <a:rPr lang="fi-FI" sz="1600" dirty="0" err="1" smtClean="0"/>
              <a:t>interface</a:t>
            </a:r>
            <a:r>
              <a:rPr lang="fi-FI" sz="1600" dirty="0" smtClean="0"/>
              <a:t>, no </a:t>
            </a:r>
            <a:r>
              <a:rPr lang="fi-FI" sz="1600" dirty="0" err="1" smtClean="0"/>
              <a:t>sign-up</a:t>
            </a:r>
            <a:r>
              <a:rPr lang="fi-FI" sz="1600" dirty="0" smtClean="0"/>
              <a:t> </a:t>
            </a:r>
            <a:r>
              <a:rPr lang="fi-FI" sz="1600" dirty="0" err="1" smtClean="0"/>
              <a:t>needed</a:t>
            </a:r>
            <a:r>
              <a:rPr lang="fi-FI" sz="1600" dirty="0" smtClean="0"/>
              <a:t>, </a:t>
            </a:r>
            <a:r>
              <a:rPr lang="fi-FI" sz="1600" dirty="0" err="1" smtClean="0"/>
              <a:t>scalable</a:t>
            </a:r>
            <a:r>
              <a:rPr lang="fi-FI" sz="1600" dirty="0" smtClean="0"/>
              <a:t> to </a:t>
            </a:r>
            <a:r>
              <a:rPr lang="fi-FI" sz="1600" dirty="0" err="1" smtClean="0"/>
              <a:t>different</a:t>
            </a:r>
            <a:r>
              <a:rPr lang="fi-FI" sz="1600" dirty="0" smtClean="0"/>
              <a:t> </a:t>
            </a:r>
            <a:r>
              <a:rPr lang="fi-FI" sz="1600" dirty="0" err="1" smtClean="0"/>
              <a:t>devices</a:t>
            </a:r>
            <a:endParaRPr lang="fi-FI" sz="1600" dirty="0" smtClean="0"/>
          </a:p>
          <a:p>
            <a:pPr marL="892175" lvl="1" indent="-352425"/>
            <a:r>
              <a:rPr lang="fi-FI" sz="1600" dirty="0" err="1" smtClean="0"/>
              <a:t>Self</a:t>
            </a:r>
            <a:r>
              <a:rPr lang="fi-FI" sz="1600" dirty="0" smtClean="0"/>
              <a:t> </a:t>
            </a:r>
            <a:r>
              <a:rPr lang="fi-FI" sz="1600" dirty="0" err="1" smtClean="0"/>
              <a:t>assessment</a:t>
            </a:r>
            <a:r>
              <a:rPr lang="fi-FI" sz="1600" dirty="0" smtClean="0"/>
              <a:t> of </a:t>
            </a:r>
            <a:r>
              <a:rPr lang="fi-FI" sz="1600" dirty="0" err="1" smtClean="0"/>
              <a:t>entrepreneuriship</a:t>
            </a:r>
            <a:r>
              <a:rPr lang="fi-FI" sz="1600" dirty="0" smtClean="0"/>
              <a:t> </a:t>
            </a:r>
            <a:r>
              <a:rPr lang="fi-FI" sz="1600" dirty="0" err="1" smtClean="0"/>
              <a:t>competences</a:t>
            </a:r>
            <a:endParaRPr lang="fi-FI" sz="1600" dirty="0" smtClean="0"/>
          </a:p>
          <a:p>
            <a:pPr marL="892175" lvl="1" indent="-352425"/>
            <a:r>
              <a:rPr lang="fi-FI" sz="1600" dirty="0" err="1"/>
              <a:t>Students</a:t>
            </a:r>
            <a:r>
              <a:rPr lang="fi-FI" sz="1600" dirty="0"/>
              <a:t>’ </a:t>
            </a:r>
            <a:r>
              <a:rPr lang="fi-FI" sz="1600" dirty="0" err="1"/>
              <a:t>stories</a:t>
            </a:r>
            <a:endParaRPr lang="fi-FI" sz="1600" dirty="0"/>
          </a:p>
          <a:p>
            <a:pPr marL="892175" lvl="1" indent="-352425"/>
            <a:r>
              <a:rPr lang="fi-FI" sz="1600" dirty="0" err="1" smtClean="0"/>
              <a:t>Definitions</a:t>
            </a:r>
            <a:r>
              <a:rPr lang="fi-FI" sz="1600" dirty="0" smtClean="0"/>
              <a:t> </a:t>
            </a:r>
            <a:r>
              <a:rPr lang="fi-FI" sz="1600" dirty="0" smtClean="0"/>
              <a:t>of </a:t>
            </a:r>
            <a:r>
              <a:rPr lang="en-US" sz="1600" dirty="0"/>
              <a:t>recognition and accreditation of learning</a:t>
            </a:r>
            <a:endParaRPr lang="fi-FI" sz="1600" dirty="0" smtClean="0"/>
          </a:p>
          <a:p>
            <a:pPr marL="892175" lvl="1" indent="-352425"/>
            <a:r>
              <a:rPr lang="fi-FI" sz="1600" dirty="0" err="1" smtClean="0"/>
              <a:t>Recommendations</a:t>
            </a:r>
            <a:r>
              <a:rPr lang="fi-FI" sz="1600" dirty="0" smtClean="0"/>
              <a:t> and case </a:t>
            </a:r>
            <a:r>
              <a:rPr lang="fi-FI" sz="1600" dirty="0" err="1" smtClean="0"/>
              <a:t>studies</a:t>
            </a:r>
            <a:r>
              <a:rPr lang="fi-FI" sz="1600" dirty="0" smtClean="0"/>
              <a:t> for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teachers</a:t>
            </a:r>
            <a:endParaRPr lang="fi-FI" sz="1600" dirty="0" smtClean="0"/>
          </a:p>
          <a:p>
            <a:pPr marL="892175" indent="-352425" fontAlgn="t"/>
            <a:endParaRPr lang="fi-FI" sz="1600" dirty="0"/>
          </a:p>
          <a:p>
            <a:pPr marL="892175" indent="-352425" fontAlgn="t">
              <a:buFont typeface="Wingdings" panose="05000000000000000000" pitchFamily="2" charset="2"/>
              <a:buChar char="Ø"/>
            </a:pPr>
            <a:r>
              <a:rPr lang="fi-FI" sz="1600" dirty="0" err="1" smtClean="0"/>
              <a:t>Raises</a:t>
            </a:r>
            <a:r>
              <a:rPr lang="fi-FI" sz="1600" dirty="0" smtClean="0"/>
              <a:t> </a:t>
            </a:r>
            <a:r>
              <a:rPr lang="fi-FI" sz="1600" dirty="0" err="1" smtClean="0"/>
              <a:t>awareness</a:t>
            </a:r>
            <a:r>
              <a:rPr lang="fi-FI" sz="1600" dirty="0" smtClean="0"/>
              <a:t> of </a:t>
            </a:r>
            <a:r>
              <a:rPr lang="en-US" sz="1600" dirty="0"/>
              <a:t>recognition and accreditation of learning</a:t>
            </a:r>
            <a:r>
              <a:rPr lang="fi-FI" sz="1600" dirty="0" smtClean="0"/>
              <a:t>.</a:t>
            </a:r>
            <a:endParaRPr lang="fi-FI" sz="1600" dirty="0"/>
          </a:p>
          <a:p>
            <a:pPr marL="892175" indent="-352425" fontAlgn="t">
              <a:buFont typeface="Wingdings" panose="05000000000000000000" pitchFamily="2" charset="2"/>
              <a:buChar char="Ø"/>
            </a:pPr>
            <a:r>
              <a:rPr lang="fi-FI" sz="1600" dirty="0" err="1" smtClean="0"/>
              <a:t>Helps</a:t>
            </a:r>
            <a:r>
              <a:rPr lang="fi-FI" sz="1600" dirty="0" smtClean="0"/>
              <a:t>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students</a:t>
            </a:r>
            <a:r>
              <a:rPr lang="fi-FI" sz="1600" dirty="0" smtClean="0"/>
              <a:t> to </a:t>
            </a:r>
            <a:r>
              <a:rPr lang="fi-FI" sz="1600" dirty="0" err="1" smtClean="0"/>
              <a:t>identify</a:t>
            </a:r>
            <a:r>
              <a:rPr lang="fi-FI" sz="1600" dirty="0" smtClean="0"/>
              <a:t> and to </a:t>
            </a:r>
            <a:r>
              <a:rPr lang="fi-FI" sz="1600" dirty="0" err="1" smtClean="0"/>
              <a:t>articulate</a:t>
            </a:r>
            <a:r>
              <a:rPr lang="fi-FI" sz="1600" dirty="0" smtClean="0"/>
              <a:t> </a:t>
            </a:r>
            <a:r>
              <a:rPr lang="fi-FI" sz="1600" dirty="0" err="1" smtClean="0"/>
              <a:t>their</a:t>
            </a:r>
            <a:r>
              <a:rPr lang="fi-FI" sz="1600" dirty="0" smtClean="0"/>
              <a:t> </a:t>
            </a:r>
            <a:r>
              <a:rPr lang="fi-FI" sz="1600" dirty="0" err="1" smtClean="0"/>
              <a:t>entrepreneurship</a:t>
            </a:r>
            <a:r>
              <a:rPr lang="fi-FI" sz="1600" dirty="0" smtClean="0"/>
              <a:t> </a:t>
            </a:r>
            <a:r>
              <a:rPr lang="fi-FI" sz="1600" dirty="0" err="1" smtClean="0"/>
              <a:t>competences</a:t>
            </a:r>
            <a:r>
              <a:rPr lang="fi-FI" sz="1600" dirty="0" smtClean="0"/>
              <a:t>.</a:t>
            </a:r>
            <a:endParaRPr lang="fi-FI" sz="1600" dirty="0"/>
          </a:p>
          <a:p>
            <a:pPr marL="892175" indent="-352425" fontAlgn="t">
              <a:buFont typeface="Wingdings" panose="05000000000000000000" pitchFamily="2" charset="2"/>
              <a:buChar char="Ø"/>
            </a:pPr>
            <a:r>
              <a:rPr lang="fi-FI" sz="1600" dirty="0" err="1" smtClean="0"/>
              <a:t>Offers</a:t>
            </a:r>
            <a:r>
              <a:rPr lang="fi-FI" sz="1600" dirty="0" smtClean="0"/>
              <a:t> </a:t>
            </a:r>
            <a:r>
              <a:rPr lang="fi-FI" sz="1600" dirty="0" err="1" smtClean="0"/>
              <a:t>models</a:t>
            </a:r>
            <a:r>
              <a:rPr lang="fi-FI" sz="1600" dirty="0" smtClean="0"/>
              <a:t> for </a:t>
            </a:r>
            <a:r>
              <a:rPr lang="fi-FI" sz="1600" dirty="0" err="1" smtClean="0"/>
              <a:t>applying</a:t>
            </a:r>
            <a:r>
              <a:rPr lang="fi-FI" sz="1600" dirty="0" smtClean="0"/>
              <a:t> </a:t>
            </a:r>
            <a:r>
              <a:rPr lang="en-US" sz="1600" dirty="0"/>
              <a:t>recognition and accreditation of </a:t>
            </a:r>
            <a:r>
              <a:rPr lang="en-US" sz="1600" dirty="0" smtClean="0"/>
              <a:t>learning </a:t>
            </a:r>
            <a:r>
              <a:rPr lang="fi-FI" sz="1600" dirty="0" smtClean="0"/>
              <a:t>in </a:t>
            </a:r>
            <a:r>
              <a:rPr lang="fi-FI" sz="1600" dirty="0" err="1" smtClean="0"/>
              <a:t>entrepreneurship</a:t>
            </a:r>
            <a:r>
              <a:rPr lang="fi-FI" sz="1600" dirty="0" smtClean="0"/>
              <a:t> </a:t>
            </a:r>
            <a:r>
              <a:rPr lang="fi-FI" sz="1600" dirty="0" err="1" smtClean="0"/>
              <a:t>studies</a:t>
            </a:r>
            <a:r>
              <a:rPr lang="fi-FI" sz="1600" dirty="0" smtClean="0"/>
              <a:t> for </a:t>
            </a:r>
            <a:r>
              <a:rPr lang="fi-FI" sz="1600" dirty="0" err="1" smtClean="0"/>
              <a:t>students</a:t>
            </a:r>
            <a:r>
              <a:rPr lang="fi-FI" sz="1600" dirty="0" smtClean="0"/>
              <a:t> and </a:t>
            </a:r>
            <a:r>
              <a:rPr lang="fi-FI" sz="1600" dirty="0" err="1" smtClean="0"/>
              <a:t>teachers</a:t>
            </a:r>
            <a:r>
              <a:rPr lang="fi-FI" sz="16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803" y="334634"/>
            <a:ext cx="3358382" cy="18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fi-FI" dirty="0" smtClean="0"/>
              <a:t>For </a:t>
            </a:r>
            <a:r>
              <a:rPr lang="fi-FI" dirty="0" err="1" smtClean="0"/>
              <a:t>students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50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Jost"/>
                <a:ea typeface="+mj-ea"/>
                <a:cs typeface="+mj-cs"/>
              </a:rPr>
              <a:t>Basic information about recognition and accreditation of learning</a:t>
            </a:r>
            <a:endParaRPr lang="en-GB" b="1" dirty="0">
              <a:solidFill>
                <a:schemeClr val="tx2"/>
              </a:solidFill>
              <a:latin typeface="Jos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52" y="2386098"/>
            <a:ext cx="9849875" cy="44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" y="718231"/>
            <a:ext cx="11221089" cy="1063622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Jost"/>
                <a:ea typeface="+mj-ea"/>
                <a:cs typeface="+mj-cs"/>
              </a:rPr>
              <a:t>Self assessment of entrepreneurship competence (</a:t>
            </a:r>
            <a:r>
              <a:rPr lang="en-GB" sz="3200" b="1" dirty="0" smtClean="0">
                <a:solidFill>
                  <a:schemeClr val="tx2"/>
                </a:solidFill>
                <a:latin typeface="Jost"/>
                <a:ea typeface="+mj-ea"/>
                <a:cs typeface="+mj-cs"/>
              </a:rPr>
              <a:t>1/3)</a:t>
            </a:r>
            <a:endParaRPr lang="en-GB" sz="3200" b="1" dirty="0">
              <a:solidFill>
                <a:schemeClr val="tx2"/>
              </a:solidFill>
              <a:latin typeface="Jos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95350" y="1781853"/>
            <a:ext cx="10515600" cy="46537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Elements: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Spotting opportunities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Creativity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Vision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Valuing </a:t>
            </a:r>
            <a:r>
              <a:rPr lang="en-GB" dirty="0" smtClean="0"/>
              <a:t>ideas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Ethical and sustainable </a:t>
            </a:r>
            <a:r>
              <a:rPr lang="en-GB" dirty="0" smtClean="0"/>
              <a:t>thinking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Self-awareness and </a:t>
            </a:r>
            <a:r>
              <a:rPr lang="en-GB" dirty="0" smtClean="0"/>
              <a:t>self-efficacy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Motivation and </a:t>
            </a:r>
            <a:r>
              <a:rPr lang="en-GB" dirty="0" smtClean="0"/>
              <a:t>perseverance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Mobilising </a:t>
            </a:r>
            <a:r>
              <a:rPr lang="en-GB" dirty="0" smtClean="0"/>
              <a:t>resources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Financial and economic </a:t>
            </a:r>
            <a:r>
              <a:rPr lang="en-GB" dirty="0" smtClean="0"/>
              <a:t>literacy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Mobilising </a:t>
            </a:r>
            <a:r>
              <a:rPr lang="en-GB" dirty="0" smtClean="0"/>
              <a:t>others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Taking the </a:t>
            </a:r>
            <a:r>
              <a:rPr lang="en-GB" dirty="0" smtClean="0"/>
              <a:t>initiative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Planning and management </a:t>
            </a:r>
            <a:endParaRPr lang="en-GB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Coping with uncertainty, ambiguity and risk 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Working with </a:t>
            </a:r>
            <a:r>
              <a:rPr lang="en-GB" dirty="0" smtClean="0"/>
              <a:t>others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Learning through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7352" y="1777389"/>
            <a:ext cx="526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Open Sans" panose="020B0606030504020204"/>
              </a:rPr>
              <a:t>Based on </a:t>
            </a:r>
            <a:r>
              <a:rPr lang="en-GB" sz="1600" dirty="0" err="1" smtClean="0">
                <a:solidFill>
                  <a:schemeClr val="bg1"/>
                </a:solidFill>
                <a:latin typeface="Open Sans" panose="020B0606030504020204"/>
              </a:rPr>
              <a:t>EntreComp</a:t>
            </a:r>
            <a:r>
              <a:rPr lang="en-GB" sz="1600" dirty="0" smtClean="0">
                <a:solidFill>
                  <a:schemeClr val="bg1"/>
                </a:solidFill>
                <a:latin typeface="Open Sans" panose="020B0606030504020204"/>
              </a:rPr>
              <a:t> - Entrepreneurship Competence Framework developed in the EU:</a:t>
            </a:r>
            <a:endParaRPr lang="en-GB" sz="16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5" b="98820" l="4161" r="95146">
                        <a14:backgroundMark x1="2080" y1="11209" x2="2080" y2="112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8981" y="2620234"/>
            <a:ext cx="3782941" cy="35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9" y="2285572"/>
            <a:ext cx="6459116" cy="37818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" y="506229"/>
            <a:ext cx="11244263" cy="1063622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Jost"/>
                <a:ea typeface="+mj-ea"/>
                <a:cs typeface="+mj-cs"/>
              </a:rPr>
              <a:t>Self assessment of entrepreneurship competence (</a:t>
            </a:r>
            <a:r>
              <a:rPr lang="en-GB" sz="3200" b="1" dirty="0" smtClean="0">
                <a:solidFill>
                  <a:schemeClr val="tx2"/>
                </a:solidFill>
                <a:latin typeface="Jost"/>
                <a:ea typeface="+mj-ea"/>
                <a:cs typeface="+mj-cs"/>
              </a:rPr>
              <a:t>2/3)</a:t>
            </a:r>
            <a:endParaRPr lang="fi-FI" sz="3200" b="1" dirty="0">
              <a:solidFill>
                <a:schemeClr val="tx2"/>
              </a:solidFill>
              <a:latin typeface="Jos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63" y="1427906"/>
            <a:ext cx="412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  <a:latin typeface="Open Sans" panose="020B0606030504020204"/>
              </a:rPr>
              <a:t>For example:</a:t>
            </a:r>
            <a:endParaRPr lang="fi-FI" dirty="0">
              <a:solidFill>
                <a:schemeClr val="bg1"/>
              </a:solidFill>
              <a:latin typeface="Open Sans" panose="020B060603050402020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25652" y="4600165"/>
            <a:ext cx="2248525" cy="479685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625652" y="2583745"/>
            <a:ext cx="2248525" cy="479685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81447" y="2285572"/>
            <a:ext cx="3137643" cy="160043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There are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fr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om 2 to 3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statements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in each section.</a:t>
            </a:r>
          </a:p>
          <a:p>
            <a:endParaRPr lang="en-GB" sz="1400" dirty="0" smtClean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Self assessment helps the student to recognize the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existing entrepreneurship competence in each section. </a:t>
            </a:r>
            <a:endParaRPr lang="en-GB" sz="14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1448" y="4064187"/>
            <a:ext cx="313764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The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student is requested to describe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the activities in which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he/she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 has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gained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the respective entrepreneurship competence. </a:t>
            </a:r>
          </a:p>
          <a:p>
            <a:endParaRPr lang="en-GB" sz="1400" dirty="0" smtClean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For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what has (s)he done,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what has (s)he taken part in,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what and how has (s)he learned.</a:t>
            </a:r>
            <a:endParaRPr lang="en-GB" sz="1400" dirty="0">
              <a:solidFill>
                <a:schemeClr val="bg1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4329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5" y="1797238"/>
            <a:ext cx="6325483" cy="4553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" y="506229"/>
            <a:ext cx="11244263" cy="1063622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Jost"/>
                <a:ea typeface="+mj-ea"/>
                <a:cs typeface="+mj-cs"/>
              </a:rPr>
              <a:t>Self assessment of entrepreneurship competence </a:t>
            </a:r>
            <a:r>
              <a:rPr lang="en-GB" sz="3200" b="1" dirty="0" smtClean="0">
                <a:solidFill>
                  <a:schemeClr val="tx2"/>
                </a:solidFill>
                <a:latin typeface="Jost"/>
                <a:ea typeface="+mj-ea"/>
                <a:cs typeface="+mj-cs"/>
              </a:rPr>
              <a:t>(</a:t>
            </a:r>
            <a:r>
              <a:rPr lang="en-GB" sz="3200" b="1" dirty="0">
                <a:solidFill>
                  <a:schemeClr val="tx2"/>
                </a:solidFill>
                <a:latin typeface="Jost"/>
                <a:ea typeface="+mj-ea"/>
                <a:cs typeface="+mj-cs"/>
              </a:rPr>
              <a:t>3</a:t>
            </a:r>
            <a:r>
              <a:rPr lang="en-GB" sz="3200" b="1" dirty="0" smtClean="0">
                <a:solidFill>
                  <a:schemeClr val="tx2"/>
                </a:solidFill>
                <a:latin typeface="Jost"/>
                <a:ea typeface="+mj-ea"/>
                <a:cs typeface="+mj-cs"/>
              </a:rPr>
              <a:t>/3)</a:t>
            </a:r>
            <a:endParaRPr lang="fi-FI" sz="3200" b="1" dirty="0">
              <a:solidFill>
                <a:schemeClr val="tx2"/>
              </a:solidFill>
              <a:latin typeface="Jos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63" y="1427906"/>
            <a:ext cx="412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  <a:latin typeface="Open Sans" panose="020B0606030504020204"/>
              </a:rPr>
              <a:t>For example:</a:t>
            </a:r>
            <a:endParaRPr lang="fi-FI" dirty="0">
              <a:solidFill>
                <a:schemeClr val="bg1"/>
              </a:solidFill>
              <a:latin typeface="Open Sans" panose="020B060603050402020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25652" y="2583745"/>
            <a:ext cx="2248525" cy="479685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0938" y="2277099"/>
            <a:ext cx="3137643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Open Sans" panose="020B0606030504020204"/>
              </a:rPr>
              <a:t>An outcome of the report is a printable report, which can be utilised when preparing for the </a:t>
            </a:r>
            <a:r>
              <a:rPr lang="en-US" sz="1400" dirty="0">
                <a:solidFill>
                  <a:schemeClr val="bg1"/>
                </a:solidFill>
                <a:latin typeface="Open Sans" panose="020B0606030504020204"/>
              </a:rPr>
              <a:t>recognition and accreditation of learning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.</a:t>
            </a:r>
          </a:p>
          <a:p>
            <a:endParaRPr lang="en-GB" sz="1400" dirty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en-GB" sz="1400" dirty="0">
                <a:solidFill>
                  <a:schemeClr val="bg1"/>
                </a:solidFill>
                <a:latin typeface="Open Sans" panose="020B0606030504020204"/>
              </a:rPr>
              <a:t>The report is not to be taken as an exact description of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competence or the level of competence. </a:t>
            </a:r>
          </a:p>
          <a:p>
            <a:endParaRPr lang="en-GB" sz="1400" dirty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Rather</a:t>
            </a:r>
            <a:r>
              <a:rPr lang="en-GB" sz="1400" dirty="0">
                <a:solidFill>
                  <a:schemeClr val="bg1"/>
                </a:solidFill>
                <a:latin typeface="Open Sans" panose="020B0606030504020204"/>
              </a:rPr>
              <a:t>, it is a helpful tool for the student to recognise and articulate the </a:t>
            </a:r>
            <a:r>
              <a:rPr lang="en-GB" sz="1400" dirty="0" smtClean="0">
                <a:solidFill>
                  <a:schemeClr val="bg1"/>
                </a:solidFill>
                <a:latin typeface="Open Sans" panose="020B0606030504020204"/>
              </a:rPr>
              <a:t>competence in general terms.</a:t>
            </a:r>
            <a:endParaRPr lang="en-GB" sz="14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768" y="5158911"/>
            <a:ext cx="6496957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Jost"/>
                <a:ea typeface="+mj-ea"/>
                <a:cs typeface="+mj-cs"/>
              </a:rPr>
              <a:t>Students’ stories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36784" y="5797154"/>
            <a:ext cx="384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Available also on YouTube @ </a:t>
            </a:r>
            <a:r>
              <a:rPr lang="en-GB" dirty="0" err="1" smtClean="0">
                <a:solidFill>
                  <a:schemeClr val="bg1"/>
                </a:solidFill>
              </a:rPr>
              <a:t>YoopTUBE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3216790"/>
            <a:ext cx="10648301" cy="1812410"/>
            <a:chOff x="675848" y="3216790"/>
            <a:chExt cx="10810653" cy="19008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8225" y="3216790"/>
              <a:ext cx="3438276" cy="190081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0139" y="3227478"/>
              <a:ext cx="3357736" cy="18901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848" y="3216790"/>
              <a:ext cx="3573941" cy="1881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83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yoop">
      <a:dk1>
        <a:sysClr val="windowText" lastClr="000000"/>
      </a:dk1>
      <a:lt1>
        <a:sysClr val="window" lastClr="FFFFFF"/>
      </a:lt1>
      <a:dk2>
        <a:srgbClr val="F44C00"/>
      </a:dk2>
      <a:lt2>
        <a:srgbClr val="41BBD2"/>
      </a:lt2>
      <a:accent1>
        <a:srgbClr val="41BBD2"/>
      </a:accent1>
      <a:accent2>
        <a:srgbClr val="F44C00"/>
      </a:accent2>
      <a:accent3>
        <a:srgbClr val="A5A5A5"/>
      </a:accent3>
      <a:accent4>
        <a:srgbClr val="FF9A00"/>
      </a:accent4>
      <a:accent5>
        <a:srgbClr val="23385F"/>
      </a:accent5>
      <a:accent6>
        <a:srgbClr val="70AD47"/>
      </a:accent6>
      <a:hlink>
        <a:srgbClr val="23385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15374</TotalTime>
  <Words>543</Words>
  <Application>Microsoft Office PowerPoint</Application>
  <PresentationFormat>Widescreen</PresentationFormat>
  <Paragraphs>92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Jost</vt:lpstr>
      <vt:lpstr>Jost Medium</vt:lpstr>
      <vt:lpstr>Open Sans</vt:lpstr>
      <vt:lpstr>Wingdings</vt:lpstr>
      <vt:lpstr>Custom Design</vt:lpstr>
      <vt:lpstr>Turning Entrepreneurship Competence into Credit</vt:lpstr>
      <vt:lpstr>Yoop.fi</vt:lpstr>
      <vt:lpstr>Yoop.fi in a nut shell</vt:lpstr>
      <vt:lpstr>For students</vt:lpstr>
      <vt:lpstr>Basic information about recognition and accreditation of learning</vt:lpstr>
      <vt:lpstr>Self assessment of entrepreneurship competence (1/3)</vt:lpstr>
      <vt:lpstr>Self assessment of entrepreneurship competence (2/3)</vt:lpstr>
      <vt:lpstr>Self assessment of entrepreneurship competence (3/3)</vt:lpstr>
      <vt:lpstr>Students’ stories</vt:lpstr>
      <vt:lpstr>Tips for demonstrating competence</vt:lpstr>
      <vt:lpstr>For teachers and  developers of education</vt:lpstr>
      <vt:lpstr>Teacher’s section includes</vt:lpstr>
      <vt:lpstr>Recommendations (R1-R5)</vt:lpstr>
      <vt:lpstr>Case studies</vt:lpstr>
    </vt:vector>
  </TitlesOfParts>
  <Company>University of Turku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Satu Aaltonen</dc:creator>
  <cp:lastModifiedBy>Kirsi Peura</cp:lastModifiedBy>
  <cp:revision>144</cp:revision>
  <dcterms:created xsi:type="dcterms:W3CDTF">2020-10-13T10:26:05Z</dcterms:created>
  <dcterms:modified xsi:type="dcterms:W3CDTF">2021-01-12T11:03:49Z</dcterms:modified>
</cp:coreProperties>
</file>