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3" r:id="rId3"/>
    <p:sldId id="342" r:id="rId4"/>
    <p:sldId id="334" r:id="rId5"/>
    <p:sldId id="340" r:id="rId6"/>
    <p:sldId id="335" r:id="rId7"/>
    <p:sldId id="343" r:id="rId8"/>
    <p:sldId id="337" r:id="rId9"/>
    <p:sldId id="341" r:id="rId10"/>
    <p:sldId id="344" r:id="rId11"/>
    <p:sldId id="346" r:id="rId12"/>
    <p:sldId id="34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20087"/>
    <a:srgbClr val="F03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96" autoAdjust="0"/>
    <p:restoredTop sz="91509"/>
  </p:normalViewPr>
  <p:slideViewPr>
    <p:cSldViewPr snapToGrid="0" snapToObjects="1">
      <p:cViewPr varScale="1">
        <p:scale>
          <a:sx n="91" d="100"/>
          <a:sy n="91" d="100"/>
        </p:scale>
        <p:origin x="15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6E2F6-6026-3D45-8208-E79D180AB3EF}" type="datetimeFigureOut">
              <a:rPr lang="en-US" smtClean="0">
                <a:latin typeface="Arial"/>
              </a:rPr>
              <a:pPr/>
              <a:t>8/4/20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98FED-EED0-4448-87AD-AE9AF645AC3C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6127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C5D33D00-4BF7-0B41-A8D3-ED2E802E64CF}" type="datetimeFigureOut">
              <a:rPr lang="en-US" smtClean="0"/>
              <a:pPr/>
              <a:t>8/4/20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6A8504A0-751B-F342-BA02-EB8DF62D85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7072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2"/>
          <p:cNvSpPr>
            <a:spLocks noChangeShapeType="1"/>
          </p:cNvSpPr>
          <p:nvPr userDrawn="1"/>
        </p:nvSpPr>
        <p:spPr bwMode="auto">
          <a:xfrm>
            <a:off x="2192216" y="5616541"/>
            <a:ext cx="6307015" cy="0"/>
          </a:xfrm>
          <a:prstGeom prst="line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atin typeface="Arial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192216" y="1524001"/>
            <a:ext cx="6307015" cy="3797300"/>
          </a:xfrm>
          <a:prstGeom prst="rect">
            <a:avLst/>
          </a:prstGeom>
          <a:noFill/>
        </p:spPr>
        <p:txBody>
          <a:bodyPr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8000" b="1" cap="none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2192216" y="5929313"/>
            <a:ext cx="6307015" cy="639762"/>
          </a:xfrm>
        </p:spPr>
        <p:txBody>
          <a:bodyPr lIns="0" tIns="0" rIns="0" bIns="0" anchor="t" anchorCtr="0"/>
          <a:lstStyle>
            <a:lvl1pPr marL="0" indent="0">
              <a:buNone/>
              <a:defRPr sz="24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"/>
          <a:stretch/>
        </p:blipFill>
        <p:spPr>
          <a:xfrm>
            <a:off x="360000" y="450000"/>
            <a:ext cx="1594800" cy="7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35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ex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3500" y="1530000"/>
            <a:ext cx="7290000" cy="4537075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2"/>
          <p:cNvSpPr>
            <a:spLocks noChangeShapeType="1"/>
          </p:cNvSpPr>
          <p:nvPr userDrawn="1"/>
        </p:nvSpPr>
        <p:spPr bwMode="auto">
          <a:xfrm>
            <a:off x="2192216" y="5616541"/>
            <a:ext cx="6307015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n>
                <a:solidFill>
                  <a:schemeClr val="tx1"/>
                </a:solidFill>
              </a:ln>
              <a:latin typeface="Arial"/>
            </a:endParaRPr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2192216" y="5929313"/>
            <a:ext cx="6307015" cy="639762"/>
          </a:xfrm>
        </p:spPr>
        <p:txBody>
          <a:bodyPr lIns="0" tIns="0" rIns="0" bIns="0" anchor="t" anchorCtr="0"/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92216" y="1524001"/>
            <a:ext cx="6307015" cy="3797300"/>
          </a:xfrm>
          <a:prstGeom prst="rect">
            <a:avLst/>
          </a:prstGeom>
          <a:noFill/>
        </p:spPr>
        <p:txBody>
          <a:bodyPr lIns="0" tIns="0" rIns="0" bIns="0" anchor="b" anchorCtr="0">
            <a:normAutofit/>
          </a:bodyPr>
          <a:lstStyle>
            <a:lvl1pPr algn="l">
              <a:lnSpc>
                <a:spcPct val="100000"/>
              </a:lnSpc>
              <a:defRPr sz="8000" b="1" cap="none" baseline="0">
                <a:solidFill>
                  <a:schemeClr val="tx1"/>
                </a:solidFill>
                <a:latin typeface="Aria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450000"/>
            <a:ext cx="15948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1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32000" y="1530000"/>
            <a:ext cx="7290000" cy="4507200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41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, Title &amp;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2141999"/>
            <a:ext cx="7290000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1333500" y="1307368"/>
            <a:ext cx="7290000" cy="639762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41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530000"/>
            <a:ext cx="7290000" cy="450849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3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, Title &amp;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333500" y="2142000"/>
            <a:ext cx="3510000" cy="3960000"/>
          </a:xfrm>
        </p:spPr>
        <p:txBody>
          <a:bodyPr numCol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5105600" y="2141999"/>
            <a:ext cx="3510000" cy="3960000"/>
          </a:xfrm>
        </p:spPr>
        <p:txBody>
          <a:bodyPr numCol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4"/>
          </p:nvPr>
        </p:nvSpPr>
        <p:spPr>
          <a:xfrm>
            <a:off x="1333500" y="1307368"/>
            <a:ext cx="7290000" cy="639762"/>
          </a:xfrm>
        </p:spPr>
        <p:txBody>
          <a:bodyPr anchor="b">
            <a:normAutofit/>
          </a:bodyPr>
          <a:lstStyle>
            <a:lvl1pPr marL="0" indent="0"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9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333500" y="1530000"/>
            <a:ext cx="3505200" cy="4508497"/>
          </a:xfrm>
        </p:spPr>
        <p:txBody>
          <a:bodyPr numCol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5105600" y="1530000"/>
            <a:ext cx="3505200" cy="4508497"/>
          </a:xfrm>
        </p:spPr>
        <p:txBody>
          <a:bodyPr numCol="1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25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58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1333500" y="6261100"/>
            <a:ext cx="7290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0"/>
            <a:ext cx="9144000" cy="1092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155244" y="180000"/>
            <a:ext cx="5468256" cy="7879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333500" y="6356350"/>
            <a:ext cx="7290000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"/>
          <p:cNvSpPr>
            <a:spLocks noGrp="1"/>
          </p:cNvSpPr>
          <p:nvPr>
            <p:ph type="pic" idx="1"/>
          </p:nvPr>
        </p:nvSpPr>
        <p:spPr>
          <a:xfrm>
            <a:off x="1333500" y="1530000"/>
            <a:ext cx="7290000" cy="4537075"/>
          </a:xfrm>
        </p:spPr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4"/>
          <a:stretch/>
        </p:blipFill>
        <p:spPr>
          <a:xfrm>
            <a:off x="216000" y="216000"/>
            <a:ext cx="1440000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1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3500" y="1562102"/>
            <a:ext cx="7290000" cy="450849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 Click to edit Master text styles</a:t>
            </a:r>
          </a:p>
          <a:p>
            <a:pPr lvl="1"/>
            <a:r>
              <a:rPr lang="en-GB" dirty="0"/>
              <a:t> Second level</a:t>
            </a:r>
          </a:p>
          <a:p>
            <a:pPr lvl="2"/>
            <a:r>
              <a:rPr lang="en-GB" dirty="0"/>
              <a:t> Third level</a:t>
            </a:r>
          </a:p>
          <a:p>
            <a:pPr lvl="3"/>
            <a:r>
              <a:rPr lang="en-GB" dirty="0"/>
              <a:t> Fourth level</a:t>
            </a:r>
          </a:p>
          <a:p>
            <a:pPr lvl="4"/>
            <a:r>
              <a:rPr lang="en-GB" dirty="0"/>
              <a:t>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4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4" r:id="rId6"/>
    <p:sldLayoutId id="2147483652" r:id="rId7"/>
    <p:sldLayoutId id="2147483654" r:id="rId8"/>
    <p:sldLayoutId id="2147483657" r:id="rId9"/>
    <p:sldLayoutId id="2147483658" r:id="rId10"/>
  </p:sldLayoutIdLst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bg1"/>
          </a:solidFill>
          <a:latin typeface="Arial"/>
          <a:ea typeface="+mj-ea"/>
          <a:cs typeface="+mj-cs"/>
        </a:defRPr>
      </a:lvl1pPr>
    </p:titleStyle>
    <p:bodyStyle>
      <a:lvl1pPr marL="216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360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504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648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792000" indent="-216000" algn="l" defTabSz="457200" rtl="0" eaLnBrk="1" latinLnBrk="0" hangingPunct="1">
        <a:lnSpc>
          <a:spcPts val="2400"/>
        </a:lnSpc>
        <a:spcBef>
          <a:spcPts val="0"/>
        </a:spcBef>
        <a:spcAft>
          <a:spcPts val="1200"/>
        </a:spcAft>
        <a:buClrTx/>
        <a:buSzPct val="100000"/>
        <a:buFontTx/>
        <a:buBlip>
          <a:blip r:embed="rId12"/>
        </a:buBlip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Re-</a:t>
            </a:r>
            <a:r>
              <a:rPr lang="en-GB" sz="4800" dirty="0" err="1"/>
              <a:t>futuring</a:t>
            </a:r>
            <a:r>
              <a:rPr lang="en-GB" sz="4800" dirty="0"/>
              <a:t> business model education</a:t>
            </a:r>
            <a:br>
              <a:rPr lang="en-GB" sz="4400" dirty="0"/>
            </a:br>
            <a:r>
              <a:rPr lang="en-GB" sz="2800" dirty="0"/>
              <a:t>Nascent creative entrepreneurs and the ‘triple bottom line’ 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192216" y="5633098"/>
            <a:ext cx="6307015" cy="7934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1800" dirty="0"/>
              <a:t>Marcus </a:t>
            </a:r>
            <a:r>
              <a:rPr lang="en-GB" sz="1800" dirty="0" err="1"/>
              <a:t>O’Dair</a:t>
            </a:r>
            <a:r>
              <a:rPr lang="en-GB" sz="1800" dirty="0"/>
              <a:t>. Associate Dean: Knowledge Exchange, UAL </a:t>
            </a:r>
            <a:r>
              <a:rPr lang="en-GB" sz="1800" dirty="0" err="1"/>
              <a:t>CAMEo</a:t>
            </a:r>
            <a:r>
              <a:rPr lang="en-GB" sz="1800" dirty="0"/>
              <a:t>. September 2019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6293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4C17A-E75C-4D4A-A433-651F2DB8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People, planet, profit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7FF98-368E-464A-B412-9A1258B82DDA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GB" sz="3600" b="0" dirty="0"/>
              <a:t>Triple bottom line: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0" dirty="0"/>
              <a:t>economic growth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0" dirty="0"/>
              <a:t>social justice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b="0" dirty="0"/>
              <a:t>environmental sustainability </a:t>
            </a:r>
          </a:p>
          <a:p>
            <a:endParaRPr lang="en-GB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Elkington (1997)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 err="1"/>
              <a:t>Honeyman</a:t>
            </a:r>
            <a:r>
              <a:rPr lang="en-GB" sz="2800" b="0" dirty="0"/>
              <a:t> and </a:t>
            </a:r>
            <a:r>
              <a:rPr lang="en-GB" sz="2800" b="0" dirty="0" err="1"/>
              <a:t>Jara</a:t>
            </a:r>
            <a:r>
              <a:rPr lang="en-GB" sz="2800" b="0" dirty="0"/>
              <a:t> (2019)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F182A-4ED7-734A-BD4D-20312410B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740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21434B0C-7A13-C448-BD36-B572110533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896446"/>
            <a:ext cx="3505200" cy="1776308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BD1294-ED63-684F-B799-232F9A033A4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Enterprise education from the art school</a:t>
            </a:r>
          </a:p>
          <a:p>
            <a:r>
              <a:rPr lang="en-US" dirty="0"/>
              <a:t>Business model </a:t>
            </a:r>
            <a:r>
              <a:rPr lang="en-US" dirty="0" err="1"/>
              <a:t>visualisation</a:t>
            </a:r>
            <a:r>
              <a:rPr lang="en-US" dirty="0"/>
              <a:t> (Osterwalder and </a:t>
            </a:r>
            <a:r>
              <a:rPr lang="en-US" dirty="0" err="1"/>
              <a:t>Pigneur</a:t>
            </a:r>
            <a:r>
              <a:rPr lang="en-US" dirty="0"/>
              <a:t> 2010) but specific to the creative and cultural industries </a:t>
            </a:r>
          </a:p>
          <a:p>
            <a:r>
              <a:rPr lang="en-US" dirty="0"/>
              <a:t>Design-led approach </a:t>
            </a:r>
          </a:p>
          <a:p>
            <a:r>
              <a:rPr lang="en-US" dirty="0"/>
              <a:t>Tested with graduate entrepreneurs and focus groups of fellow students </a:t>
            </a:r>
          </a:p>
          <a:p>
            <a:r>
              <a:rPr lang="en-US" dirty="0"/>
              <a:t>Refined in response to feedback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495DB5-6738-6F4D-A595-0D1F54AF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 design project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5DDEB-59E1-574F-A85B-DD19A279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7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099692-4E36-0741-92DA-54DB8BA6B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8D1244-88E5-EA48-B8D5-8476551F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m.odair</a:t>
            </a:r>
            <a:r>
              <a:rPr lang="en-US" dirty="0"/>
              <a:t>@</a:t>
            </a:r>
            <a:br>
              <a:rPr lang="en-US" dirty="0"/>
            </a:br>
            <a:r>
              <a:rPr lang="en-US" dirty="0" err="1"/>
              <a:t>arts.ac.uk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0BC7A1-ED72-DC4A-BF3F-00310E1D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HEIs and the creative economy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210169-EC77-7D4C-9F51-FCE522AE160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3600" b="0" dirty="0"/>
              <a:t>Academics are ‘complicit’ in propagating the very notion of a creative economy, often unconsciously and uncritically reproducing the normative elements of creative economy discourse. </a:t>
            </a:r>
          </a:p>
          <a:p>
            <a:pPr fontAlgn="base"/>
            <a:endParaRPr lang="en-GB" sz="3600" b="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b="0" dirty="0"/>
              <a:t>Moreton (2018) </a:t>
            </a:r>
          </a:p>
          <a:p>
            <a:endParaRPr lang="en-GB" dirty="0"/>
          </a:p>
          <a:p>
            <a:pPr fontAlgn="base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95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F828-E6A3-4442-B5A3-2D4240BB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tensions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B0E05-DA86-D048-8EEC-C5F0BAD5935A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r>
              <a:rPr lang="en-GB" sz="3600" b="0" dirty="0"/>
              <a:t>‘How do we balance our – and our students’ – enthusiasm and commitment to the cultural sector with a realistic appraisal of the reality of careers?’  </a:t>
            </a:r>
          </a:p>
          <a:p>
            <a:endParaRPr lang="en-GB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O’Connor et al (2019)</a:t>
            </a:r>
            <a:endParaRPr lang="en-US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D980E-1D32-7944-AA30-B66E54C8D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5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6E4B3-5DB7-BD40-896C-FF7317B2F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Re-imagining business models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585AA-459B-4B43-AC15-FAF5DF4D7B57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r>
              <a:rPr lang="en-GB" sz="3600" b="0" dirty="0"/>
              <a:t>Every business has a business model, whether they realise it or not </a:t>
            </a:r>
          </a:p>
          <a:p>
            <a:endParaRPr lang="en-GB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Chesbrough (2006)</a:t>
            </a:r>
            <a:endParaRPr lang="en-US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C3C0A-15C4-0341-96ED-3C8C6E8A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7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85769-B3F8-1048-8EFA-AFA3D50B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Self-identification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052A5-A24D-2945-B8DA-07CDE4AC637A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>
            <a:noAutofit/>
          </a:bodyPr>
          <a:lstStyle/>
          <a:p>
            <a:r>
              <a:rPr lang="en-GB" sz="3600" b="0" dirty="0"/>
              <a:t>‘Reluctant entrepreneurs’ in the cultural and creative industries </a:t>
            </a:r>
          </a:p>
          <a:p>
            <a:endParaRPr lang="en-GB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Haynes and Marshall (2017)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FFA13-F5B7-B547-AC01-CF6E674A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82A1-F1F2-8F4B-AA22-A313C9B1C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types of value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2C6C7-91A5-B043-B200-1E69E5239D3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332000" y="1530000"/>
            <a:ext cx="7290000" cy="4507200"/>
          </a:xfrm>
        </p:spPr>
        <p:txBody>
          <a:bodyPr>
            <a:normAutofit/>
          </a:bodyPr>
          <a:lstStyle/>
          <a:p>
            <a:pPr fontAlgn="base"/>
            <a:r>
              <a:rPr lang="en-GB" sz="3600" b="0" dirty="0"/>
              <a:t>Business models are not only about money-making. They are about much broader questions of value creation and capture – social, artistic, environmental or financial. </a:t>
            </a:r>
          </a:p>
          <a:p>
            <a:pPr fontAlgn="base"/>
            <a:endParaRPr lang="en-GB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Rex et al (2019)</a:t>
            </a:r>
            <a:endParaRPr lang="en-US" sz="28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A86CD-06ED-2745-B943-7EFAC446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78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C35EA-3EC6-D046-B7A5-3BC628F2A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the business school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76FF1-35DB-1F45-9DF9-6E9F11676069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>
            <a:noAutofit/>
          </a:bodyPr>
          <a:lstStyle/>
          <a:p>
            <a:r>
              <a:rPr lang="en-US" sz="3600" b="0" dirty="0"/>
              <a:t>Entrepreneurship education should not be ‘owned’ by one part of a university</a:t>
            </a:r>
          </a:p>
          <a:p>
            <a:endParaRPr lang="en-US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Carey and </a:t>
            </a:r>
            <a:r>
              <a:rPr lang="en-GB" sz="2800" b="0" dirty="0" err="1"/>
              <a:t>Naudin</a:t>
            </a:r>
            <a:r>
              <a:rPr lang="en-GB" sz="2800" b="0" dirty="0"/>
              <a:t> (2006)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 err="1"/>
              <a:t>Hindle</a:t>
            </a:r>
            <a:r>
              <a:rPr lang="en-US" sz="2800" b="0" dirty="0"/>
              <a:t> (2007)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Jones et al (2012)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Rae (2004)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9C772-8E3A-2E41-9F98-1965D3E64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1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4740E-F3DD-AE4D-9747-94AA8DA6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C8AE8-2179-CA45-A844-ADEEFE7671AB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3600" b="0" dirty="0"/>
              <a:t>‘A heuristic technique organisations use to identify the range of activities and relationships (internal and external) they undertake where different kinds of value are exchanged’  </a:t>
            </a:r>
          </a:p>
          <a:p>
            <a:pPr fontAlgn="base"/>
            <a:endParaRPr lang="en-GB" sz="3600" b="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800" b="0" dirty="0"/>
              <a:t>Rex et al (2018)</a:t>
            </a:r>
          </a:p>
          <a:p>
            <a:pPr fontAlgn="base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A42B3-C195-6547-95C8-50CAE160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1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2583-8F5C-0545-BD44-DA38BC2B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Capitalist realism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56A7F-1011-BF4C-9C8D-BC237E4FDFF9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en-GB" sz="3600" b="0" dirty="0"/>
              <a:t>‘Not only is capitalism the only viable political and economic system, but also that it is now impossible even to imagine a coherent alternative’ </a:t>
            </a:r>
          </a:p>
          <a:p>
            <a:endParaRPr lang="en-GB" sz="36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dirty="0"/>
              <a:t>Fisher (2009) </a:t>
            </a:r>
            <a:r>
              <a:rPr lang="en-GB" sz="2800" i="1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22D84-06F4-C549-8016-41FACB0A7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0427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ual-powerpoint-template">
  <a:themeElements>
    <a:clrScheme name="UAL - Master Theme Colours">
      <a:dk1>
        <a:srgbClr val="000000"/>
      </a:dk1>
      <a:lt1>
        <a:sysClr val="window" lastClr="FFFFFF"/>
      </a:lt1>
      <a:dk2>
        <a:srgbClr val="A7A9AC"/>
      </a:dk2>
      <a:lt2>
        <a:srgbClr val="D6D6D4"/>
      </a:lt2>
      <a:accent1>
        <a:srgbClr val="53BEE3"/>
      </a:accent1>
      <a:accent2>
        <a:srgbClr val="977C9E"/>
      </a:accent2>
      <a:accent3>
        <a:srgbClr val="1FAE7E"/>
      </a:accent3>
      <a:accent4>
        <a:srgbClr val="EF4123"/>
      </a:accent4>
      <a:accent5>
        <a:srgbClr val="FFCB05"/>
      </a:accent5>
      <a:accent6>
        <a:srgbClr val="D3E27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presentation_ual-powerpoint-template.potx</Template>
  <TotalTime>1238</TotalTime>
  <Words>276</Words>
  <Application>Microsoft Macintosh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presentation_ual-powerpoint-template</vt:lpstr>
      <vt:lpstr>Re-futuring business model education Nascent creative entrepreneurs and the ‘triple bottom line’ </vt:lpstr>
      <vt:lpstr>HEIs and the creative economy</vt:lpstr>
      <vt:lpstr>Possible tensions</vt:lpstr>
      <vt:lpstr>Re-imagining business models</vt:lpstr>
      <vt:lpstr>Self-identification</vt:lpstr>
      <vt:lpstr>Multiple types of value</vt:lpstr>
      <vt:lpstr>Beyond the business school</vt:lpstr>
      <vt:lpstr>Business modelling</vt:lpstr>
      <vt:lpstr>Capitalist realism</vt:lpstr>
      <vt:lpstr>People, planet, profit</vt:lpstr>
      <vt:lpstr>Business model design project</vt:lpstr>
      <vt:lpstr>m.odair@ arts.ac.uk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UAL Presentation</dc:title>
  <dc:subject/>
  <dc:creator>SIL</dc:creator>
  <cp:keywords/>
  <dc:description/>
  <cp:lastModifiedBy>Microsoft Office User</cp:lastModifiedBy>
  <cp:revision>404</cp:revision>
  <cp:lastPrinted>2013-06-18T10:57:41Z</cp:lastPrinted>
  <dcterms:created xsi:type="dcterms:W3CDTF">2013-06-14T09:58:01Z</dcterms:created>
  <dcterms:modified xsi:type="dcterms:W3CDTF">2020-08-04T06:53:25Z</dcterms:modified>
  <cp:category/>
</cp:coreProperties>
</file>