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Lst>
  <p:sldSz cx="5327650"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D49"/>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22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574" y="1237197"/>
            <a:ext cx="4528503" cy="2631887"/>
          </a:xfrm>
        </p:spPr>
        <p:txBody>
          <a:bodyPr anchor="b"/>
          <a:lstStyle>
            <a:lvl1pPr algn="ctr">
              <a:defRPr sz="3496"/>
            </a:lvl1pPr>
          </a:lstStyle>
          <a:p>
            <a:r>
              <a:rPr lang="en-US"/>
              <a:t>Click to edit Master title style</a:t>
            </a:r>
            <a:endParaRPr lang="en-US" dirty="0"/>
          </a:p>
        </p:txBody>
      </p:sp>
      <p:sp>
        <p:nvSpPr>
          <p:cNvPr id="3" name="Subtitle 2"/>
          <p:cNvSpPr>
            <a:spLocks noGrp="1"/>
          </p:cNvSpPr>
          <p:nvPr>
            <p:ph type="subTitle" idx="1"/>
          </p:nvPr>
        </p:nvSpPr>
        <p:spPr>
          <a:xfrm>
            <a:off x="665956" y="3970580"/>
            <a:ext cx="3995738" cy="1825171"/>
          </a:xfrm>
        </p:spPr>
        <p:txBody>
          <a:bodyPr/>
          <a:lstStyle>
            <a:lvl1pPr marL="0" indent="0" algn="ctr">
              <a:buNone/>
              <a:defRPr sz="1398"/>
            </a:lvl1pPr>
            <a:lvl2pPr marL="266365" indent="0" algn="ctr">
              <a:buNone/>
              <a:defRPr sz="1165"/>
            </a:lvl2pPr>
            <a:lvl3pPr marL="532729" indent="0" algn="ctr">
              <a:buNone/>
              <a:defRPr sz="1049"/>
            </a:lvl3pPr>
            <a:lvl4pPr marL="799094" indent="0" algn="ctr">
              <a:buNone/>
              <a:defRPr sz="932"/>
            </a:lvl4pPr>
            <a:lvl5pPr marL="1065459" indent="0" algn="ctr">
              <a:buNone/>
              <a:defRPr sz="932"/>
            </a:lvl5pPr>
            <a:lvl6pPr marL="1331824" indent="0" algn="ctr">
              <a:buNone/>
              <a:defRPr sz="932"/>
            </a:lvl6pPr>
            <a:lvl7pPr marL="1598188" indent="0" algn="ctr">
              <a:buNone/>
              <a:defRPr sz="932"/>
            </a:lvl7pPr>
            <a:lvl8pPr marL="1864553" indent="0" algn="ctr">
              <a:buNone/>
              <a:defRPr sz="932"/>
            </a:lvl8pPr>
            <a:lvl9pPr marL="2130918" indent="0" algn="ctr">
              <a:buNone/>
              <a:defRPr sz="93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15D269-7F04-4FC8-A155-E64A88ECCCBC}"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4210387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5D269-7F04-4FC8-A155-E64A88ECCCBC}"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335182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2600" y="402483"/>
            <a:ext cx="1148775"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66276" y="402483"/>
            <a:ext cx="3379728"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5D269-7F04-4FC8-A155-E64A88ECCCBC}"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4275483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5D269-7F04-4FC8-A155-E64A88ECCCBC}"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297664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3501" y="1884671"/>
            <a:ext cx="4595098" cy="3144614"/>
          </a:xfrm>
        </p:spPr>
        <p:txBody>
          <a:bodyPr anchor="b"/>
          <a:lstStyle>
            <a:lvl1pPr>
              <a:defRPr sz="3496"/>
            </a:lvl1pPr>
          </a:lstStyle>
          <a:p>
            <a:r>
              <a:rPr lang="en-US"/>
              <a:t>Click to edit Master title style</a:t>
            </a:r>
            <a:endParaRPr lang="en-US" dirty="0"/>
          </a:p>
        </p:txBody>
      </p:sp>
      <p:sp>
        <p:nvSpPr>
          <p:cNvPr id="3" name="Text Placeholder 2"/>
          <p:cNvSpPr>
            <a:spLocks noGrp="1"/>
          </p:cNvSpPr>
          <p:nvPr>
            <p:ph type="body" idx="1"/>
          </p:nvPr>
        </p:nvSpPr>
        <p:spPr>
          <a:xfrm>
            <a:off x="363501" y="5059035"/>
            <a:ext cx="4595098" cy="1653678"/>
          </a:xfrm>
        </p:spPr>
        <p:txBody>
          <a:bodyPr/>
          <a:lstStyle>
            <a:lvl1pPr marL="0" indent="0">
              <a:buNone/>
              <a:defRPr sz="1398">
                <a:solidFill>
                  <a:schemeClr val="tx1"/>
                </a:solidFill>
              </a:defRPr>
            </a:lvl1pPr>
            <a:lvl2pPr marL="266365" indent="0">
              <a:buNone/>
              <a:defRPr sz="1165">
                <a:solidFill>
                  <a:schemeClr val="tx1">
                    <a:tint val="75000"/>
                  </a:schemeClr>
                </a:solidFill>
              </a:defRPr>
            </a:lvl2pPr>
            <a:lvl3pPr marL="532729" indent="0">
              <a:buNone/>
              <a:defRPr sz="1049">
                <a:solidFill>
                  <a:schemeClr val="tx1">
                    <a:tint val="75000"/>
                  </a:schemeClr>
                </a:solidFill>
              </a:defRPr>
            </a:lvl3pPr>
            <a:lvl4pPr marL="799094" indent="0">
              <a:buNone/>
              <a:defRPr sz="932">
                <a:solidFill>
                  <a:schemeClr val="tx1">
                    <a:tint val="75000"/>
                  </a:schemeClr>
                </a:solidFill>
              </a:defRPr>
            </a:lvl4pPr>
            <a:lvl5pPr marL="1065459" indent="0">
              <a:buNone/>
              <a:defRPr sz="932">
                <a:solidFill>
                  <a:schemeClr val="tx1">
                    <a:tint val="75000"/>
                  </a:schemeClr>
                </a:solidFill>
              </a:defRPr>
            </a:lvl5pPr>
            <a:lvl6pPr marL="1331824" indent="0">
              <a:buNone/>
              <a:defRPr sz="932">
                <a:solidFill>
                  <a:schemeClr val="tx1">
                    <a:tint val="75000"/>
                  </a:schemeClr>
                </a:solidFill>
              </a:defRPr>
            </a:lvl6pPr>
            <a:lvl7pPr marL="1598188" indent="0">
              <a:buNone/>
              <a:defRPr sz="932">
                <a:solidFill>
                  <a:schemeClr val="tx1">
                    <a:tint val="75000"/>
                  </a:schemeClr>
                </a:solidFill>
              </a:defRPr>
            </a:lvl7pPr>
            <a:lvl8pPr marL="1864553" indent="0">
              <a:buNone/>
              <a:defRPr sz="932">
                <a:solidFill>
                  <a:schemeClr val="tx1">
                    <a:tint val="75000"/>
                  </a:schemeClr>
                </a:solidFill>
              </a:defRPr>
            </a:lvl8pPr>
            <a:lvl9pPr marL="2130918" indent="0">
              <a:buNone/>
              <a:defRPr sz="93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15D269-7F04-4FC8-A155-E64A88ECCCBC}"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11528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66276" y="2012414"/>
            <a:ext cx="226425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697123" y="2012414"/>
            <a:ext cx="226425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15D269-7F04-4FC8-A155-E64A88ECCCBC}"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426251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6970" y="402484"/>
            <a:ext cx="4595098"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66971" y="1853171"/>
            <a:ext cx="22538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en-US"/>
              <a:t>Click to edit Master text styles</a:t>
            </a:r>
          </a:p>
        </p:txBody>
      </p:sp>
      <p:sp>
        <p:nvSpPr>
          <p:cNvPr id="4" name="Content Placeholder 3"/>
          <p:cNvSpPr>
            <a:spLocks noGrp="1"/>
          </p:cNvSpPr>
          <p:nvPr>
            <p:ph sz="half" idx="2"/>
          </p:nvPr>
        </p:nvSpPr>
        <p:spPr>
          <a:xfrm>
            <a:off x="366971" y="2761381"/>
            <a:ext cx="225384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697123" y="1853171"/>
            <a:ext cx="22649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en-US"/>
              <a:t>Click to edit Master text styles</a:t>
            </a:r>
          </a:p>
        </p:txBody>
      </p:sp>
      <p:sp>
        <p:nvSpPr>
          <p:cNvPr id="6" name="Content Placeholder 5"/>
          <p:cNvSpPr>
            <a:spLocks noGrp="1"/>
          </p:cNvSpPr>
          <p:nvPr>
            <p:ph sz="quarter" idx="4"/>
          </p:nvPr>
        </p:nvSpPr>
        <p:spPr>
          <a:xfrm>
            <a:off x="2697123" y="2761381"/>
            <a:ext cx="226494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5D269-7F04-4FC8-A155-E64A88ECCCBC}" type="datetimeFigureOut">
              <a:rPr lang="en-GB" smtClean="0"/>
              <a:t>26/05/2020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63470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15D269-7F04-4FC8-A155-E64A88ECCCBC}" type="datetimeFigureOut">
              <a:rPr lang="en-GB" smtClean="0"/>
              <a:t>26/05/2020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3708393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5D269-7F04-4FC8-A155-E64A88ECCCBC}" type="datetimeFigureOut">
              <a:rPr lang="en-GB" smtClean="0"/>
              <a:t>26/05/2020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228974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en-US"/>
              <a:t>Click to edit Master title style</a:t>
            </a:r>
            <a:endParaRPr lang="en-US" dirty="0"/>
          </a:p>
        </p:txBody>
      </p:sp>
      <p:sp>
        <p:nvSpPr>
          <p:cNvPr id="3" name="Content Placeholder 2"/>
          <p:cNvSpPr>
            <a:spLocks noGrp="1"/>
          </p:cNvSpPr>
          <p:nvPr>
            <p:ph idx="1"/>
          </p:nvPr>
        </p:nvSpPr>
        <p:spPr>
          <a:xfrm>
            <a:off x="2264945" y="1088455"/>
            <a:ext cx="2697123" cy="5372269"/>
          </a:xfrm>
        </p:spPr>
        <p:txBody>
          <a:bodyPr/>
          <a:lstStyle>
            <a:lvl1pPr>
              <a:defRPr sz="1864"/>
            </a:lvl1pPr>
            <a:lvl2pPr>
              <a:defRPr sz="1631"/>
            </a:lvl2pPr>
            <a:lvl3pPr>
              <a:defRPr sz="1398"/>
            </a:lvl3pPr>
            <a:lvl4pPr>
              <a:defRPr sz="1165"/>
            </a:lvl4pPr>
            <a:lvl5pPr>
              <a:defRPr sz="1165"/>
            </a:lvl5pPr>
            <a:lvl6pPr>
              <a:defRPr sz="1165"/>
            </a:lvl6pPr>
            <a:lvl7pPr>
              <a:defRPr sz="1165"/>
            </a:lvl7pPr>
            <a:lvl8pPr>
              <a:defRPr sz="1165"/>
            </a:lvl8pPr>
            <a:lvl9pPr>
              <a:defRPr sz="116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en-US"/>
              <a:t>Click to edit Master text styles</a:t>
            </a:r>
          </a:p>
        </p:txBody>
      </p:sp>
      <p:sp>
        <p:nvSpPr>
          <p:cNvPr id="5" name="Date Placeholder 4"/>
          <p:cNvSpPr>
            <a:spLocks noGrp="1"/>
          </p:cNvSpPr>
          <p:nvPr>
            <p:ph type="dt" sz="half" idx="10"/>
          </p:nvPr>
        </p:nvSpPr>
        <p:spPr/>
        <p:txBody>
          <a:bodyPr/>
          <a:lstStyle/>
          <a:p>
            <a:fld id="{9515D269-7F04-4FC8-A155-E64A88ECCCBC}"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1012311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en-US"/>
              <a:t>Click to edit Master title style</a:t>
            </a:r>
            <a:endParaRPr lang="en-US" dirty="0"/>
          </a:p>
        </p:txBody>
      </p:sp>
      <p:sp>
        <p:nvSpPr>
          <p:cNvPr id="3" name="Picture Placeholder 2"/>
          <p:cNvSpPr>
            <a:spLocks noGrp="1" noChangeAspect="1"/>
          </p:cNvSpPr>
          <p:nvPr>
            <p:ph type="pic" idx="1"/>
          </p:nvPr>
        </p:nvSpPr>
        <p:spPr>
          <a:xfrm>
            <a:off x="2264945" y="1088455"/>
            <a:ext cx="2697123" cy="5372269"/>
          </a:xfrm>
        </p:spPr>
        <p:txBody>
          <a:bodyPr anchor="t"/>
          <a:lstStyle>
            <a:lvl1pPr marL="0" indent="0">
              <a:buNone/>
              <a:defRPr sz="1864"/>
            </a:lvl1pPr>
            <a:lvl2pPr marL="266365" indent="0">
              <a:buNone/>
              <a:defRPr sz="1631"/>
            </a:lvl2pPr>
            <a:lvl3pPr marL="532729" indent="0">
              <a:buNone/>
              <a:defRPr sz="1398"/>
            </a:lvl3pPr>
            <a:lvl4pPr marL="799094" indent="0">
              <a:buNone/>
              <a:defRPr sz="1165"/>
            </a:lvl4pPr>
            <a:lvl5pPr marL="1065459" indent="0">
              <a:buNone/>
              <a:defRPr sz="1165"/>
            </a:lvl5pPr>
            <a:lvl6pPr marL="1331824" indent="0">
              <a:buNone/>
              <a:defRPr sz="1165"/>
            </a:lvl6pPr>
            <a:lvl7pPr marL="1598188" indent="0">
              <a:buNone/>
              <a:defRPr sz="1165"/>
            </a:lvl7pPr>
            <a:lvl8pPr marL="1864553" indent="0">
              <a:buNone/>
              <a:defRPr sz="1165"/>
            </a:lvl8pPr>
            <a:lvl9pPr marL="2130918" indent="0">
              <a:buNone/>
              <a:defRPr sz="1165"/>
            </a:lvl9pPr>
          </a:lstStyle>
          <a:p>
            <a:r>
              <a:rPr lang="en-US"/>
              <a:t>Click icon to add picture</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en-US"/>
              <a:t>Click to edit Master text styles</a:t>
            </a:r>
          </a:p>
        </p:txBody>
      </p:sp>
      <p:sp>
        <p:nvSpPr>
          <p:cNvPr id="5" name="Date Placeholder 4"/>
          <p:cNvSpPr>
            <a:spLocks noGrp="1"/>
          </p:cNvSpPr>
          <p:nvPr>
            <p:ph type="dt" sz="half" idx="10"/>
          </p:nvPr>
        </p:nvSpPr>
        <p:spPr/>
        <p:txBody>
          <a:bodyPr/>
          <a:lstStyle/>
          <a:p>
            <a:fld id="{9515D269-7F04-4FC8-A155-E64A88ECCCBC}"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474DD-63A1-43C7-A967-97AF20B14C01}" type="slidenum">
              <a:rPr lang="en-GB" smtClean="0"/>
              <a:t>‹#›</a:t>
            </a:fld>
            <a:endParaRPr lang="en-GB"/>
          </a:p>
        </p:txBody>
      </p:sp>
    </p:spTree>
    <p:extLst>
      <p:ext uri="{BB962C8B-B14F-4D97-AF65-F5344CB8AC3E}">
        <p14:creationId xmlns:p14="http://schemas.microsoft.com/office/powerpoint/2010/main" val="2012196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276" y="402484"/>
            <a:ext cx="4595098"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6276" y="2012414"/>
            <a:ext cx="4595098"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6276" y="7006700"/>
            <a:ext cx="1198721" cy="402483"/>
          </a:xfrm>
          <a:prstGeom prst="rect">
            <a:avLst/>
          </a:prstGeom>
        </p:spPr>
        <p:txBody>
          <a:bodyPr vert="horz" lIns="91440" tIns="45720" rIns="91440" bIns="45720" rtlCol="0" anchor="ctr"/>
          <a:lstStyle>
            <a:lvl1pPr algn="l">
              <a:defRPr sz="699">
                <a:solidFill>
                  <a:schemeClr val="tx1">
                    <a:tint val="75000"/>
                  </a:schemeClr>
                </a:solidFill>
              </a:defRPr>
            </a:lvl1pPr>
          </a:lstStyle>
          <a:p>
            <a:fld id="{9515D269-7F04-4FC8-A155-E64A88ECCCBC}" type="datetimeFigureOut">
              <a:rPr lang="en-GB" smtClean="0"/>
              <a:t>26/05/2020</a:t>
            </a:fld>
            <a:endParaRPr lang="en-GB"/>
          </a:p>
        </p:txBody>
      </p:sp>
      <p:sp>
        <p:nvSpPr>
          <p:cNvPr id="5" name="Footer Placeholder 4"/>
          <p:cNvSpPr>
            <a:spLocks noGrp="1"/>
          </p:cNvSpPr>
          <p:nvPr>
            <p:ph type="ftr" sz="quarter" idx="3"/>
          </p:nvPr>
        </p:nvSpPr>
        <p:spPr>
          <a:xfrm>
            <a:off x="1764784" y="7006700"/>
            <a:ext cx="1798082" cy="402483"/>
          </a:xfrm>
          <a:prstGeom prst="rect">
            <a:avLst/>
          </a:prstGeom>
        </p:spPr>
        <p:txBody>
          <a:bodyPr vert="horz" lIns="91440" tIns="45720" rIns="91440" bIns="45720" rtlCol="0" anchor="ctr"/>
          <a:lstStyle>
            <a:lvl1pPr algn="ctr">
              <a:defRPr sz="699">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762653" y="7006700"/>
            <a:ext cx="1198721" cy="402483"/>
          </a:xfrm>
          <a:prstGeom prst="rect">
            <a:avLst/>
          </a:prstGeom>
        </p:spPr>
        <p:txBody>
          <a:bodyPr vert="horz" lIns="91440" tIns="45720" rIns="91440" bIns="45720" rtlCol="0" anchor="ctr"/>
          <a:lstStyle>
            <a:lvl1pPr algn="r">
              <a:defRPr sz="699">
                <a:solidFill>
                  <a:schemeClr val="tx1">
                    <a:tint val="75000"/>
                  </a:schemeClr>
                </a:solidFill>
              </a:defRPr>
            </a:lvl1pPr>
          </a:lstStyle>
          <a:p>
            <a:fld id="{8C7474DD-63A1-43C7-A967-97AF20B14C01}" type="slidenum">
              <a:rPr lang="en-GB" smtClean="0"/>
              <a:t>‹#›</a:t>
            </a:fld>
            <a:endParaRPr lang="en-GB"/>
          </a:p>
        </p:txBody>
      </p:sp>
    </p:spTree>
    <p:extLst>
      <p:ext uri="{BB962C8B-B14F-4D97-AF65-F5344CB8AC3E}">
        <p14:creationId xmlns:p14="http://schemas.microsoft.com/office/powerpoint/2010/main" val="16678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32729" rtl="0" eaLnBrk="1" latinLnBrk="0" hangingPunct="1">
        <a:lnSpc>
          <a:spcPct val="90000"/>
        </a:lnSpc>
        <a:spcBef>
          <a:spcPct val="0"/>
        </a:spcBef>
        <a:buNone/>
        <a:defRPr sz="2563" kern="1200">
          <a:solidFill>
            <a:schemeClr val="tx1"/>
          </a:solidFill>
          <a:latin typeface="+mj-lt"/>
          <a:ea typeface="+mj-ea"/>
          <a:cs typeface="+mj-cs"/>
        </a:defRPr>
      </a:lvl1pPr>
    </p:titleStyle>
    <p:body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p:bodyStyle>
    <p:otherStyle>
      <a:defPPr>
        <a:defRPr lang="en-US"/>
      </a:defPPr>
      <a:lvl1pPr marL="0" algn="l" defTabSz="532729" rtl="0" eaLnBrk="1" latinLnBrk="0" hangingPunct="1">
        <a:defRPr sz="1049" kern="1200">
          <a:solidFill>
            <a:schemeClr val="tx1"/>
          </a:solidFill>
          <a:latin typeface="+mn-lt"/>
          <a:ea typeface="+mn-ea"/>
          <a:cs typeface="+mn-cs"/>
        </a:defRPr>
      </a:lvl1pPr>
      <a:lvl2pPr marL="266365" algn="l" defTabSz="532729" rtl="0" eaLnBrk="1" latinLnBrk="0" hangingPunct="1">
        <a:defRPr sz="1049" kern="1200">
          <a:solidFill>
            <a:schemeClr val="tx1"/>
          </a:solidFill>
          <a:latin typeface="+mn-lt"/>
          <a:ea typeface="+mn-ea"/>
          <a:cs typeface="+mn-cs"/>
        </a:defRPr>
      </a:lvl2pPr>
      <a:lvl3pPr marL="532729" algn="l" defTabSz="532729" rtl="0" eaLnBrk="1" latinLnBrk="0" hangingPunct="1">
        <a:defRPr sz="1049" kern="1200">
          <a:solidFill>
            <a:schemeClr val="tx1"/>
          </a:solidFill>
          <a:latin typeface="+mn-lt"/>
          <a:ea typeface="+mn-ea"/>
          <a:cs typeface="+mn-cs"/>
        </a:defRPr>
      </a:lvl3pPr>
      <a:lvl4pPr marL="799094" algn="l" defTabSz="532729" rtl="0" eaLnBrk="1" latinLnBrk="0" hangingPunct="1">
        <a:defRPr sz="1049" kern="1200">
          <a:solidFill>
            <a:schemeClr val="tx1"/>
          </a:solidFill>
          <a:latin typeface="+mn-lt"/>
          <a:ea typeface="+mn-ea"/>
          <a:cs typeface="+mn-cs"/>
        </a:defRPr>
      </a:lvl4pPr>
      <a:lvl5pPr marL="1065459" algn="l" defTabSz="532729" rtl="0" eaLnBrk="1" latinLnBrk="0" hangingPunct="1">
        <a:defRPr sz="1049" kern="1200">
          <a:solidFill>
            <a:schemeClr val="tx1"/>
          </a:solidFill>
          <a:latin typeface="+mn-lt"/>
          <a:ea typeface="+mn-ea"/>
          <a:cs typeface="+mn-cs"/>
        </a:defRPr>
      </a:lvl5pPr>
      <a:lvl6pPr marL="1331824" algn="l" defTabSz="532729" rtl="0" eaLnBrk="1" latinLnBrk="0" hangingPunct="1">
        <a:defRPr sz="1049" kern="1200">
          <a:solidFill>
            <a:schemeClr val="tx1"/>
          </a:solidFill>
          <a:latin typeface="+mn-lt"/>
          <a:ea typeface="+mn-ea"/>
          <a:cs typeface="+mn-cs"/>
        </a:defRPr>
      </a:lvl6pPr>
      <a:lvl7pPr marL="1598188" algn="l" defTabSz="532729" rtl="0" eaLnBrk="1" latinLnBrk="0" hangingPunct="1">
        <a:defRPr sz="1049" kern="1200">
          <a:solidFill>
            <a:schemeClr val="tx1"/>
          </a:solidFill>
          <a:latin typeface="+mn-lt"/>
          <a:ea typeface="+mn-ea"/>
          <a:cs typeface="+mn-cs"/>
        </a:defRPr>
      </a:lvl7pPr>
      <a:lvl8pPr marL="1864553" algn="l" defTabSz="532729" rtl="0" eaLnBrk="1" latinLnBrk="0" hangingPunct="1">
        <a:defRPr sz="1049" kern="1200">
          <a:solidFill>
            <a:schemeClr val="tx1"/>
          </a:solidFill>
          <a:latin typeface="+mn-lt"/>
          <a:ea typeface="+mn-ea"/>
          <a:cs typeface="+mn-cs"/>
        </a:defRPr>
      </a:lvl8pPr>
      <a:lvl9pPr marL="2130918" algn="l" defTabSz="532729" rtl="0" eaLnBrk="1" latinLnBrk="0" hangingPunct="1">
        <a:defRPr sz="1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E81FC-9C14-4C2F-A8C3-2800BD562A16}"/>
              </a:ext>
            </a:extLst>
          </p:cNvPr>
          <p:cNvSpPr>
            <a:spLocks noGrp="1"/>
          </p:cNvSpPr>
          <p:nvPr>
            <p:ph type="ctrTitle"/>
          </p:nvPr>
        </p:nvSpPr>
        <p:spPr>
          <a:xfrm>
            <a:off x="399573" y="372739"/>
            <a:ext cx="4528503" cy="2631887"/>
          </a:xfrm>
          <a:solidFill>
            <a:srgbClr val="071D49"/>
          </a:solidFill>
        </p:spPr>
        <p:txBody>
          <a:bodyPr>
            <a:normAutofit fontScale="90000"/>
          </a:bodyPr>
          <a:lstStyle/>
          <a:p>
            <a:r>
              <a:rPr lang="en-GB" dirty="0">
                <a:solidFill>
                  <a:srgbClr val="FFD100"/>
                </a:solidFill>
                <a:latin typeface="ARU Raisonne DemiBold" panose="020B0703040202040103" pitchFamily="34" charset="0"/>
              </a:rPr>
              <a:t>Enterprise Education:</a:t>
            </a:r>
            <a:br>
              <a:rPr lang="en-GB" dirty="0">
                <a:solidFill>
                  <a:srgbClr val="FFD100"/>
                </a:solidFill>
                <a:latin typeface="ARU Raisonne DemiBold" panose="020B0703040202040103" pitchFamily="34" charset="0"/>
              </a:rPr>
            </a:br>
            <a:r>
              <a:rPr lang="en-GB" dirty="0">
                <a:solidFill>
                  <a:srgbClr val="FFD100"/>
                </a:solidFill>
                <a:latin typeface="ARU Raisonne DemiBold" panose="020B0703040202040103" pitchFamily="34" charset="0"/>
              </a:rPr>
              <a:t>How Does it Help to Shape my Future?</a:t>
            </a:r>
            <a:br>
              <a:rPr lang="en-GB" dirty="0">
                <a:solidFill>
                  <a:srgbClr val="FFD100"/>
                </a:solidFill>
                <a:latin typeface="ARU Raisonne DemiBold" panose="020B0703040202040103" pitchFamily="34" charset="0"/>
              </a:rPr>
            </a:br>
            <a:br>
              <a:rPr lang="en-GB" dirty="0">
                <a:solidFill>
                  <a:srgbClr val="FFD100"/>
                </a:solidFill>
                <a:latin typeface="ARU Raisonne DemiBold" panose="020B0703040202040103" pitchFamily="34" charset="0"/>
              </a:rPr>
            </a:br>
            <a:r>
              <a:rPr lang="en-GB" dirty="0">
                <a:solidFill>
                  <a:srgbClr val="FFD100"/>
                </a:solidFill>
                <a:latin typeface="ARU Raisonne DemiBold" panose="020B0703040202040103" pitchFamily="34" charset="0"/>
              </a:rPr>
              <a:t>Student Guide</a:t>
            </a:r>
          </a:p>
        </p:txBody>
      </p:sp>
      <p:pic>
        <p:nvPicPr>
          <p:cNvPr id="4" name="Picture 1">
            <a:extLst>
              <a:ext uri="{FF2B5EF4-FFF2-40B4-BE49-F238E27FC236}">
                <a16:creationId xmlns:a16="http://schemas.microsoft.com/office/drawing/2014/main" id="{B6D5964D-92F8-415A-988E-1D7B625113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6561" y="6166602"/>
            <a:ext cx="1934528" cy="11266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sign on the side of a road&#10;&#10;Description automatically generated">
            <a:extLst>
              <a:ext uri="{FF2B5EF4-FFF2-40B4-BE49-F238E27FC236}">
                <a16:creationId xmlns:a16="http://schemas.microsoft.com/office/drawing/2014/main" id="{2B2DDF2D-2FF3-44C0-9777-6E93131C41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934" y="3317901"/>
            <a:ext cx="5119780" cy="2631887"/>
          </a:xfrm>
          <a:prstGeom prst="rect">
            <a:avLst/>
          </a:prstGeom>
        </p:spPr>
      </p:pic>
    </p:spTree>
    <p:extLst>
      <p:ext uri="{BB962C8B-B14F-4D97-AF65-F5344CB8AC3E}">
        <p14:creationId xmlns:p14="http://schemas.microsoft.com/office/powerpoint/2010/main" val="181470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D7B29-0726-4E87-9326-FEDED3A7776C}"/>
              </a:ext>
            </a:extLst>
          </p:cNvPr>
          <p:cNvSpPr>
            <a:spLocks noGrp="1"/>
          </p:cNvSpPr>
          <p:nvPr>
            <p:ph type="title"/>
          </p:nvPr>
        </p:nvSpPr>
        <p:spPr>
          <a:xfrm>
            <a:off x="366276" y="402484"/>
            <a:ext cx="4595098" cy="458753"/>
          </a:xfrm>
          <a:solidFill>
            <a:srgbClr val="071D49"/>
          </a:solidFill>
        </p:spPr>
        <p:txBody>
          <a:bodyPr>
            <a:normAutofit/>
          </a:bodyPr>
          <a:lstStyle/>
          <a:p>
            <a:r>
              <a:rPr lang="en-GB" sz="1800" b="1" dirty="0">
                <a:solidFill>
                  <a:srgbClr val="FFD100"/>
                </a:solidFill>
                <a:latin typeface="Raleway SemiBold" panose="020B0703030101060003" pitchFamily="34" charset="0"/>
              </a:rPr>
              <a:t>What is Enterprise Education?</a:t>
            </a:r>
          </a:p>
        </p:txBody>
      </p:sp>
      <p:sp>
        <p:nvSpPr>
          <p:cNvPr id="3" name="Content Placeholder 2">
            <a:extLst>
              <a:ext uri="{FF2B5EF4-FFF2-40B4-BE49-F238E27FC236}">
                <a16:creationId xmlns:a16="http://schemas.microsoft.com/office/drawing/2014/main" id="{C6B6367D-F316-4AC5-BA91-0E4CB8D6CADD}"/>
              </a:ext>
            </a:extLst>
          </p:cNvPr>
          <p:cNvSpPr>
            <a:spLocks noGrp="1"/>
          </p:cNvSpPr>
          <p:nvPr>
            <p:ph idx="1"/>
          </p:nvPr>
        </p:nvSpPr>
        <p:spPr>
          <a:xfrm>
            <a:off x="366276" y="915633"/>
            <a:ext cx="4595098" cy="776176"/>
          </a:xfrm>
        </p:spPr>
        <p:txBody>
          <a:bodyPr/>
          <a:lstStyle/>
          <a:p>
            <a:pPr algn="just">
              <a:buFont typeface="Wingdings" panose="05000000000000000000" pitchFamily="2" charset="2"/>
              <a:buChar char="ü"/>
            </a:pPr>
            <a:r>
              <a:rPr lang="en-GB" sz="1200" dirty="0">
                <a:solidFill>
                  <a:srgbClr val="071D49"/>
                </a:solidFill>
                <a:latin typeface="Raleway" panose="020B0503030101060003" pitchFamily="34" charset="0"/>
              </a:rPr>
              <a:t>Enterprise education is the use of practical situations to develop skills that can be applied across both education and professional life. It is what distinguishes you from everyone else who is graduating with the same degree as you. </a:t>
            </a:r>
          </a:p>
          <a:p>
            <a:pPr marL="0" indent="0">
              <a:buNone/>
            </a:pPr>
            <a:endParaRPr lang="en-GB" dirty="0"/>
          </a:p>
        </p:txBody>
      </p:sp>
      <p:sp>
        <p:nvSpPr>
          <p:cNvPr id="4" name="Title 1">
            <a:extLst>
              <a:ext uri="{FF2B5EF4-FFF2-40B4-BE49-F238E27FC236}">
                <a16:creationId xmlns:a16="http://schemas.microsoft.com/office/drawing/2014/main" id="{1619DB05-C43B-4ADB-8147-84F263CC41C3}"/>
              </a:ext>
            </a:extLst>
          </p:cNvPr>
          <p:cNvSpPr txBox="1">
            <a:spLocks/>
          </p:cNvSpPr>
          <p:nvPr/>
        </p:nvSpPr>
        <p:spPr>
          <a:xfrm>
            <a:off x="366276" y="1746207"/>
            <a:ext cx="4595098" cy="467834"/>
          </a:xfrm>
          <a:prstGeom prst="rect">
            <a:avLst/>
          </a:prstGeom>
          <a:solidFill>
            <a:srgbClr val="071D49"/>
          </a:solidFill>
        </p:spPr>
        <p:txBody>
          <a:bodyPr vert="horz" lIns="91440" tIns="45720" rIns="91440" bIns="45720" rtlCol="0" anchor="ctr">
            <a:normAutofit fontScale="92500"/>
          </a:bodyPr>
          <a:lstStyle>
            <a:lvl1pPr algn="l" defTabSz="532729" rtl="0" eaLnBrk="1" latinLnBrk="0" hangingPunct="1">
              <a:lnSpc>
                <a:spcPct val="90000"/>
              </a:lnSpc>
              <a:spcBef>
                <a:spcPct val="0"/>
              </a:spcBef>
              <a:buNone/>
              <a:defRPr sz="2563" kern="1200">
                <a:solidFill>
                  <a:schemeClr val="tx1"/>
                </a:solidFill>
                <a:latin typeface="+mj-lt"/>
                <a:ea typeface="+mj-ea"/>
                <a:cs typeface="+mj-cs"/>
              </a:defRPr>
            </a:lvl1pPr>
          </a:lstStyle>
          <a:p>
            <a:r>
              <a:rPr lang="en-GB" sz="1800" b="1" dirty="0">
                <a:solidFill>
                  <a:srgbClr val="FFD100"/>
                </a:solidFill>
                <a:latin typeface="Raleway SemiBold" panose="020B0703030101060003" pitchFamily="34" charset="0"/>
              </a:rPr>
              <a:t>What is the Value of Enterprise Education?</a:t>
            </a:r>
          </a:p>
        </p:txBody>
      </p:sp>
      <p:sp>
        <p:nvSpPr>
          <p:cNvPr id="5" name="Content Placeholder 2">
            <a:extLst>
              <a:ext uri="{FF2B5EF4-FFF2-40B4-BE49-F238E27FC236}">
                <a16:creationId xmlns:a16="http://schemas.microsoft.com/office/drawing/2014/main" id="{FD9F63FF-2C9A-4FF8-A7EE-C3AFA2D5D666}"/>
              </a:ext>
            </a:extLst>
          </p:cNvPr>
          <p:cNvSpPr txBox="1">
            <a:spLocks/>
          </p:cNvSpPr>
          <p:nvPr/>
        </p:nvSpPr>
        <p:spPr>
          <a:xfrm>
            <a:off x="366276" y="2322835"/>
            <a:ext cx="4595098" cy="1508795"/>
          </a:xfrm>
          <a:prstGeom prst="rect">
            <a:avLst/>
          </a:prstGeom>
        </p:spPr>
        <p:txBody>
          <a:bodyPr vert="horz" lIns="91440" tIns="45720" rIns="91440" bIns="45720" rtlCol="0">
            <a:normAutofit lnSpcReduction="10000"/>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a:buFont typeface="Wingdings" panose="05000000000000000000" pitchFamily="2" charset="2"/>
              <a:buChar char="ü"/>
            </a:pPr>
            <a:r>
              <a:rPr lang="en-GB" sz="1200" dirty="0">
                <a:solidFill>
                  <a:srgbClr val="071D49"/>
                </a:solidFill>
                <a:latin typeface="Raleway" panose="020B0503030101060003" pitchFamily="34" charset="0"/>
              </a:rPr>
              <a:t>Developing a mind-set, behaviours and competencies with the overall aim of increasing employability</a:t>
            </a:r>
          </a:p>
          <a:p>
            <a:pPr>
              <a:buFont typeface="Wingdings" panose="05000000000000000000" pitchFamily="2" charset="2"/>
              <a:buChar char="ü"/>
            </a:pPr>
            <a:r>
              <a:rPr lang="en-GB" sz="1200" dirty="0">
                <a:solidFill>
                  <a:srgbClr val="071D49"/>
                </a:solidFill>
                <a:latin typeface="Raleway" panose="020B0503030101060003" pitchFamily="34" charset="0"/>
              </a:rPr>
              <a:t>Preparing for the dynamic and challenging environment of the workplace </a:t>
            </a:r>
          </a:p>
          <a:p>
            <a:pPr>
              <a:buFont typeface="Wingdings" panose="05000000000000000000" pitchFamily="2" charset="2"/>
              <a:buChar char="ü"/>
            </a:pPr>
            <a:r>
              <a:rPr lang="en-GB" sz="1200" dirty="0">
                <a:solidFill>
                  <a:srgbClr val="071D49"/>
                </a:solidFill>
                <a:latin typeface="Raleway" panose="020B0503030101060003" pitchFamily="34" charset="0"/>
              </a:rPr>
              <a:t>Enabling you to put academic knowledge into practice in the workplace</a:t>
            </a:r>
          </a:p>
          <a:p>
            <a:pPr>
              <a:buFont typeface="Wingdings" panose="05000000000000000000" pitchFamily="2" charset="2"/>
              <a:buChar char="ü"/>
            </a:pPr>
            <a:r>
              <a:rPr lang="en-GB" sz="1200" dirty="0">
                <a:solidFill>
                  <a:srgbClr val="071D49"/>
                </a:solidFill>
                <a:latin typeface="Raleway" panose="020B0503030101060003" pitchFamily="34" charset="0"/>
              </a:rPr>
              <a:t>Ensuring a professional working life whether employed or self-employed</a:t>
            </a:r>
          </a:p>
        </p:txBody>
      </p:sp>
      <p:sp>
        <p:nvSpPr>
          <p:cNvPr id="6" name="Title 1">
            <a:extLst>
              <a:ext uri="{FF2B5EF4-FFF2-40B4-BE49-F238E27FC236}">
                <a16:creationId xmlns:a16="http://schemas.microsoft.com/office/drawing/2014/main" id="{175CA41B-5659-4AEE-8609-D431EF92A9E4}"/>
              </a:ext>
            </a:extLst>
          </p:cNvPr>
          <p:cNvSpPr txBox="1">
            <a:spLocks/>
          </p:cNvSpPr>
          <p:nvPr/>
        </p:nvSpPr>
        <p:spPr>
          <a:xfrm>
            <a:off x="366276" y="3924659"/>
            <a:ext cx="4595098" cy="467834"/>
          </a:xfrm>
          <a:prstGeom prst="rect">
            <a:avLst/>
          </a:prstGeom>
          <a:solidFill>
            <a:srgbClr val="071D49"/>
          </a:solidFill>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chemeClr val="tx1"/>
                </a:solidFill>
                <a:latin typeface="+mj-lt"/>
                <a:ea typeface="+mj-ea"/>
                <a:cs typeface="+mj-cs"/>
              </a:defRPr>
            </a:lvl1pPr>
          </a:lstStyle>
          <a:p>
            <a:r>
              <a:rPr lang="en-GB" sz="1800" b="1" dirty="0">
                <a:solidFill>
                  <a:srgbClr val="FFD100"/>
                </a:solidFill>
                <a:latin typeface="Raleway SemiBold" panose="020B0703030101060003" pitchFamily="34" charset="0"/>
              </a:rPr>
              <a:t>What are Enterprise Skills?</a:t>
            </a:r>
          </a:p>
        </p:txBody>
      </p:sp>
      <p:sp>
        <p:nvSpPr>
          <p:cNvPr id="7" name="Content Placeholder 2">
            <a:extLst>
              <a:ext uri="{FF2B5EF4-FFF2-40B4-BE49-F238E27FC236}">
                <a16:creationId xmlns:a16="http://schemas.microsoft.com/office/drawing/2014/main" id="{B183DB32-C37B-46BB-A938-96CD3665BB38}"/>
              </a:ext>
            </a:extLst>
          </p:cNvPr>
          <p:cNvSpPr txBox="1">
            <a:spLocks/>
          </p:cNvSpPr>
          <p:nvPr/>
        </p:nvSpPr>
        <p:spPr>
          <a:xfrm>
            <a:off x="366276" y="4484456"/>
            <a:ext cx="2297549" cy="1232263"/>
          </a:xfrm>
          <a:prstGeom prst="rect">
            <a:avLst/>
          </a:prstGeom>
        </p:spPr>
        <p:txBody>
          <a:bodyPr vert="horz" lIns="91440" tIns="45720" rIns="91440" bIns="45720" rtlCol="0">
            <a:norm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a:buFont typeface="Wingdings" panose="05000000000000000000" pitchFamily="2" charset="2"/>
              <a:buChar char="ü"/>
            </a:pPr>
            <a:r>
              <a:rPr lang="en-GB" sz="1200" dirty="0">
                <a:solidFill>
                  <a:srgbClr val="071D49"/>
                </a:solidFill>
                <a:latin typeface="Raleway" panose="020B0503030101060003" pitchFamily="34" charset="0"/>
              </a:rPr>
              <a:t>Initiative </a:t>
            </a:r>
          </a:p>
          <a:p>
            <a:pPr>
              <a:buFont typeface="Wingdings" panose="05000000000000000000" pitchFamily="2" charset="2"/>
              <a:buChar char="ü"/>
            </a:pPr>
            <a:r>
              <a:rPr lang="en-GB" sz="1200" dirty="0">
                <a:solidFill>
                  <a:srgbClr val="071D49"/>
                </a:solidFill>
                <a:latin typeface="Raleway" panose="020B0503030101060003" pitchFamily="34" charset="0"/>
              </a:rPr>
              <a:t>Adaptability </a:t>
            </a:r>
          </a:p>
          <a:p>
            <a:pPr>
              <a:buFont typeface="Wingdings" panose="05000000000000000000" pitchFamily="2" charset="2"/>
              <a:buChar char="ü"/>
            </a:pPr>
            <a:r>
              <a:rPr lang="en-GB" sz="1200" dirty="0">
                <a:solidFill>
                  <a:srgbClr val="071D49"/>
                </a:solidFill>
                <a:latin typeface="Raleway" panose="020B0503030101060003" pitchFamily="34" charset="0"/>
              </a:rPr>
              <a:t>Innovation</a:t>
            </a:r>
          </a:p>
          <a:p>
            <a:pPr>
              <a:buFont typeface="Wingdings" panose="05000000000000000000" pitchFamily="2" charset="2"/>
              <a:buChar char="ü"/>
            </a:pPr>
            <a:r>
              <a:rPr lang="en-GB" sz="1200" dirty="0">
                <a:solidFill>
                  <a:srgbClr val="071D49"/>
                </a:solidFill>
                <a:latin typeface="Raleway" panose="020B0503030101060003" pitchFamily="34" charset="0"/>
              </a:rPr>
              <a:t>Problem solving</a:t>
            </a:r>
          </a:p>
          <a:p>
            <a:pPr>
              <a:buFont typeface="Wingdings" panose="05000000000000000000" pitchFamily="2" charset="2"/>
              <a:buChar char="ü"/>
            </a:pPr>
            <a:r>
              <a:rPr lang="en-GB" sz="1200" dirty="0">
                <a:solidFill>
                  <a:srgbClr val="071D49"/>
                </a:solidFill>
                <a:latin typeface="Raleway" panose="020B0503030101060003" pitchFamily="34" charset="0"/>
              </a:rPr>
              <a:t>Decision making</a:t>
            </a:r>
          </a:p>
        </p:txBody>
      </p:sp>
      <p:sp>
        <p:nvSpPr>
          <p:cNvPr id="8" name="Content Placeholder 2">
            <a:extLst>
              <a:ext uri="{FF2B5EF4-FFF2-40B4-BE49-F238E27FC236}">
                <a16:creationId xmlns:a16="http://schemas.microsoft.com/office/drawing/2014/main" id="{65E94228-41B9-4084-805F-31E6D6DAE0DD}"/>
              </a:ext>
            </a:extLst>
          </p:cNvPr>
          <p:cNvSpPr txBox="1">
            <a:spLocks/>
          </p:cNvSpPr>
          <p:nvPr/>
        </p:nvSpPr>
        <p:spPr>
          <a:xfrm>
            <a:off x="2663825" y="4484455"/>
            <a:ext cx="2297549" cy="1232263"/>
          </a:xfrm>
          <a:prstGeom prst="rect">
            <a:avLst/>
          </a:prstGeom>
        </p:spPr>
        <p:txBody>
          <a:bodyPr vert="horz" lIns="91440" tIns="45720" rIns="91440" bIns="45720" rtlCol="0">
            <a:norm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a:buFont typeface="Wingdings" panose="05000000000000000000" pitchFamily="2" charset="2"/>
              <a:buChar char="ü"/>
            </a:pPr>
            <a:r>
              <a:rPr lang="en-GB" sz="1200" dirty="0">
                <a:solidFill>
                  <a:srgbClr val="071D49"/>
                </a:solidFill>
                <a:latin typeface="Raleway" panose="020B0503030101060003" pitchFamily="34" charset="0"/>
              </a:rPr>
              <a:t>Networking</a:t>
            </a:r>
          </a:p>
          <a:p>
            <a:pPr>
              <a:buFont typeface="Wingdings" panose="05000000000000000000" pitchFamily="2" charset="2"/>
              <a:buChar char="ü"/>
            </a:pPr>
            <a:r>
              <a:rPr lang="en-GB" sz="1200" dirty="0">
                <a:solidFill>
                  <a:srgbClr val="071D49"/>
                </a:solidFill>
                <a:latin typeface="Raleway" panose="020B0503030101060003" pitchFamily="34" charset="0"/>
              </a:rPr>
              <a:t>Communication</a:t>
            </a:r>
          </a:p>
          <a:p>
            <a:pPr>
              <a:buFont typeface="Wingdings" panose="05000000000000000000" pitchFamily="2" charset="2"/>
              <a:buChar char="ü"/>
            </a:pPr>
            <a:r>
              <a:rPr lang="en-GB" sz="1200" dirty="0">
                <a:solidFill>
                  <a:srgbClr val="071D49"/>
                </a:solidFill>
                <a:latin typeface="Raleway" panose="020B0503030101060003" pitchFamily="34" charset="0"/>
              </a:rPr>
              <a:t>Design thinking</a:t>
            </a:r>
          </a:p>
          <a:p>
            <a:pPr>
              <a:buFont typeface="Wingdings" panose="05000000000000000000" pitchFamily="2" charset="2"/>
              <a:buChar char="ü"/>
            </a:pPr>
            <a:r>
              <a:rPr lang="en-GB" sz="1200" dirty="0">
                <a:solidFill>
                  <a:srgbClr val="071D49"/>
                </a:solidFill>
                <a:latin typeface="Raleway" panose="020B0503030101060003" pitchFamily="34" charset="0"/>
              </a:rPr>
              <a:t>Problem identification</a:t>
            </a:r>
          </a:p>
          <a:p>
            <a:pPr>
              <a:buFont typeface="Wingdings" panose="05000000000000000000" pitchFamily="2" charset="2"/>
              <a:buChar char="ü"/>
            </a:pPr>
            <a:r>
              <a:rPr lang="en-GB" sz="1200" dirty="0">
                <a:solidFill>
                  <a:srgbClr val="071D49"/>
                </a:solidFill>
                <a:latin typeface="Raleway" panose="020B0503030101060003" pitchFamily="34" charset="0"/>
              </a:rPr>
              <a:t>Time keeping </a:t>
            </a:r>
          </a:p>
        </p:txBody>
      </p:sp>
      <p:sp>
        <p:nvSpPr>
          <p:cNvPr id="9" name="Title 1">
            <a:extLst>
              <a:ext uri="{FF2B5EF4-FFF2-40B4-BE49-F238E27FC236}">
                <a16:creationId xmlns:a16="http://schemas.microsoft.com/office/drawing/2014/main" id="{C799E2AB-3EC5-4026-B695-6D961AA82F87}"/>
              </a:ext>
            </a:extLst>
          </p:cNvPr>
          <p:cNvSpPr txBox="1">
            <a:spLocks/>
          </p:cNvSpPr>
          <p:nvPr/>
        </p:nvSpPr>
        <p:spPr>
          <a:xfrm>
            <a:off x="366276" y="5862024"/>
            <a:ext cx="4595098" cy="458753"/>
          </a:xfrm>
          <a:prstGeom prst="rect">
            <a:avLst/>
          </a:prstGeom>
          <a:solidFill>
            <a:srgbClr val="071D49"/>
          </a:solidFill>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chemeClr val="tx1"/>
                </a:solidFill>
                <a:latin typeface="+mj-lt"/>
                <a:ea typeface="+mj-ea"/>
                <a:cs typeface="+mj-cs"/>
              </a:defRPr>
            </a:lvl1pPr>
          </a:lstStyle>
          <a:p>
            <a:r>
              <a:rPr lang="en-GB" sz="1800" b="1" dirty="0">
                <a:solidFill>
                  <a:srgbClr val="FFD100"/>
                </a:solidFill>
                <a:latin typeface="Raleway SemiBold" panose="020B0703030101060003" pitchFamily="34" charset="0"/>
              </a:rPr>
              <a:t>What is Employability?</a:t>
            </a:r>
          </a:p>
        </p:txBody>
      </p:sp>
      <p:sp>
        <p:nvSpPr>
          <p:cNvPr id="10" name="Content Placeholder 2">
            <a:extLst>
              <a:ext uri="{FF2B5EF4-FFF2-40B4-BE49-F238E27FC236}">
                <a16:creationId xmlns:a16="http://schemas.microsoft.com/office/drawing/2014/main" id="{7B47F704-33CB-4A74-A0EE-85A5E60E4F54}"/>
              </a:ext>
            </a:extLst>
          </p:cNvPr>
          <p:cNvSpPr txBox="1">
            <a:spLocks/>
          </p:cNvSpPr>
          <p:nvPr/>
        </p:nvSpPr>
        <p:spPr>
          <a:xfrm>
            <a:off x="366276" y="6413806"/>
            <a:ext cx="4595098" cy="801425"/>
          </a:xfrm>
          <a:prstGeom prst="rect">
            <a:avLst/>
          </a:prstGeom>
        </p:spPr>
        <p:txBody>
          <a:bodyPr vert="horz" lIns="91440" tIns="45720" rIns="91440" bIns="45720" rtlCol="0">
            <a:normAutofit fontScale="92500" lnSpcReduction="20000"/>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algn="just">
              <a:buFont typeface="Wingdings" panose="05000000000000000000" pitchFamily="2" charset="2"/>
              <a:buChar char="ü"/>
            </a:pPr>
            <a:r>
              <a:rPr lang="en-GB" sz="1200" dirty="0">
                <a:solidFill>
                  <a:srgbClr val="071D49"/>
                </a:solidFill>
                <a:latin typeface="Raleway" panose="020B0503030101060003" pitchFamily="34" charset="0"/>
              </a:rPr>
              <a:t>“</a:t>
            </a:r>
            <a:r>
              <a:rPr lang="en-GB" sz="1300" dirty="0">
                <a:solidFill>
                  <a:srgbClr val="071D49"/>
                </a:solidFill>
                <a:latin typeface="Raleway" panose="020B0503030101060003" pitchFamily="34" charset="0"/>
              </a:rPr>
              <a:t>A set of achievements- skills, understandings and personal attributes- that make individuals more likely to gain employment and be successful in their chose occupations, which benefits themselves, the workforce, the community and the economy” </a:t>
            </a:r>
            <a:r>
              <a:rPr lang="en-GB" sz="1200" dirty="0">
                <a:solidFill>
                  <a:srgbClr val="071D49"/>
                </a:solidFill>
                <a:latin typeface="Raleway" panose="020B0503030101060003" pitchFamily="34" charset="0"/>
              </a:rPr>
              <a:t>(Knight and Yorke, 2003)</a:t>
            </a:r>
          </a:p>
        </p:txBody>
      </p:sp>
    </p:spTree>
    <p:extLst>
      <p:ext uri="{BB962C8B-B14F-4D97-AF65-F5344CB8AC3E}">
        <p14:creationId xmlns:p14="http://schemas.microsoft.com/office/powerpoint/2010/main" val="98562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65B376E-D22C-4C53-9A1E-6713A55DBECE}"/>
              </a:ext>
            </a:extLst>
          </p:cNvPr>
          <p:cNvSpPr>
            <a:spLocks noGrp="1"/>
          </p:cNvSpPr>
          <p:nvPr>
            <p:ph type="title"/>
          </p:nvPr>
        </p:nvSpPr>
        <p:spPr>
          <a:xfrm>
            <a:off x="366276" y="402484"/>
            <a:ext cx="4595098" cy="458753"/>
          </a:xfrm>
          <a:solidFill>
            <a:srgbClr val="071D49"/>
          </a:solidFill>
        </p:spPr>
        <p:txBody>
          <a:bodyPr>
            <a:normAutofit/>
          </a:bodyPr>
          <a:lstStyle/>
          <a:p>
            <a:r>
              <a:rPr lang="en-GB" sz="1800" b="1" dirty="0">
                <a:solidFill>
                  <a:srgbClr val="FFD100"/>
                </a:solidFill>
                <a:latin typeface="Raleway SemiBold" panose="020B0703030101060003" pitchFamily="34" charset="0"/>
              </a:rPr>
              <a:t>Where do I Learn these Skills?</a:t>
            </a:r>
          </a:p>
        </p:txBody>
      </p:sp>
      <p:sp>
        <p:nvSpPr>
          <p:cNvPr id="5" name="Content Placeholder 2">
            <a:extLst>
              <a:ext uri="{FF2B5EF4-FFF2-40B4-BE49-F238E27FC236}">
                <a16:creationId xmlns:a16="http://schemas.microsoft.com/office/drawing/2014/main" id="{3A6409F9-04A7-4669-8139-9E9F3049B08B}"/>
              </a:ext>
            </a:extLst>
          </p:cNvPr>
          <p:cNvSpPr>
            <a:spLocks noGrp="1"/>
          </p:cNvSpPr>
          <p:nvPr>
            <p:ph idx="1"/>
          </p:nvPr>
        </p:nvSpPr>
        <p:spPr>
          <a:xfrm>
            <a:off x="366276" y="915633"/>
            <a:ext cx="4595098" cy="2167810"/>
          </a:xfrm>
        </p:spPr>
        <p:txBody>
          <a:bodyPr>
            <a:normAutofit/>
          </a:bodyPr>
          <a:lstStyle/>
          <a:p>
            <a:pPr algn="just">
              <a:buFont typeface="Wingdings" panose="05000000000000000000" pitchFamily="2" charset="2"/>
              <a:buChar char="ü"/>
            </a:pPr>
            <a:r>
              <a:rPr lang="en-GB" sz="1200" dirty="0">
                <a:solidFill>
                  <a:srgbClr val="071D49"/>
                </a:solidFill>
                <a:latin typeface="Raleway" panose="020B0503030101060003" pitchFamily="34" charset="0"/>
              </a:rPr>
              <a:t>A lot of these skills you will already be continuously developing, but may not realise. It is important that you are able to articulate these skills to potential future employers.</a:t>
            </a:r>
          </a:p>
          <a:p>
            <a:pPr algn="just">
              <a:buFont typeface="Wingdings" panose="05000000000000000000" pitchFamily="2" charset="2"/>
              <a:buChar char="ü"/>
            </a:pPr>
            <a:r>
              <a:rPr lang="en-GB" sz="1200" dirty="0">
                <a:solidFill>
                  <a:srgbClr val="071D49"/>
                </a:solidFill>
                <a:latin typeface="Raleway" panose="020B0503030101060003" pitchFamily="34" charset="0"/>
              </a:rPr>
              <a:t>Many of these skills are already integrated into your learning through activities in lectures, assessments and other activities delivered within your course.</a:t>
            </a:r>
          </a:p>
          <a:p>
            <a:pPr algn="just">
              <a:buFont typeface="Wingdings" panose="05000000000000000000" pitchFamily="2" charset="2"/>
              <a:buChar char="ü"/>
            </a:pPr>
            <a:r>
              <a:rPr lang="en-GB" sz="1200" dirty="0">
                <a:solidFill>
                  <a:srgbClr val="071D49"/>
                </a:solidFill>
                <a:latin typeface="Raleway" panose="020B0503030101060003" pitchFamily="34" charset="0"/>
              </a:rPr>
              <a:t>You may already have a part-time job alongside your studies, and you will be developing these skills through this. </a:t>
            </a:r>
          </a:p>
          <a:p>
            <a:pPr algn="just">
              <a:buFont typeface="Wingdings" panose="05000000000000000000" pitchFamily="2" charset="2"/>
              <a:buChar char="ü"/>
            </a:pPr>
            <a:r>
              <a:rPr lang="en-GB" sz="1200" dirty="0">
                <a:solidFill>
                  <a:srgbClr val="071D49"/>
                </a:solidFill>
                <a:latin typeface="Raleway" panose="020B0503030101060003" pitchFamily="34" charset="0"/>
              </a:rPr>
              <a:t>There are a number of extra-curricular activities and resources that are available both within the university and offered by external organisations.</a:t>
            </a:r>
          </a:p>
          <a:p>
            <a:pPr marL="0" indent="0">
              <a:buNone/>
            </a:pPr>
            <a:endParaRPr lang="en-GB" dirty="0">
              <a:latin typeface="Raleway" panose="020B0503030101060003" pitchFamily="34" charset="0"/>
            </a:endParaRPr>
          </a:p>
        </p:txBody>
      </p:sp>
      <p:sp>
        <p:nvSpPr>
          <p:cNvPr id="6" name="Title 1">
            <a:extLst>
              <a:ext uri="{FF2B5EF4-FFF2-40B4-BE49-F238E27FC236}">
                <a16:creationId xmlns:a16="http://schemas.microsoft.com/office/drawing/2014/main" id="{337386A4-5082-460C-AE08-3D3080C13CED}"/>
              </a:ext>
            </a:extLst>
          </p:cNvPr>
          <p:cNvSpPr txBox="1">
            <a:spLocks/>
          </p:cNvSpPr>
          <p:nvPr/>
        </p:nvSpPr>
        <p:spPr>
          <a:xfrm>
            <a:off x="366276" y="3137839"/>
            <a:ext cx="4595098" cy="458753"/>
          </a:xfrm>
          <a:prstGeom prst="rect">
            <a:avLst/>
          </a:prstGeom>
          <a:solidFill>
            <a:srgbClr val="071D49"/>
          </a:solidFill>
        </p:spPr>
        <p:txBody>
          <a:bodyPr vert="horz" lIns="91440" tIns="45720" rIns="91440" bIns="45720" rtlCol="0" anchor="ctr">
            <a:normAutofit fontScale="92500"/>
          </a:bodyPr>
          <a:lstStyle>
            <a:lvl1pPr algn="l" defTabSz="532729" rtl="0" eaLnBrk="1" latinLnBrk="0" hangingPunct="1">
              <a:lnSpc>
                <a:spcPct val="90000"/>
              </a:lnSpc>
              <a:spcBef>
                <a:spcPct val="0"/>
              </a:spcBef>
              <a:buNone/>
              <a:defRPr sz="2563" kern="1200">
                <a:solidFill>
                  <a:schemeClr val="tx1"/>
                </a:solidFill>
                <a:latin typeface="+mj-lt"/>
                <a:ea typeface="+mj-ea"/>
                <a:cs typeface="+mj-cs"/>
              </a:defRPr>
            </a:lvl1pPr>
          </a:lstStyle>
          <a:p>
            <a:r>
              <a:rPr lang="en-GB" sz="1800" b="1" dirty="0">
                <a:solidFill>
                  <a:srgbClr val="FFD100"/>
                </a:solidFill>
                <a:latin typeface="Raleway SemiBold" panose="020B0703030101060003" pitchFamily="34" charset="0"/>
              </a:rPr>
              <a:t>Anglia Ruskin Enterprise Academy (AREA)</a:t>
            </a:r>
          </a:p>
        </p:txBody>
      </p:sp>
      <p:sp>
        <p:nvSpPr>
          <p:cNvPr id="7" name="Content Placeholder 2">
            <a:extLst>
              <a:ext uri="{FF2B5EF4-FFF2-40B4-BE49-F238E27FC236}">
                <a16:creationId xmlns:a16="http://schemas.microsoft.com/office/drawing/2014/main" id="{D7C5393D-0442-4C85-879E-2820E1917885}"/>
              </a:ext>
            </a:extLst>
          </p:cNvPr>
          <p:cNvSpPr txBox="1">
            <a:spLocks/>
          </p:cNvSpPr>
          <p:nvPr/>
        </p:nvSpPr>
        <p:spPr>
          <a:xfrm>
            <a:off x="366276" y="3650987"/>
            <a:ext cx="4595098" cy="3506204"/>
          </a:xfrm>
          <a:prstGeom prst="rect">
            <a:avLst/>
          </a:prstGeom>
        </p:spPr>
        <p:txBody>
          <a:bodyPr vert="horz" lIns="91440" tIns="45720" rIns="91440" bIns="45720" rtlCol="0" anchor="t">
            <a:normAutofit lnSpcReduction="10000"/>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132715" indent="-132715" algn="just">
              <a:buFont typeface="Wingdings" panose="05000000000000000000" pitchFamily="2" charset="2"/>
              <a:buChar char="ü"/>
            </a:pPr>
            <a:r>
              <a:rPr lang="en-GB" sz="1200" dirty="0">
                <a:solidFill>
                  <a:srgbClr val="071D49"/>
                </a:solidFill>
                <a:latin typeface="Raleway" panose="020B0503030101060003" pitchFamily="34" charset="0"/>
              </a:rPr>
              <a:t>This is the university’s central hub for developing, coordinating and consolidating all enterprise and entrepreneurship activities across ARU</a:t>
            </a:r>
            <a:endParaRPr lang="en-US">
              <a:latin typeface="Raleway" panose="020B0503030101060003" pitchFamily="34" charset="0"/>
            </a:endParaRPr>
          </a:p>
          <a:p>
            <a:pPr marL="132715" indent="-132715" algn="just">
              <a:buFont typeface="Wingdings" panose="05000000000000000000" pitchFamily="2" charset="2"/>
              <a:buChar char="ü"/>
            </a:pPr>
            <a:r>
              <a:rPr lang="en-GB" sz="1200" dirty="0">
                <a:solidFill>
                  <a:srgbClr val="071D49"/>
                </a:solidFill>
                <a:latin typeface="Raleway" panose="020B0503030101060003" pitchFamily="34" charset="0"/>
              </a:rPr>
              <a:t>AREA offers students the chance to improve essential skills and will support you in whatever areas you want to progress including networking and presenting and team building.</a:t>
            </a:r>
            <a:endParaRPr lang="en-GB" sz="1200" dirty="0">
              <a:solidFill>
                <a:srgbClr val="071D49"/>
              </a:solidFill>
              <a:latin typeface="Raleway" panose="020B0503030101060003" pitchFamily="34" charset="0"/>
              <a:cs typeface="Calibri" panose="020F0502020204030204"/>
            </a:endParaRPr>
          </a:p>
          <a:p>
            <a:pPr marL="132715" indent="-132715" algn="just">
              <a:buFont typeface="Wingdings" panose="05000000000000000000" pitchFamily="2" charset="2"/>
              <a:buChar char="ü"/>
            </a:pPr>
            <a:r>
              <a:rPr lang="en-GB" sz="1200" dirty="0">
                <a:solidFill>
                  <a:srgbClr val="071D49"/>
                </a:solidFill>
                <a:latin typeface="Raleway" panose="020B0503030101060003" pitchFamily="34" charset="0"/>
              </a:rPr>
              <a:t>Extra-curricular activities include:</a:t>
            </a:r>
            <a:endParaRPr lang="en-GB" sz="1200" dirty="0">
              <a:solidFill>
                <a:srgbClr val="071D49"/>
              </a:solidFill>
              <a:latin typeface="Raleway" panose="020B0503030101060003" pitchFamily="34" charset="0"/>
              <a:cs typeface="Calibri"/>
            </a:endParaRPr>
          </a:p>
          <a:p>
            <a:pPr marL="399415" lvl="1" indent="-132715" algn="just">
              <a:buFont typeface="Wingdings" panose="05000000000000000000" pitchFamily="2" charset="2"/>
              <a:buChar char="ü"/>
            </a:pPr>
            <a:r>
              <a:rPr lang="en-GB" sz="1200" dirty="0">
                <a:solidFill>
                  <a:srgbClr val="071D49"/>
                </a:solidFill>
                <a:latin typeface="Raleway" panose="020B0503030101060003" pitchFamily="34" charset="0"/>
              </a:rPr>
              <a:t>Be Your Own Boss Seminar Series</a:t>
            </a:r>
            <a:endParaRPr lang="en-GB" sz="1200" dirty="0">
              <a:solidFill>
                <a:srgbClr val="071D49"/>
              </a:solidFill>
              <a:latin typeface="Raleway" panose="020B0503030101060003" pitchFamily="34" charset="0"/>
              <a:cs typeface="Calibri" panose="020F0502020204030204"/>
            </a:endParaRPr>
          </a:p>
          <a:p>
            <a:pPr marL="399415" lvl="1" indent="-132715" algn="just">
              <a:buFont typeface="Wingdings" panose="05000000000000000000" pitchFamily="2" charset="2"/>
              <a:buChar char="ü"/>
            </a:pPr>
            <a:r>
              <a:rPr lang="en-GB" sz="1200" dirty="0">
                <a:solidFill>
                  <a:srgbClr val="071D49"/>
                </a:solidFill>
                <a:latin typeface="Raleway" panose="020B0503030101060003" pitchFamily="34" charset="0"/>
              </a:rPr>
              <a:t>The Big Pitch</a:t>
            </a:r>
            <a:endParaRPr lang="en-GB" sz="1200" dirty="0">
              <a:solidFill>
                <a:srgbClr val="071D49"/>
              </a:solidFill>
              <a:latin typeface="Raleway" panose="020B0503030101060003" pitchFamily="34" charset="0"/>
              <a:cs typeface="Calibri" panose="020F0502020204030204"/>
            </a:endParaRPr>
          </a:p>
          <a:p>
            <a:pPr marL="399415" lvl="1" indent="-132715" algn="just">
              <a:buFont typeface="Wingdings" panose="05000000000000000000" pitchFamily="2" charset="2"/>
              <a:buChar char="ü"/>
            </a:pPr>
            <a:r>
              <a:rPr lang="en-GB" sz="1200" dirty="0">
                <a:solidFill>
                  <a:srgbClr val="071D49"/>
                </a:solidFill>
                <a:latin typeface="Raleway" panose="020B0503030101060003" pitchFamily="34" charset="0"/>
              </a:rPr>
              <a:t>Student Business Start-Up Support</a:t>
            </a:r>
            <a:endParaRPr lang="en-GB" sz="1200" dirty="0">
              <a:solidFill>
                <a:srgbClr val="071D49"/>
              </a:solidFill>
              <a:latin typeface="Raleway" panose="020B0503030101060003" pitchFamily="34" charset="0"/>
              <a:cs typeface="Calibri" panose="020F0502020204030204"/>
            </a:endParaRPr>
          </a:p>
          <a:p>
            <a:pPr marL="132715" indent="-132715" algn="just">
              <a:buFont typeface="Wingdings" panose="05000000000000000000" pitchFamily="2" charset="2"/>
              <a:buChar char="ü"/>
            </a:pPr>
            <a:r>
              <a:rPr lang="en-GB" sz="1200" dirty="0">
                <a:solidFill>
                  <a:srgbClr val="071D49"/>
                </a:solidFill>
                <a:latin typeface="Raleway" panose="020B0503030101060003" pitchFamily="34" charset="0"/>
              </a:rPr>
              <a:t>You can connect with AREA via </a:t>
            </a:r>
            <a:r>
              <a:rPr lang="en-GB" sz="1200" b="1" dirty="0">
                <a:solidFill>
                  <a:srgbClr val="071D49"/>
                </a:solidFill>
                <a:latin typeface="Raleway" panose="020B0503030101060003" pitchFamily="34" charset="0"/>
              </a:rPr>
              <a:t>Facebook</a:t>
            </a:r>
            <a:r>
              <a:rPr lang="en-GB" sz="1200" dirty="0">
                <a:solidFill>
                  <a:srgbClr val="071D49"/>
                </a:solidFill>
                <a:latin typeface="Raleway" panose="020B0503030101060003" pitchFamily="34" charset="0"/>
              </a:rPr>
              <a:t> or </a:t>
            </a:r>
            <a:r>
              <a:rPr lang="en-GB" sz="1200" b="1" dirty="0">
                <a:solidFill>
                  <a:srgbClr val="071D49"/>
                </a:solidFill>
                <a:latin typeface="Raleway" panose="020B0503030101060003" pitchFamily="34" charset="0"/>
              </a:rPr>
              <a:t>Twitter</a:t>
            </a:r>
            <a:r>
              <a:rPr lang="en-GB" sz="1200" dirty="0">
                <a:solidFill>
                  <a:srgbClr val="071D49"/>
                </a:solidFill>
                <a:latin typeface="Raleway" panose="020B0503030101060003" pitchFamily="34" charset="0"/>
              </a:rPr>
              <a:t> or:</a:t>
            </a:r>
            <a:endParaRPr lang="en-GB" sz="1200" dirty="0">
              <a:solidFill>
                <a:srgbClr val="071D49"/>
              </a:solidFill>
              <a:latin typeface="Raleway" panose="020B0503030101060003" pitchFamily="34" charset="0"/>
              <a:cs typeface="Calibri" panose="020F0502020204030204"/>
            </a:endParaRPr>
          </a:p>
          <a:p>
            <a:pPr marL="266065" lvl="1" indent="0" algn="just">
              <a:buNone/>
            </a:pPr>
            <a:r>
              <a:rPr lang="en-GB" sz="1200" b="1" dirty="0">
                <a:solidFill>
                  <a:srgbClr val="071D49"/>
                </a:solidFill>
                <a:latin typeface="Raleway" panose="020B0503030101060003" pitchFamily="34" charset="0"/>
              </a:rPr>
              <a:t>Marcia Baldry (Enterprise Support Manager) </a:t>
            </a:r>
            <a:endParaRPr lang="en-GB" sz="1200" b="1" dirty="0">
              <a:solidFill>
                <a:srgbClr val="071D49"/>
              </a:solidFill>
              <a:latin typeface="Raleway" panose="020B0503030101060003" pitchFamily="34" charset="0"/>
              <a:cs typeface="Calibri"/>
            </a:endParaRPr>
          </a:p>
          <a:p>
            <a:pPr marL="266065" lvl="1" indent="0" algn="just">
              <a:buNone/>
            </a:pPr>
            <a:r>
              <a:rPr lang="en-GB" sz="1200" dirty="0">
                <a:solidFill>
                  <a:srgbClr val="071D49"/>
                </a:solidFill>
                <a:latin typeface="Raleway" panose="020B0503030101060003" pitchFamily="34" charset="0"/>
              </a:rPr>
              <a:t> marcia.Baldry@anglia.ac.uk</a:t>
            </a:r>
            <a:endParaRPr lang="en-GB" sz="1200" dirty="0">
              <a:solidFill>
                <a:srgbClr val="071D49"/>
              </a:solidFill>
              <a:latin typeface="Raleway" panose="020B0503030101060003" pitchFamily="34" charset="0"/>
              <a:cs typeface="Calibri" panose="020F0502020204030204"/>
            </a:endParaRPr>
          </a:p>
          <a:p>
            <a:pPr marL="266065" lvl="1" indent="0" algn="just">
              <a:buNone/>
            </a:pPr>
            <a:r>
              <a:rPr lang="en-GB" sz="1200" b="1" dirty="0" err="1">
                <a:solidFill>
                  <a:srgbClr val="071D49"/>
                </a:solidFill>
                <a:latin typeface="Raleway" panose="020B0503030101060003" pitchFamily="34" charset="0"/>
              </a:rPr>
              <a:t>Imrana</a:t>
            </a:r>
            <a:r>
              <a:rPr lang="en-GB" sz="1200" b="1" dirty="0">
                <a:solidFill>
                  <a:srgbClr val="071D49"/>
                </a:solidFill>
                <a:latin typeface="Raleway" panose="020B0503030101060003" pitchFamily="34" charset="0"/>
              </a:rPr>
              <a:t> Begum (Enterprise &amp; Entrepreneurship Administrator</a:t>
            </a:r>
            <a:endParaRPr lang="en-GB" sz="1200" b="1" dirty="0">
              <a:solidFill>
                <a:srgbClr val="071D49"/>
              </a:solidFill>
              <a:latin typeface="Raleway" panose="020B0503030101060003" pitchFamily="34" charset="0"/>
              <a:cs typeface="Calibri" panose="020F0502020204030204"/>
            </a:endParaRPr>
          </a:p>
          <a:p>
            <a:pPr marL="266065" lvl="1" indent="0" algn="just">
              <a:buNone/>
            </a:pPr>
            <a:r>
              <a:rPr lang="en-GB" sz="1200" dirty="0">
                <a:solidFill>
                  <a:srgbClr val="071D49"/>
                </a:solidFill>
                <a:latin typeface="Raleway" panose="020B0503030101060003" pitchFamily="34" charset="0"/>
              </a:rPr>
              <a:t> imrana.begum@anglia.ac.uk</a:t>
            </a:r>
            <a:endParaRPr lang="en-GB" sz="1200" dirty="0">
              <a:solidFill>
                <a:srgbClr val="071D49"/>
              </a:solidFill>
              <a:latin typeface="Raleway" panose="020B0503030101060003" pitchFamily="34" charset="0"/>
              <a:cs typeface="Calibri" panose="020F0502020204030204"/>
            </a:endParaRPr>
          </a:p>
          <a:p>
            <a:pPr marL="266065" lvl="1" indent="0" algn="just">
              <a:buNone/>
            </a:pPr>
            <a:endParaRPr lang="en-GB" sz="1200" dirty="0">
              <a:solidFill>
                <a:srgbClr val="071D49"/>
              </a:solidFill>
              <a:latin typeface="Raleway" panose="020B0503030101060003" pitchFamily="34" charset="0"/>
              <a:cs typeface="Calibri" panose="020F0502020204030204"/>
            </a:endParaRPr>
          </a:p>
          <a:p>
            <a:pPr marL="266065" lvl="1" indent="0" algn="just">
              <a:buNone/>
            </a:pPr>
            <a:r>
              <a:rPr lang="en-GB" sz="1200" b="1" dirty="0">
                <a:solidFill>
                  <a:srgbClr val="071D49"/>
                </a:solidFill>
                <a:latin typeface="Raleway" panose="020B0503030101060003" pitchFamily="34" charset="0"/>
              </a:rPr>
              <a:t>https://aru.ac.uk/student-life/opportunities-at-aru/startup-at-anglia</a:t>
            </a:r>
            <a:endParaRPr lang="en-GB" sz="1200" b="1" dirty="0">
              <a:solidFill>
                <a:srgbClr val="071D49"/>
              </a:solidFill>
              <a:latin typeface="Raleway" panose="020B0503030101060003" pitchFamily="34" charset="0"/>
              <a:cs typeface="Calibri" panose="020F0502020204030204"/>
            </a:endParaRPr>
          </a:p>
        </p:txBody>
      </p:sp>
    </p:spTree>
    <p:extLst>
      <p:ext uri="{BB962C8B-B14F-4D97-AF65-F5344CB8AC3E}">
        <p14:creationId xmlns:p14="http://schemas.microsoft.com/office/powerpoint/2010/main" val="1435699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24CA256-A29E-4E35-9652-C4431D461CB0}"/>
              </a:ext>
            </a:extLst>
          </p:cNvPr>
          <p:cNvSpPr txBox="1">
            <a:spLocks/>
          </p:cNvSpPr>
          <p:nvPr/>
        </p:nvSpPr>
        <p:spPr>
          <a:xfrm>
            <a:off x="366276" y="203253"/>
            <a:ext cx="4595098" cy="458753"/>
          </a:xfrm>
          <a:prstGeom prst="rect">
            <a:avLst/>
          </a:prstGeom>
          <a:solidFill>
            <a:srgbClr val="071D49"/>
          </a:solidFill>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chemeClr val="tx1"/>
                </a:solidFill>
                <a:latin typeface="+mj-lt"/>
                <a:ea typeface="+mj-ea"/>
                <a:cs typeface="+mj-cs"/>
              </a:defRPr>
            </a:lvl1pPr>
          </a:lstStyle>
          <a:p>
            <a:r>
              <a:rPr lang="en-GB" sz="1800" b="1" dirty="0">
                <a:solidFill>
                  <a:srgbClr val="FFD100"/>
                </a:solidFill>
                <a:latin typeface="Raleway SemiBold" panose="020B0703030101060003" pitchFamily="34" charset="0"/>
              </a:rPr>
              <a:t>ARU Career Centre</a:t>
            </a:r>
          </a:p>
        </p:txBody>
      </p:sp>
      <p:sp>
        <p:nvSpPr>
          <p:cNvPr id="5" name="Rectangle 4">
            <a:extLst>
              <a:ext uri="{FF2B5EF4-FFF2-40B4-BE49-F238E27FC236}">
                <a16:creationId xmlns:a16="http://schemas.microsoft.com/office/drawing/2014/main" id="{5C13A6F0-2D4F-4EEA-AF53-374F12979D7E}"/>
              </a:ext>
            </a:extLst>
          </p:cNvPr>
          <p:cNvSpPr/>
          <p:nvPr/>
        </p:nvSpPr>
        <p:spPr>
          <a:xfrm>
            <a:off x="366276" y="755727"/>
            <a:ext cx="4595098" cy="2492990"/>
          </a:xfrm>
          <a:prstGeom prst="rect">
            <a:avLst/>
          </a:prstGeom>
        </p:spPr>
        <p:txBody>
          <a:bodyPr wrap="square">
            <a:spAutoFit/>
          </a:bodyPr>
          <a:lstStyle/>
          <a:p>
            <a:pPr marL="171450" indent="-171450">
              <a:buFont typeface="Wingdings" panose="05000000000000000000" pitchFamily="2" charset="2"/>
              <a:buChar char="ü"/>
            </a:pPr>
            <a:r>
              <a:rPr lang="en-GB" sz="1200" dirty="0">
                <a:latin typeface="Raleway" panose="020B0503030101060003" pitchFamily="34" charset="0"/>
              </a:rPr>
              <a:t>Your ‘one-stop shop’ for employability support. Offering a variety of online resources as well as drop-in sessions with employability advisors.</a:t>
            </a:r>
          </a:p>
          <a:p>
            <a:pPr marL="171450" indent="-171450">
              <a:buFont typeface="Wingdings" panose="05000000000000000000" pitchFamily="2" charset="2"/>
              <a:buChar char="ü"/>
            </a:pPr>
            <a:r>
              <a:rPr lang="en-GB" sz="1200" dirty="0">
                <a:latin typeface="Raleway" panose="020B0503030101060003" pitchFamily="34" charset="0"/>
              </a:rPr>
              <a:t>Career Pulse self-assessment tool – will measure your strengths and weaknesses in employability and provide you with an employability score and personalised report.</a:t>
            </a:r>
          </a:p>
          <a:p>
            <a:pPr marL="171450" indent="-171450">
              <a:buFont typeface="Wingdings" panose="05000000000000000000" pitchFamily="2" charset="2"/>
              <a:buChar char="ü"/>
            </a:pPr>
            <a:r>
              <a:rPr lang="en-GB" sz="1200" dirty="0">
                <a:latin typeface="Raleway" panose="020B0503030101060003" pitchFamily="34" charset="0"/>
              </a:rPr>
              <a:t>Your Personal Career Development Plan – will help you to identify and develop the skills you need to make you as employable as you can be.</a:t>
            </a:r>
          </a:p>
          <a:p>
            <a:pPr marL="171450" indent="-171450">
              <a:buFont typeface="Wingdings" panose="05000000000000000000" pitchFamily="2" charset="2"/>
              <a:buChar char="ü"/>
            </a:pPr>
            <a:r>
              <a:rPr lang="en-GB" sz="1200" dirty="0">
                <a:latin typeface="Raleway" panose="020B0503030101060003" pitchFamily="34" charset="0"/>
              </a:rPr>
              <a:t>Access the Career Centre through My Anglia or contact an advisor:</a:t>
            </a:r>
          </a:p>
          <a:p>
            <a:pPr marL="628650" lvl="1" indent="-171450">
              <a:buFont typeface="Wingdings" panose="05000000000000000000" pitchFamily="2" charset="2"/>
              <a:buChar char="ü"/>
            </a:pPr>
            <a:r>
              <a:rPr lang="en-GB" sz="1200" b="1" dirty="0">
                <a:latin typeface="Raleway" panose="020B0503030101060003" pitchFamily="34" charset="0"/>
              </a:rPr>
              <a:t>employability@anglia.ac.uk</a:t>
            </a:r>
          </a:p>
          <a:p>
            <a:pPr marL="628650" lvl="1" indent="-171450">
              <a:buFont typeface="Wingdings" panose="05000000000000000000" pitchFamily="2" charset="2"/>
              <a:buChar char="ü"/>
            </a:pPr>
            <a:r>
              <a:rPr lang="en-GB" sz="1200" b="1" dirty="0">
                <a:latin typeface="Raleway" panose="020B0503030101060003" pitchFamily="34" charset="0"/>
              </a:rPr>
              <a:t>01245 686700</a:t>
            </a:r>
          </a:p>
        </p:txBody>
      </p:sp>
      <p:sp>
        <p:nvSpPr>
          <p:cNvPr id="6" name="Title 1">
            <a:extLst>
              <a:ext uri="{FF2B5EF4-FFF2-40B4-BE49-F238E27FC236}">
                <a16:creationId xmlns:a16="http://schemas.microsoft.com/office/drawing/2014/main" id="{B5D3995E-6E50-4724-A31F-F0001E083AEA}"/>
              </a:ext>
            </a:extLst>
          </p:cNvPr>
          <p:cNvSpPr txBox="1">
            <a:spLocks/>
          </p:cNvSpPr>
          <p:nvPr/>
        </p:nvSpPr>
        <p:spPr>
          <a:xfrm>
            <a:off x="366276" y="3288993"/>
            <a:ext cx="4595098" cy="458753"/>
          </a:xfrm>
          <a:prstGeom prst="rect">
            <a:avLst/>
          </a:prstGeom>
          <a:solidFill>
            <a:srgbClr val="071D49"/>
          </a:solidFill>
        </p:spPr>
        <p:txBody>
          <a:bodyPr vert="horz" lIns="91440" tIns="45720" rIns="91440" bIns="45720" rtlCol="0" anchor="ctr">
            <a:normAutofit/>
          </a:bodyPr>
          <a:lstStyle>
            <a:lvl1pPr algn="l" defTabSz="532729" rtl="0" eaLnBrk="1" latinLnBrk="0" hangingPunct="1">
              <a:lnSpc>
                <a:spcPct val="90000"/>
              </a:lnSpc>
              <a:spcBef>
                <a:spcPct val="0"/>
              </a:spcBef>
              <a:buNone/>
              <a:defRPr sz="2563" kern="1200">
                <a:solidFill>
                  <a:schemeClr val="tx1"/>
                </a:solidFill>
                <a:latin typeface="+mj-lt"/>
                <a:ea typeface="+mj-ea"/>
                <a:cs typeface="+mj-cs"/>
              </a:defRPr>
            </a:lvl1pPr>
          </a:lstStyle>
          <a:p>
            <a:r>
              <a:rPr lang="en-GB" sz="1800" b="1" dirty="0">
                <a:solidFill>
                  <a:srgbClr val="FFD100"/>
                </a:solidFill>
                <a:latin typeface="Raleway SemiBold" panose="020B0703030101060003" pitchFamily="34" charset="0"/>
              </a:rPr>
              <a:t>Graduate Capitals</a:t>
            </a:r>
            <a:endParaRPr lang="en-GB" sz="1800" b="1" dirty="0">
              <a:solidFill>
                <a:srgbClr val="FFD100"/>
              </a:solidFill>
              <a:latin typeface="Raleway SemiBold" panose="020B0703030101060003" pitchFamily="34" charset="0"/>
              <a:cs typeface="Calibri Light"/>
            </a:endParaRPr>
          </a:p>
        </p:txBody>
      </p:sp>
      <p:pic>
        <p:nvPicPr>
          <p:cNvPr id="2" name="Picture 2" descr="A picture containing device, drawing&#10;&#10;Description generated with very high confidence">
            <a:extLst>
              <a:ext uri="{FF2B5EF4-FFF2-40B4-BE49-F238E27FC236}">
                <a16:creationId xmlns:a16="http://schemas.microsoft.com/office/drawing/2014/main" id="{360FB95D-EF92-4DD7-9A1E-3E23B0E460A0}"/>
              </a:ext>
            </a:extLst>
          </p:cNvPr>
          <p:cNvPicPr>
            <a:picLocks noChangeAspect="1"/>
          </p:cNvPicPr>
          <p:nvPr/>
        </p:nvPicPr>
        <p:blipFill>
          <a:blip r:embed="rId2"/>
          <a:stretch>
            <a:fillRect/>
          </a:stretch>
        </p:blipFill>
        <p:spPr>
          <a:xfrm>
            <a:off x="1396125" y="4246777"/>
            <a:ext cx="2527169" cy="2512856"/>
          </a:xfrm>
          <a:prstGeom prst="rect">
            <a:avLst/>
          </a:prstGeom>
        </p:spPr>
      </p:pic>
    </p:spTree>
    <p:extLst>
      <p:ext uri="{BB962C8B-B14F-4D97-AF65-F5344CB8AC3E}">
        <p14:creationId xmlns:p14="http://schemas.microsoft.com/office/powerpoint/2010/main" val="34120109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F37D7A4EDC1040A880A2099F6664D1" ma:contentTypeVersion="4" ma:contentTypeDescription="Create a new document." ma:contentTypeScope="" ma:versionID="e12c63b398637c382a74047dd095a69e">
  <xsd:schema xmlns:xsd="http://www.w3.org/2001/XMLSchema" xmlns:xs="http://www.w3.org/2001/XMLSchema" xmlns:p="http://schemas.microsoft.com/office/2006/metadata/properties" xmlns:ns2="8d4a1fdf-0f94-4e24-9675-6342052676c2" targetNamespace="http://schemas.microsoft.com/office/2006/metadata/properties" ma:root="true" ma:fieldsID="55c7d8ad5458881d4574cd36ad5d274a" ns2:_="">
    <xsd:import namespace="8d4a1fdf-0f94-4e24-9675-6342052676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a1fdf-0f94-4e24-9675-6342052676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391E03-1DBE-4B9E-9B0C-E624136171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923701E-A28E-463D-A3CB-187A54D0E7C7}">
  <ds:schemaRefs>
    <ds:schemaRef ds:uri="http://schemas.microsoft.com/sharepoint/v3/contenttype/forms"/>
  </ds:schemaRefs>
</ds:datastoreItem>
</file>

<file path=customXml/itemProps3.xml><?xml version="1.0" encoding="utf-8"?>
<ds:datastoreItem xmlns:ds="http://schemas.openxmlformats.org/officeDocument/2006/customXml" ds:itemID="{8BC51DC7-2DDE-471A-9765-EE924ADE1A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a1fdf-0f94-4e24-9675-6342052676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131</TotalTime>
  <Words>522</Words>
  <Application>Microsoft Office PowerPoint</Application>
  <PresentationFormat>Custom</PresentationFormat>
  <Paragraphs>48</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ARU Raisonne DemiBold</vt:lpstr>
      <vt:lpstr>Calibri</vt:lpstr>
      <vt:lpstr>Calibri Light</vt:lpstr>
      <vt:lpstr>Raleway</vt:lpstr>
      <vt:lpstr>Raleway SemiBold</vt:lpstr>
      <vt:lpstr>Wingdings</vt:lpstr>
      <vt:lpstr>Office Theme</vt:lpstr>
      <vt:lpstr>Enterprise Education: How Does it Help to Shape my Future?  Student Guide</vt:lpstr>
      <vt:lpstr>What is Enterprise Education?</vt:lpstr>
      <vt:lpstr>Where do I Learn these Skills?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Education: How Does it Help to Shape my Future?  Student Guide</dc:title>
  <dc:creator>Ian Styles</dc:creator>
  <cp:lastModifiedBy>Morrissey, Joanne</cp:lastModifiedBy>
  <cp:revision>15</cp:revision>
  <dcterms:created xsi:type="dcterms:W3CDTF">2020-02-27T18:17:57Z</dcterms:created>
  <dcterms:modified xsi:type="dcterms:W3CDTF">2020-05-26T15:28:52Z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0x010100D9F37D7A4EDC1040A880A2099F6664D1</vt:lpwstr>
  </property>
</Properties>
</file>