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</p:sldMasterIdLst>
  <p:notesMasterIdLst>
    <p:notesMasterId r:id="rId19"/>
  </p:notesMasterIdLst>
  <p:sldIdLst>
    <p:sldId id="276" r:id="rId5"/>
    <p:sldId id="278" r:id="rId6"/>
    <p:sldId id="280" r:id="rId7"/>
    <p:sldId id="282" r:id="rId8"/>
    <p:sldId id="287" r:id="rId9"/>
    <p:sldId id="283" r:id="rId10"/>
    <p:sldId id="292" r:id="rId11"/>
    <p:sldId id="294" r:id="rId12"/>
    <p:sldId id="293" r:id="rId13"/>
    <p:sldId id="290" r:id="rId14"/>
    <p:sldId id="291" r:id="rId15"/>
    <p:sldId id="284" r:id="rId16"/>
    <p:sldId id="285" r:id="rId17"/>
    <p:sldId id="288" r:id="rId18"/>
  </p:sldIdLst>
  <p:sldSz cx="13004800" cy="9753600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pitchFamily="80" charset="0"/>
        <a:ea typeface="ヒラギノ角ゴ ProN W3" pitchFamily="80" charset="-128"/>
        <a:cs typeface="+mn-cs"/>
        <a:sym typeface="Gill Sans" pitchFamily="80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D49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236" y="6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sey, Joanne" userId="c601b346-8ab5-400b-a160-af28d868c9a9" providerId="ADAL" clId="{61A428F2-B995-4603-9517-DE11B29D0756}"/>
    <pc:docChg chg="modSld">
      <pc:chgData name="Morrissey, Joanne" userId="c601b346-8ab5-400b-a160-af28d868c9a9" providerId="ADAL" clId="{61A428F2-B995-4603-9517-DE11B29D0756}" dt="2020-11-08T20:47:23.770" v="1" actId="1076"/>
      <pc:docMkLst>
        <pc:docMk/>
      </pc:docMkLst>
      <pc:sldChg chg="modSp mod">
        <pc:chgData name="Morrissey, Joanne" userId="c601b346-8ab5-400b-a160-af28d868c9a9" providerId="ADAL" clId="{61A428F2-B995-4603-9517-DE11B29D0756}" dt="2020-11-08T20:47:23.770" v="1" actId="1076"/>
        <pc:sldMkLst>
          <pc:docMk/>
          <pc:sldMk cId="3620818699" sldId="294"/>
        </pc:sldMkLst>
        <pc:picChg chg="mod">
          <ac:chgData name="Morrissey, Joanne" userId="c601b346-8ab5-400b-a160-af28d868c9a9" providerId="ADAL" clId="{61A428F2-B995-4603-9517-DE11B29D0756}" dt="2020-11-08T20:47:23.770" v="1" actId="1076"/>
          <ac:picMkLst>
            <pc:docMk/>
            <pc:sldMk cId="3620818699" sldId="294"/>
            <ac:picMk id="6" creationId="{B1ED9883-BAEB-425E-98AC-472730884C5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7B522-C00D-4ECC-A657-0C3E4F0AEFB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E55EDD9-AE03-40C7-9A94-B4C414E36F85}">
      <dgm:prSet phldrT="[Text]"/>
      <dgm:spPr>
        <a:solidFill>
          <a:srgbClr val="FFD100"/>
        </a:solidFill>
      </dgm:spPr>
      <dgm:t>
        <a:bodyPr/>
        <a:lstStyle/>
        <a:p>
          <a:r>
            <a:rPr lang="en-GB">
              <a:solidFill>
                <a:srgbClr val="071D49"/>
              </a:solidFill>
              <a:latin typeface="Raleway"/>
            </a:rPr>
            <a:t>Develop behaviours, mind-set and competencies with the overall aim of increasing employability</a:t>
          </a:r>
          <a:endParaRPr lang="en-GB" b="0" i="0" u="none" strike="noStrike" cap="none" baseline="0" noProof="0">
            <a:solidFill>
              <a:srgbClr val="071D49"/>
            </a:solidFill>
            <a:latin typeface="Raleway"/>
            <a:ea typeface="ヒラギノ角ゴ ProN W3"/>
          </a:endParaRPr>
        </a:p>
      </dgm:t>
    </dgm:pt>
    <dgm:pt modelId="{3B555E70-31F4-41CB-BE22-C36831154753}" type="parTrans" cxnId="{BA7AA741-F31F-4E1C-9BFA-9C45E9BFE682}">
      <dgm:prSet/>
      <dgm:spPr/>
      <dgm:t>
        <a:bodyPr/>
        <a:lstStyle/>
        <a:p>
          <a:endParaRPr lang="en-GB"/>
        </a:p>
      </dgm:t>
    </dgm:pt>
    <dgm:pt modelId="{717A5844-5632-4361-A1B7-475E52FEE11C}" type="sibTrans" cxnId="{BA7AA741-F31F-4E1C-9BFA-9C45E9BFE682}">
      <dgm:prSet/>
      <dgm:spPr/>
      <dgm:t>
        <a:bodyPr/>
        <a:lstStyle/>
        <a:p>
          <a:endParaRPr lang="en-GB"/>
        </a:p>
      </dgm:t>
    </dgm:pt>
    <dgm:pt modelId="{93017FD5-0008-4B11-BA83-F8EE19F0CDFB}">
      <dgm:prSet phldrT="[Text]"/>
      <dgm:spPr>
        <a:solidFill>
          <a:srgbClr val="071D49"/>
        </a:solidFill>
      </dgm:spPr>
      <dgm:t>
        <a:bodyPr/>
        <a:lstStyle/>
        <a:p>
          <a:r>
            <a:rPr lang="en-GB">
              <a:latin typeface="Raleway"/>
            </a:rPr>
            <a:t>Preparing for the dynamic and challenging environment of the workplace</a:t>
          </a:r>
        </a:p>
      </dgm:t>
    </dgm:pt>
    <dgm:pt modelId="{EF6E1D4A-042A-4091-90F7-348AEA6E974F}" type="parTrans" cxnId="{B7848C23-D13C-49ED-9C5D-2F44C2CC38B7}">
      <dgm:prSet/>
      <dgm:spPr/>
      <dgm:t>
        <a:bodyPr/>
        <a:lstStyle/>
        <a:p>
          <a:endParaRPr lang="en-GB"/>
        </a:p>
      </dgm:t>
    </dgm:pt>
    <dgm:pt modelId="{6578A159-F26C-4D39-80A8-D03A2CCCF6DC}" type="sibTrans" cxnId="{B7848C23-D13C-49ED-9C5D-2F44C2CC38B7}">
      <dgm:prSet/>
      <dgm:spPr/>
      <dgm:t>
        <a:bodyPr/>
        <a:lstStyle/>
        <a:p>
          <a:endParaRPr lang="en-GB"/>
        </a:p>
      </dgm:t>
    </dgm:pt>
    <dgm:pt modelId="{0A4F7EB0-59B7-496C-9296-7EF50B1BCD23}">
      <dgm:prSet phldrT="[Text]"/>
      <dgm:spPr>
        <a:solidFill>
          <a:srgbClr val="071D49"/>
        </a:solidFill>
      </dgm:spPr>
      <dgm:t>
        <a:bodyPr/>
        <a:lstStyle/>
        <a:p>
          <a:r>
            <a:rPr lang="en-GB">
              <a:latin typeface="Raleway"/>
            </a:rPr>
            <a:t>Putting academic knowledge into practice in the workplace</a:t>
          </a:r>
        </a:p>
      </dgm:t>
    </dgm:pt>
    <dgm:pt modelId="{81211CED-6AB6-4AF3-B16D-906EB535F57C}" type="parTrans" cxnId="{2B8EC466-32A0-434A-AEE3-BE96ADAD97C3}">
      <dgm:prSet/>
      <dgm:spPr/>
      <dgm:t>
        <a:bodyPr/>
        <a:lstStyle/>
        <a:p>
          <a:endParaRPr lang="en-GB"/>
        </a:p>
      </dgm:t>
    </dgm:pt>
    <dgm:pt modelId="{DA21E786-43C2-4AB6-9956-C2E389C643B8}" type="sibTrans" cxnId="{2B8EC466-32A0-434A-AEE3-BE96ADAD97C3}">
      <dgm:prSet/>
      <dgm:spPr/>
      <dgm:t>
        <a:bodyPr/>
        <a:lstStyle/>
        <a:p>
          <a:endParaRPr lang="en-GB"/>
        </a:p>
      </dgm:t>
    </dgm:pt>
    <dgm:pt modelId="{B60AE3DD-178B-4AD2-A45D-7056B0CFF83C}">
      <dgm:prSet phldrT="[Text]"/>
      <dgm:spPr>
        <a:solidFill>
          <a:srgbClr val="FFD100"/>
        </a:solidFill>
      </dgm:spPr>
      <dgm:t>
        <a:bodyPr/>
        <a:lstStyle/>
        <a:p>
          <a:r>
            <a:rPr lang="en-GB">
              <a:solidFill>
                <a:srgbClr val="071D49"/>
              </a:solidFill>
              <a:latin typeface="Raleway"/>
            </a:rPr>
            <a:t>Ensuring a professional working life whether employed or self-employed</a:t>
          </a:r>
        </a:p>
      </dgm:t>
    </dgm:pt>
    <dgm:pt modelId="{6139AB5B-765A-40DC-810C-33D0D9AF1875}" type="parTrans" cxnId="{FE848ED1-16F2-416F-9071-7E187F12F6C3}">
      <dgm:prSet/>
      <dgm:spPr/>
      <dgm:t>
        <a:bodyPr/>
        <a:lstStyle/>
        <a:p>
          <a:endParaRPr lang="en-GB"/>
        </a:p>
      </dgm:t>
    </dgm:pt>
    <dgm:pt modelId="{3D314409-848C-455A-9E00-FCE1E1C1B5A4}" type="sibTrans" cxnId="{FE848ED1-16F2-416F-9071-7E187F12F6C3}">
      <dgm:prSet/>
      <dgm:spPr/>
      <dgm:t>
        <a:bodyPr/>
        <a:lstStyle/>
        <a:p>
          <a:endParaRPr lang="en-GB"/>
        </a:p>
      </dgm:t>
    </dgm:pt>
    <dgm:pt modelId="{F1E55B59-0BA4-4FD5-8058-655AF84AE592}" type="pres">
      <dgm:prSet presAssocID="{6747B522-C00D-4ECC-A657-0C3E4F0AEFB7}" presName="diagram" presStyleCnt="0">
        <dgm:presLayoutVars>
          <dgm:dir/>
          <dgm:resizeHandles val="exact"/>
        </dgm:presLayoutVars>
      </dgm:prSet>
      <dgm:spPr/>
    </dgm:pt>
    <dgm:pt modelId="{E3BDE482-45E1-4ED6-BFB1-B50C64D2C7E2}" type="pres">
      <dgm:prSet presAssocID="{FE55EDD9-AE03-40C7-9A94-B4C414E36F85}" presName="node" presStyleLbl="node1" presStyleIdx="0" presStyleCnt="4" custLinFactNeighborX="26" custLinFactNeighborY="-2051">
        <dgm:presLayoutVars>
          <dgm:bulletEnabled val="1"/>
        </dgm:presLayoutVars>
      </dgm:prSet>
      <dgm:spPr/>
    </dgm:pt>
    <dgm:pt modelId="{62A3690A-DBFE-4707-A1B5-3BF12800BB51}" type="pres">
      <dgm:prSet presAssocID="{717A5844-5632-4361-A1B7-475E52FEE11C}" presName="sibTrans" presStyleCnt="0"/>
      <dgm:spPr/>
    </dgm:pt>
    <dgm:pt modelId="{FEB34D21-CFE7-4FF7-8843-96E056ECF03B}" type="pres">
      <dgm:prSet presAssocID="{93017FD5-0008-4B11-BA83-F8EE19F0CDFB}" presName="node" presStyleLbl="node1" presStyleIdx="1" presStyleCnt="4" custLinFactNeighborX="26" custLinFactNeighborY="-2051">
        <dgm:presLayoutVars>
          <dgm:bulletEnabled val="1"/>
        </dgm:presLayoutVars>
      </dgm:prSet>
      <dgm:spPr/>
    </dgm:pt>
    <dgm:pt modelId="{894DF7D2-2758-4213-9140-007656F116CE}" type="pres">
      <dgm:prSet presAssocID="{6578A159-F26C-4D39-80A8-D03A2CCCF6DC}" presName="sibTrans" presStyleCnt="0"/>
      <dgm:spPr/>
    </dgm:pt>
    <dgm:pt modelId="{E2608050-F1B6-4117-8AEE-20AF3F543291}" type="pres">
      <dgm:prSet presAssocID="{0A4F7EB0-59B7-496C-9296-7EF50B1BCD23}" presName="node" presStyleLbl="node1" presStyleIdx="2" presStyleCnt="4">
        <dgm:presLayoutVars>
          <dgm:bulletEnabled val="1"/>
        </dgm:presLayoutVars>
      </dgm:prSet>
      <dgm:spPr/>
    </dgm:pt>
    <dgm:pt modelId="{72B3E6E1-089D-49F0-8737-5447B19EA69C}" type="pres">
      <dgm:prSet presAssocID="{DA21E786-43C2-4AB6-9956-C2E389C643B8}" presName="sibTrans" presStyleCnt="0"/>
      <dgm:spPr/>
    </dgm:pt>
    <dgm:pt modelId="{5BAF8D81-0BB8-4202-9C61-4A847F8227C9}" type="pres">
      <dgm:prSet presAssocID="{B60AE3DD-178B-4AD2-A45D-7056B0CFF83C}" presName="node" presStyleLbl="node1" presStyleIdx="3" presStyleCnt="4" custLinFactNeighborX="26" custLinFactNeighborY="-2051">
        <dgm:presLayoutVars>
          <dgm:bulletEnabled val="1"/>
        </dgm:presLayoutVars>
      </dgm:prSet>
      <dgm:spPr/>
    </dgm:pt>
  </dgm:ptLst>
  <dgm:cxnLst>
    <dgm:cxn modelId="{B2991301-FDF4-41C4-B2EC-36AA1FD0B098}" type="presOf" srcId="{0A4F7EB0-59B7-496C-9296-7EF50B1BCD23}" destId="{E2608050-F1B6-4117-8AEE-20AF3F543291}" srcOrd="0" destOrd="0" presId="urn:microsoft.com/office/officeart/2005/8/layout/default"/>
    <dgm:cxn modelId="{4404A501-7154-4538-BFEE-2EE90508C931}" type="presOf" srcId="{B60AE3DD-178B-4AD2-A45D-7056B0CFF83C}" destId="{5BAF8D81-0BB8-4202-9C61-4A847F8227C9}" srcOrd="0" destOrd="0" presId="urn:microsoft.com/office/officeart/2005/8/layout/default"/>
    <dgm:cxn modelId="{B7848C23-D13C-49ED-9C5D-2F44C2CC38B7}" srcId="{6747B522-C00D-4ECC-A657-0C3E4F0AEFB7}" destId="{93017FD5-0008-4B11-BA83-F8EE19F0CDFB}" srcOrd="1" destOrd="0" parTransId="{EF6E1D4A-042A-4091-90F7-348AEA6E974F}" sibTransId="{6578A159-F26C-4D39-80A8-D03A2CCCF6DC}"/>
    <dgm:cxn modelId="{6AC23D2B-78AC-48A9-ADEE-9DA6CD34BBF2}" type="presOf" srcId="{6747B522-C00D-4ECC-A657-0C3E4F0AEFB7}" destId="{F1E55B59-0BA4-4FD5-8058-655AF84AE592}" srcOrd="0" destOrd="0" presId="urn:microsoft.com/office/officeart/2005/8/layout/default"/>
    <dgm:cxn modelId="{BA7AA741-F31F-4E1C-9BFA-9C45E9BFE682}" srcId="{6747B522-C00D-4ECC-A657-0C3E4F0AEFB7}" destId="{FE55EDD9-AE03-40C7-9A94-B4C414E36F85}" srcOrd="0" destOrd="0" parTransId="{3B555E70-31F4-41CB-BE22-C36831154753}" sibTransId="{717A5844-5632-4361-A1B7-475E52FEE11C}"/>
    <dgm:cxn modelId="{2B8EC466-32A0-434A-AEE3-BE96ADAD97C3}" srcId="{6747B522-C00D-4ECC-A657-0C3E4F0AEFB7}" destId="{0A4F7EB0-59B7-496C-9296-7EF50B1BCD23}" srcOrd="2" destOrd="0" parTransId="{81211CED-6AB6-4AF3-B16D-906EB535F57C}" sibTransId="{DA21E786-43C2-4AB6-9956-C2E389C643B8}"/>
    <dgm:cxn modelId="{0CB75D54-68AF-4B39-96A6-37E94199C4C0}" type="presOf" srcId="{FE55EDD9-AE03-40C7-9A94-B4C414E36F85}" destId="{E3BDE482-45E1-4ED6-BFB1-B50C64D2C7E2}" srcOrd="0" destOrd="0" presId="urn:microsoft.com/office/officeart/2005/8/layout/default"/>
    <dgm:cxn modelId="{05DEE68C-C35E-46FA-B291-A1B51583062E}" type="presOf" srcId="{93017FD5-0008-4B11-BA83-F8EE19F0CDFB}" destId="{FEB34D21-CFE7-4FF7-8843-96E056ECF03B}" srcOrd="0" destOrd="0" presId="urn:microsoft.com/office/officeart/2005/8/layout/default"/>
    <dgm:cxn modelId="{FE848ED1-16F2-416F-9071-7E187F12F6C3}" srcId="{6747B522-C00D-4ECC-A657-0C3E4F0AEFB7}" destId="{B60AE3DD-178B-4AD2-A45D-7056B0CFF83C}" srcOrd="3" destOrd="0" parTransId="{6139AB5B-765A-40DC-810C-33D0D9AF1875}" sibTransId="{3D314409-848C-455A-9E00-FCE1E1C1B5A4}"/>
    <dgm:cxn modelId="{893ED528-0355-41CC-8206-9B4E0408D2B1}" type="presParOf" srcId="{F1E55B59-0BA4-4FD5-8058-655AF84AE592}" destId="{E3BDE482-45E1-4ED6-BFB1-B50C64D2C7E2}" srcOrd="0" destOrd="0" presId="urn:microsoft.com/office/officeart/2005/8/layout/default"/>
    <dgm:cxn modelId="{FE389F70-C114-4B42-B186-D57E72C39BCD}" type="presParOf" srcId="{F1E55B59-0BA4-4FD5-8058-655AF84AE592}" destId="{62A3690A-DBFE-4707-A1B5-3BF12800BB51}" srcOrd="1" destOrd="0" presId="urn:microsoft.com/office/officeart/2005/8/layout/default"/>
    <dgm:cxn modelId="{4D5BAD38-F977-49F1-85F6-307B123E92C7}" type="presParOf" srcId="{F1E55B59-0BA4-4FD5-8058-655AF84AE592}" destId="{FEB34D21-CFE7-4FF7-8843-96E056ECF03B}" srcOrd="2" destOrd="0" presId="urn:microsoft.com/office/officeart/2005/8/layout/default"/>
    <dgm:cxn modelId="{EF1C7E30-BA97-48D9-BB67-084A91FEB27D}" type="presParOf" srcId="{F1E55B59-0BA4-4FD5-8058-655AF84AE592}" destId="{894DF7D2-2758-4213-9140-007656F116CE}" srcOrd="3" destOrd="0" presId="urn:microsoft.com/office/officeart/2005/8/layout/default"/>
    <dgm:cxn modelId="{F4ACFF39-3CDB-451C-A733-72491DAC41D2}" type="presParOf" srcId="{F1E55B59-0BA4-4FD5-8058-655AF84AE592}" destId="{E2608050-F1B6-4117-8AEE-20AF3F543291}" srcOrd="4" destOrd="0" presId="urn:microsoft.com/office/officeart/2005/8/layout/default"/>
    <dgm:cxn modelId="{E5A5CA99-76F2-4A55-8742-D7829A8FE8CF}" type="presParOf" srcId="{F1E55B59-0BA4-4FD5-8058-655AF84AE592}" destId="{72B3E6E1-089D-49F0-8737-5447B19EA69C}" srcOrd="5" destOrd="0" presId="urn:microsoft.com/office/officeart/2005/8/layout/default"/>
    <dgm:cxn modelId="{D5EE356B-1C99-46F2-B753-F406D6AA82B6}" type="presParOf" srcId="{F1E55B59-0BA4-4FD5-8058-655AF84AE592}" destId="{5BAF8D81-0BB8-4202-9C61-4A847F8227C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DE482-45E1-4ED6-BFB1-B50C64D2C7E2}">
      <dsp:nvSpPr>
        <dsp:cNvPr id="0" name=""/>
        <dsp:cNvSpPr/>
      </dsp:nvSpPr>
      <dsp:spPr>
        <a:xfrm>
          <a:off x="2131" y="156287"/>
          <a:ext cx="4127500" cy="2476500"/>
        </a:xfrm>
        <a:prstGeom prst="rect">
          <a:avLst/>
        </a:prstGeom>
        <a:solidFill>
          <a:srgbClr val="FFD1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solidFill>
                <a:srgbClr val="071D49"/>
              </a:solidFill>
              <a:latin typeface="Raleway"/>
            </a:rPr>
            <a:t>Develop behaviours, mind-set and competencies with the overall aim of increasing employability</a:t>
          </a:r>
          <a:endParaRPr lang="en-GB" sz="2800" b="0" i="0" u="none" strike="noStrike" kern="1200" cap="none" baseline="0" noProof="0">
            <a:solidFill>
              <a:srgbClr val="071D49"/>
            </a:solidFill>
            <a:latin typeface="Raleway"/>
            <a:ea typeface="ヒラギノ角ゴ ProN W3"/>
          </a:endParaRPr>
        </a:p>
      </dsp:txBody>
      <dsp:txXfrm>
        <a:off x="2131" y="156287"/>
        <a:ext cx="4127500" cy="2476500"/>
      </dsp:txXfrm>
    </dsp:sp>
    <dsp:sp modelId="{FEB34D21-CFE7-4FF7-8843-96E056ECF03B}">
      <dsp:nvSpPr>
        <dsp:cNvPr id="0" name=""/>
        <dsp:cNvSpPr/>
      </dsp:nvSpPr>
      <dsp:spPr>
        <a:xfrm>
          <a:off x="4542366" y="156287"/>
          <a:ext cx="4127500" cy="2476500"/>
        </a:xfrm>
        <a:prstGeom prst="rect">
          <a:avLst/>
        </a:prstGeom>
        <a:solidFill>
          <a:srgbClr val="071D4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Raleway"/>
            </a:rPr>
            <a:t>Preparing for the dynamic and challenging environment of the workplace</a:t>
          </a:r>
        </a:p>
      </dsp:txBody>
      <dsp:txXfrm>
        <a:off x="4542366" y="156287"/>
        <a:ext cx="4127500" cy="2476500"/>
      </dsp:txXfrm>
    </dsp:sp>
    <dsp:sp modelId="{E2608050-F1B6-4117-8AEE-20AF3F543291}">
      <dsp:nvSpPr>
        <dsp:cNvPr id="0" name=""/>
        <dsp:cNvSpPr/>
      </dsp:nvSpPr>
      <dsp:spPr>
        <a:xfrm>
          <a:off x="1058" y="3096330"/>
          <a:ext cx="4127500" cy="2476500"/>
        </a:xfrm>
        <a:prstGeom prst="rect">
          <a:avLst/>
        </a:prstGeom>
        <a:solidFill>
          <a:srgbClr val="071D4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Raleway"/>
            </a:rPr>
            <a:t>Putting academic knowledge into practice in the workplace</a:t>
          </a:r>
        </a:p>
      </dsp:txBody>
      <dsp:txXfrm>
        <a:off x="1058" y="3096330"/>
        <a:ext cx="4127500" cy="2476500"/>
      </dsp:txXfrm>
    </dsp:sp>
    <dsp:sp modelId="{5BAF8D81-0BB8-4202-9C61-4A847F8227C9}">
      <dsp:nvSpPr>
        <dsp:cNvPr id="0" name=""/>
        <dsp:cNvSpPr/>
      </dsp:nvSpPr>
      <dsp:spPr>
        <a:xfrm>
          <a:off x="4542366" y="3045537"/>
          <a:ext cx="4127500" cy="2476500"/>
        </a:xfrm>
        <a:prstGeom prst="rect">
          <a:avLst/>
        </a:prstGeom>
        <a:solidFill>
          <a:srgbClr val="FFD1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solidFill>
                <a:srgbClr val="071D49"/>
              </a:solidFill>
              <a:latin typeface="Raleway"/>
            </a:rPr>
            <a:t>Ensuring a professional working life whether employed or self-employed</a:t>
          </a:r>
        </a:p>
      </dsp:txBody>
      <dsp:txXfrm>
        <a:off x="4542366" y="3045537"/>
        <a:ext cx="4127500" cy="2476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5BBA40A-29CA-4C1C-8635-9CEE8EB77804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185472E-6D51-4E8B-810C-5EB35DC33416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96F5DCB-35A5-4B93-ACC3-0B3205CA66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DAC8826C-346D-482D-A210-B3EDF49343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2F378DA8-9D55-4548-8937-6514464B64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B3963CFD-6BD9-46F8-AF01-B02E905EBE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58B272-5434-4C30-B6B8-C10C43E13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2619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Skills - Refer back to skills identified on slide 4 – can students identify any others?</a:t>
            </a:r>
          </a:p>
          <a:p>
            <a:r>
              <a:rPr lang="en-GB"/>
              <a:t>Why is Enterprise Education important? – to make students more “employable”, to make students stand out from others with the same qualifications, importance of being able to articulate these skills to potential future employers</a:t>
            </a:r>
          </a:p>
          <a:p>
            <a:r>
              <a:rPr lang="en-GB"/>
              <a:t>Ways in which Enterprise Education is already included – group work sessions, presentations, engagement with employers </a:t>
            </a:r>
          </a:p>
          <a:p>
            <a:r>
              <a:rPr lang="en-GB"/>
              <a:t>Development of Enterprising skills- e.g. group presentations – communication, team work, problem solving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8723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13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r>
              <a:rPr lang="en-GB" altLang="en-US"/>
              <a:t>ARU Career centre – employability support, online resources and drop-in sessions, career pulse self-assessment tool, Personal Career Development plan</a:t>
            </a:r>
          </a:p>
          <a:p>
            <a:pPr eaLnBrk="1" hangingPunct="1"/>
            <a:r>
              <a:rPr lang="en-GB" altLang="en-US"/>
              <a:t>AREA- co-ordinate all Enterprise and Entrepreneurship activities across the university, support to improve essential skills, extra-curricular activities e.g. Be Your Own Boss and the Big Pitch </a:t>
            </a:r>
          </a:p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0970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5796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What do students understand by Enterprise Education? Ask for contribution from students before displaying the definition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996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1232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Enterprising skills link to the Graduate Capitals in developing skills in a number of the different areas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7729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What do students understand by Employability? Ask for contribution from students before displaying the definition 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0102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7425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3451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8B272-5434-4C30-B6B8-C10C43E139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3242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3F4939B-999D-4B36-9838-54C888AA9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Gill Sans" pitchFamily="80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Gill Sans" pitchFamily="80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Gill Sans" pitchFamily="80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itchFamily="80" charset="0"/>
              </a:defRPr>
            </a:lvl9pPr>
          </a:lstStyle>
          <a:p>
            <a:fld id="{CA084678-39D4-4EDC-A2E0-986984D24A87}" type="slidenum">
              <a:rPr lang="en-GB" altLang="en-US">
                <a:solidFill>
                  <a:srgbClr val="000000"/>
                </a:solidFill>
              </a:rPr>
              <a:pPr/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2A3AA3-7509-43E4-A0B2-9CED5BB8D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68825" cy="3425825"/>
          </a:xfrm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62A451-2C7C-40C0-B945-595414852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0165" tIns="40083" rIns="80165" bIns="40083"/>
          <a:lstStyle/>
          <a:p>
            <a:pPr eaLnBrk="1" hangingPunct="1"/>
            <a:r>
              <a:rPr lang="en-GB" altLang="en-US"/>
              <a:t>For the remainder of this sessions, students will work in their groups to prepare their presentations ready to present in the next session.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The rest of this presentation is for use in session 2</a:t>
            </a:r>
          </a:p>
        </p:txBody>
      </p:sp>
    </p:spTree>
    <p:extLst>
      <p:ext uri="{BB962C8B-B14F-4D97-AF65-F5344CB8AC3E}">
        <p14:creationId xmlns:p14="http://schemas.microsoft.com/office/powerpoint/2010/main" val="257807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577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4711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0250" y="239713"/>
            <a:ext cx="3105150" cy="9209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39713"/>
            <a:ext cx="9163050" cy="9209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5984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161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4253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971800"/>
            <a:ext cx="61341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1300" y="2971800"/>
            <a:ext cx="6134100" cy="647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262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6341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264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32184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75600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>
              <a:sym typeface="Gill Sans" pitchFamily="80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778024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B51A67A-1BBA-479E-800F-77ED4AFF0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39713"/>
            <a:ext cx="124206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itchFamily="80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41D8483-2086-4EC2-8A22-7B65B7595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971800"/>
            <a:ext cx="124206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 pitchFamily="80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 Sans" pitchFamily="80" charset="0"/>
              </a:rPr>
              <a:t>Second level</a:t>
            </a:r>
          </a:p>
          <a:p>
            <a:pPr lvl="2"/>
            <a:r>
              <a:rPr lang="en-US" altLang="en-US">
                <a:sym typeface="Gill Sans" pitchFamily="80" charset="0"/>
              </a:rPr>
              <a:t>Third level</a:t>
            </a:r>
          </a:p>
          <a:p>
            <a:pPr lvl="3"/>
            <a:r>
              <a:rPr lang="en-US" altLang="en-US">
                <a:sym typeface="Gill Sans" pitchFamily="80" charset="0"/>
              </a:rPr>
              <a:t>Fourth level</a:t>
            </a:r>
          </a:p>
          <a:p>
            <a:pPr lvl="4"/>
            <a:r>
              <a:rPr lang="en-US" altLang="en-US">
                <a:sym typeface="Gill Sans" pitchFamily="80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+mj-lt"/>
          <a:ea typeface="+mj-ea"/>
          <a:cs typeface="+mj-cs"/>
          <a:sym typeface="Gill Sans" pitchFamily="80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Gill Sans" pitchFamily="80" charset="0"/>
          <a:ea typeface="ヒラギノ角ゴ ProN W3" pitchFamily="80" charset="-128"/>
          <a:sym typeface="Gill Sans" pitchFamily="80" charset="0"/>
        </a:defRPr>
      </a:lvl9pPr>
    </p:titleStyle>
    <p:bodyStyle>
      <a:lvl1pPr marL="787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80" charset="0"/>
        </a:defRPr>
      </a:lvl1pPr>
      <a:lvl2pPr marL="1231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2pPr>
      <a:lvl3pPr marL="1676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3pPr>
      <a:lvl4pPr marL="2120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4pPr>
      <a:lvl5pPr marL="2565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5pPr>
      <a:lvl6pPr marL="30226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6pPr>
      <a:lvl7pPr marL="34798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7pPr>
      <a:lvl8pPr marL="39370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8pPr>
      <a:lvl9pPr marL="43942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pitchFamily="80" charset="0"/>
        <a:buChar char="•"/>
        <a:defRPr sz="4200">
          <a:solidFill>
            <a:schemeClr val="tx1"/>
          </a:solidFill>
          <a:latin typeface="+mn-lt"/>
          <a:ea typeface="+mn-ea"/>
          <a:sym typeface="Gill Sans" pitchFamily="80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31SwpN1dAc?feature=oembed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5238131" y="835025"/>
            <a:ext cx="7766669" cy="307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None/>
            </a:pPr>
            <a:r>
              <a:rPr lang="en-GB" sz="9600" b="1">
                <a:solidFill>
                  <a:srgbClr val="071D49"/>
                </a:solidFill>
                <a:latin typeface="ARU Raisonne DemiBold" panose="020B0703040202040103" pitchFamily="34" charset="0"/>
                <a:ea typeface="ヒラギノ角ゴ ProN W3"/>
              </a:rPr>
              <a:t>Enterprise Education</a:t>
            </a:r>
            <a:endParaRPr lang="en-US">
              <a:solidFill>
                <a:srgbClr val="071D49"/>
              </a:solidFill>
              <a:latin typeface="ARU Raisonne DemiBold" panose="020B0703040202040103" pitchFamily="34" charset="0"/>
            </a:endParaRPr>
          </a:p>
        </p:txBody>
      </p:sp>
      <p:sp>
        <p:nvSpPr>
          <p:cNvPr id="3078" name="Text Box 10">
            <a:extLst>
              <a:ext uri="{FF2B5EF4-FFF2-40B4-BE49-F238E27FC236}">
                <a16:creationId xmlns:a16="http://schemas.microsoft.com/office/drawing/2014/main" id="{5E6B02A0-F0E8-4BD3-8B3F-EA3BF9DECF30}"/>
              </a:ext>
            </a:extLst>
          </p:cNvPr>
          <p:cNvSpPr txBox="1">
            <a:spLocks/>
          </p:cNvSpPr>
          <p:nvPr/>
        </p:nvSpPr>
        <p:spPr bwMode="auto">
          <a:xfrm>
            <a:off x="5062128" y="4771089"/>
            <a:ext cx="7165975" cy="215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6600">
                <a:solidFill>
                  <a:srgbClr val="071D49"/>
                </a:solidFill>
                <a:latin typeface="Insignia A"/>
                <a:ea typeface="ヒラギノ角ゴ ProN W3"/>
              </a:rPr>
              <a:t>Quick Smart Presentation</a:t>
            </a:r>
            <a:endParaRPr lang="en-GB" altLang="en-US" sz="6600" dirty="0">
              <a:solidFill>
                <a:srgbClr val="071D49"/>
              </a:solidFill>
              <a:latin typeface="Insignia A"/>
              <a:ea typeface="ヒラギノ角ゴ ProN W3"/>
            </a:endParaRP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DEAC5B1-8FF4-4F7A-AE69-528B446FF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83" y="4597413"/>
            <a:ext cx="4883745" cy="249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5062240" y="622113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9600">
                <a:solidFill>
                  <a:srgbClr val="071D49"/>
                </a:solidFill>
                <a:latin typeface="ARU Raisonne DemiBold" panose="020B0703040202040103" pitchFamily="34" charset="0"/>
              </a:rPr>
              <a:t>Preparation</a:t>
            </a:r>
            <a:r>
              <a:rPr lang="en-GB" altLang="en-US" sz="9600">
                <a:solidFill>
                  <a:srgbClr val="071D49"/>
                </a:solidFill>
                <a:latin typeface="Insignia A" pitchFamily="-32" charset="0"/>
              </a:rPr>
              <a:t> 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EA3D9945-CBC4-418D-933F-2E415E6C0DF5}"/>
              </a:ext>
            </a:extLst>
          </p:cNvPr>
          <p:cNvSpPr txBox="1">
            <a:spLocks/>
          </p:cNvSpPr>
          <p:nvPr/>
        </p:nvSpPr>
        <p:spPr bwMode="auto">
          <a:xfrm>
            <a:off x="5062239" y="3482975"/>
            <a:ext cx="7766669" cy="1227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7200" dirty="0">
                <a:solidFill>
                  <a:srgbClr val="071D49"/>
                </a:solidFill>
                <a:latin typeface="ARU Raisonne DemiBold" panose="020B0703040202040103" pitchFamily="34" charset="0"/>
              </a:rPr>
              <a:t>Title / subject</a:t>
            </a:r>
            <a:r>
              <a:rPr lang="en-GB" altLang="en-US" sz="7200" dirty="0">
                <a:solidFill>
                  <a:srgbClr val="071D49"/>
                </a:solidFill>
                <a:latin typeface="Insignia A" pitchFamily="-3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9706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4758268" y="622113"/>
            <a:ext cx="8070642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9600">
                <a:solidFill>
                  <a:srgbClr val="071D49"/>
                </a:solidFill>
                <a:latin typeface="ARU Raisonne DemiBold" panose="020B0703040202040103" pitchFamily="34" charset="0"/>
              </a:rPr>
              <a:t>Presentations</a:t>
            </a:r>
            <a:r>
              <a:rPr lang="en-GB" altLang="en-US" sz="9600">
                <a:solidFill>
                  <a:srgbClr val="071D49"/>
                </a:solidFill>
                <a:latin typeface="Insignia A" pitchFamily="-32" charset="0"/>
              </a:rPr>
              <a:t> 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FF2D63D9-740A-471B-B170-FAAA51C9F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3692381"/>
            <a:ext cx="9371012" cy="479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5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071D49"/>
                </a:solidFill>
                <a:latin typeface="ARU Raisonne DemiBold" panose="020B0703040202040103" pitchFamily="34" charset="0"/>
              </a:rPr>
              <a:t>Session Review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10">
            <a:extLst>
              <a:ext uri="{FF2B5EF4-FFF2-40B4-BE49-F238E27FC236}">
                <a16:creationId xmlns:a16="http://schemas.microsoft.com/office/drawing/2014/main" id="{1284A7FB-297B-4AC5-A9C1-C98F88E46A49}"/>
              </a:ext>
            </a:extLst>
          </p:cNvPr>
          <p:cNvSpPr txBox="1">
            <a:spLocks/>
          </p:cNvSpPr>
          <p:nvPr/>
        </p:nvSpPr>
        <p:spPr bwMode="auto">
          <a:xfrm>
            <a:off x="4432328" y="1370143"/>
            <a:ext cx="7165975" cy="70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>
                <a:solidFill>
                  <a:srgbClr val="071D49"/>
                </a:solidFill>
                <a:latin typeface="Raleway"/>
                <a:ea typeface="ヒラギノ角ゴ ProN W3"/>
              </a:rPr>
              <a:t>What particular ‘Enterprising’ skills do you feel you have developed through this session?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>
                <a:solidFill>
                  <a:srgbClr val="071D49"/>
                </a:solidFill>
                <a:latin typeface="Raleway"/>
                <a:ea typeface="ヒラギノ角ゴ ProN W3"/>
              </a:rPr>
              <a:t>Why do you feel that Enterprise Education is important?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>
                <a:solidFill>
                  <a:srgbClr val="071D49"/>
                </a:solidFill>
                <a:latin typeface="Raleway"/>
                <a:ea typeface="ヒラギノ角ゴ ProN W3"/>
              </a:rPr>
              <a:t>Can you identify ways in which Enterprise Education is already included in your modules?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>
                <a:solidFill>
                  <a:srgbClr val="071D49"/>
                </a:solidFill>
                <a:latin typeface="Raleway"/>
                <a:ea typeface="ヒラギノ角ゴ ProN W3"/>
              </a:rPr>
              <a:t>Can you identify ‘Enterprising’ skills you have already developed from your modules?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71D49"/>
              </a:solidFill>
              <a:latin typeface="Insignia A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225046"/>
      </p:ext>
    </p:extLst>
  </p:cSld>
  <p:clrMapOvr>
    <a:masterClrMapping/>
  </p:clrMapOvr>
  <p:transition advClick="0" advTm="1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4196558" y="406134"/>
            <a:ext cx="8331892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071D49"/>
                </a:solidFill>
                <a:latin typeface="ARU Raisonne DemiBold" panose="020B0703040202040103" pitchFamily="34" charset="0"/>
              </a:rPr>
              <a:t>Where can I Find Out More?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>
            <a:extLst>
              <a:ext uri="{FF2B5EF4-FFF2-40B4-BE49-F238E27FC236}">
                <a16:creationId xmlns:a16="http://schemas.microsoft.com/office/drawing/2014/main" id="{A6199D5B-A7B6-4E30-A696-EFC3F624F55A}"/>
              </a:ext>
            </a:extLst>
          </p:cNvPr>
          <p:cNvSpPr txBox="1">
            <a:spLocks/>
          </p:cNvSpPr>
          <p:nvPr/>
        </p:nvSpPr>
        <p:spPr bwMode="auto">
          <a:xfrm>
            <a:off x="4198144" y="1370143"/>
            <a:ext cx="8628273" cy="1007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>
                <a:solidFill>
                  <a:srgbClr val="071D49"/>
                </a:solidFill>
                <a:latin typeface="Raleway"/>
                <a:ea typeface="ヒラギノ角ゴ ProN W3"/>
              </a:rPr>
              <a:t>Enterprise Education Student Guide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 b="1">
                <a:solidFill>
                  <a:srgbClr val="071D49"/>
                </a:solidFill>
                <a:latin typeface="Raleway"/>
                <a:ea typeface="ヒラギノ角ゴ ProN W3"/>
              </a:rPr>
              <a:t>Anglia Ruskin Enterprise Academy (AREA):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 b="1">
                <a:solidFill>
                  <a:srgbClr val="071D49"/>
                </a:solidFill>
                <a:latin typeface="Raleway"/>
                <a:ea typeface="ヒラギノ角ゴ ProN W3"/>
              </a:rPr>
              <a:t>ARU Career Centre:</a:t>
            </a:r>
          </a:p>
          <a:p>
            <a:pPr lvl="1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>
                <a:solidFill>
                  <a:srgbClr val="071D49"/>
                </a:solidFill>
                <a:latin typeface="Raleway"/>
                <a:ea typeface="ヒラギノ角ゴ ProN W3"/>
              </a:rPr>
              <a:t>	employability@anglia.ac.uk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2600" b="1">
                <a:solidFill>
                  <a:srgbClr val="071D49"/>
                </a:solidFill>
                <a:latin typeface="Raleway"/>
                <a:ea typeface="ヒラギノ角ゴ ProN W3"/>
              </a:rPr>
              <a:t>Anglia Ruskin Enterprise Academy (AREA):</a:t>
            </a:r>
          </a:p>
          <a:p>
            <a:pPr lvl="1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>
                <a:solidFill>
                  <a:srgbClr val="071D49"/>
                </a:solidFill>
                <a:latin typeface="Raleway"/>
                <a:ea typeface="ヒラギノ角ゴ ProN W3"/>
              </a:rPr>
              <a:t>	Marcia Baldry-Bryan (Enterprise and 	Entrepreneurship Support Manager)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>
                <a:solidFill>
                  <a:srgbClr val="071D49"/>
                </a:solidFill>
                <a:latin typeface="Raleway"/>
                <a:ea typeface="ヒラギノ角ゴ ProN W3"/>
              </a:rPr>
              <a:t>marcia.baldry@anglia.ac.uk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>
                <a:solidFill>
                  <a:srgbClr val="071D49"/>
                </a:solidFill>
                <a:latin typeface="Raleway"/>
                <a:ea typeface="ヒラギノ角ゴ ProN W3"/>
              </a:rPr>
              <a:t>Imrana Begum (Enterprise &amp; Entrepreneurship Administrator)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altLang="en-US" sz="2600">
                <a:solidFill>
                  <a:srgbClr val="071D49"/>
                </a:solidFill>
                <a:latin typeface="Raleway"/>
                <a:ea typeface="ヒラギノ角ゴ ProN W3"/>
              </a:rPr>
              <a:t>imrana.begum@anglia.ac.uk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r>
              <a:rPr lang="en-GB" sz="2600">
                <a:solidFill>
                  <a:srgbClr val="071D49"/>
                </a:solidFill>
                <a:latin typeface="Raleway"/>
                <a:ea typeface="ヒラギノ角ゴ ProN W3"/>
              </a:rPr>
              <a:t>https://aru.ac.uk/student-life/opportunities-at-aru/startup-at-anglia</a:t>
            </a: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endParaRPr lang="en-GB" altLang="en-US" sz="3200">
              <a:solidFill>
                <a:srgbClr val="071D49"/>
              </a:solidFill>
              <a:latin typeface="Insignia A"/>
            </a:endParaRP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endParaRPr lang="en-GB" altLang="en-US" sz="3200">
              <a:solidFill>
                <a:srgbClr val="071D49"/>
              </a:solidFill>
              <a:latin typeface="Insignia A" pitchFamily="-32" charset="0"/>
            </a:endParaRPr>
          </a:p>
          <a:p>
            <a:pPr lvl="2" indent="0" eaLnBrk="1" hangingPunct="1">
              <a:spcBef>
                <a:spcPct val="50000"/>
              </a:spcBef>
              <a:buClrTx/>
              <a:buSzTx/>
              <a:buNone/>
            </a:pPr>
            <a:endParaRPr lang="en-GB" altLang="en-US" sz="3200">
              <a:solidFill>
                <a:srgbClr val="071D49"/>
              </a:solidFill>
              <a:latin typeface="Insignia A" pitchFamily="-3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71D49"/>
              </a:solidFill>
              <a:latin typeface="Insignia A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18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EECB497-335B-404E-A5BD-2F9782A7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B8F94797-AD6A-4C35-AB77-0F01412A3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22C0F2B0-14C6-4AA9-8C2A-4130BA41C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343AEB6F-6628-4219-8A9E-7BF98887781E}"/>
              </a:ext>
            </a:extLst>
          </p:cNvPr>
          <p:cNvSpPr txBox="1">
            <a:spLocks/>
          </p:cNvSpPr>
          <p:nvPr/>
        </p:nvSpPr>
        <p:spPr bwMode="auto">
          <a:xfrm>
            <a:off x="5062240" y="622113"/>
            <a:ext cx="7766669" cy="307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9600">
                <a:solidFill>
                  <a:srgbClr val="071D49"/>
                </a:solidFill>
                <a:latin typeface="ARU Raisonne DemiBold" panose="020B0703040202040103" pitchFamily="34" charset="0"/>
              </a:rPr>
              <a:t>Any Questions?</a:t>
            </a:r>
          </a:p>
        </p:txBody>
      </p:sp>
      <p:pic>
        <p:nvPicPr>
          <p:cNvPr id="3079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C10EE82-1433-46C2-B387-947641FF8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FF2D63D9-740A-471B-B170-FAAA51C9F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3692381"/>
            <a:ext cx="9371012" cy="479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21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071D49"/>
                </a:solidFill>
                <a:latin typeface="ARU Raisonne DemiBold" panose="020B0703040202040103" pitchFamily="34" charset="0"/>
              </a:rPr>
              <a:t>What is the Definition of Enterprise Education?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7">
            <a:extLst>
              <a:ext uri="{FF2B5EF4-FFF2-40B4-BE49-F238E27FC236}">
                <a16:creationId xmlns:a16="http://schemas.microsoft.com/office/drawing/2014/main" id="{A276FF2A-334A-450E-AB5E-BA7DB6DF4A9A}"/>
              </a:ext>
            </a:extLst>
          </p:cNvPr>
          <p:cNvSpPr/>
          <p:nvPr/>
        </p:nvSpPr>
        <p:spPr bwMode="auto">
          <a:xfrm>
            <a:off x="4859278" y="2285463"/>
            <a:ext cx="6912768" cy="4680520"/>
          </a:xfrm>
          <a:prstGeom prst="cloud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altLang="en-US">
                <a:solidFill>
                  <a:srgbClr val="071D49"/>
                </a:solidFill>
                <a:latin typeface="Raleway"/>
                <a:ea typeface="ヒラギノ角ゴ ProN W3"/>
              </a:rPr>
              <a:t>The use of practical situations to develop skills that can be applied across both education and professional life</a:t>
            </a:r>
            <a:endParaRPr lang="en-GB" sz="3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071D49"/>
                </a:solidFill>
                <a:latin typeface="ARU Raisonne DemiBold" panose="020B0703040202040103" pitchFamily="34" charset="0"/>
              </a:rPr>
              <a:t>What is the Value of Enterprise Education?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4B57946-B7DD-4EB1-BB48-AD022C7CC0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2089020"/>
              </p:ext>
            </p:extLst>
          </p:nvPr>
        </p:nvGraphicFramePr>
        <p:xfrm>
          <a:off x="3980728" y="19868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53456054"/>
      </p:ext>
    </p:extLst>
  </p:cSld>
  <p:clrMapOvr>
    <a:masterClrMapping/>
  </p:clrMapOvr>
  <p:transition advClick="0" advTm="1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15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071D49"/>
                </a:solidFill>
                <a:latin typeface="ARU Raisonne DemiBold" panose="020B0703040202040103" pitchFamily="34" charset="0"/>
              </a:rPr>
              <a:t>What are Enterprising Skills?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606" y="714397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A86CF887-2A93-4648-8457-5F546E9ACD75}"/>
              </a:ext>
            </a:extLst>
          </p:cNvPr>
          <p:cNvSpPr/>
          <p:nvPr/>
        </p:nvSpPr>
        <p:spPr>
          <a:xfrm>
            <a:off x="1146635" y="3759158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ORIGINALITY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58EFD59D-C0B6-481C-A8FD-B995B0FA3EDD}"/>
              </a:ext>
            </a:extLst>
          </p:cNvPr>
          <p:cNvSpPr/>
          <p:nvPr/>
        </p:nvSpPr>
        <p:spPr>
          <a:xfrm>
            <a:off x="1146638" y="4910346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INITIATIVE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E1E89B11-7D30-449F-BC25-89F1E3DC65C6}"/>
              </a:ext>
            </a:extLst>
          </p:cNvPr>
          <p:cNvSpPr/>
          <p:nvPr/>
        </p:nvSpPr>
        <p:spPr>
          <a:xfrm>
            <a:off x="1146638" y="6094287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DESIGN THINKING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13800CC2-4E24-43BA-AD7D-CB17498FFE58}"/>
              </a:ext>
            </a:extLst>
          </p:cNvPr>
          <p:cNvSpPr/>
          <p:nvPr/>
        </p:nvSpPr>
        <p:spPr>
          <a:xfrm>
            <a:off x="3854351" y="3759158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ADAPTABILITY</a:t>
            </a:r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3596535E-8F6E-4034-8A9C-FA8B9D2382F4}"/>
              </a:ext>
            </a:extLst>
          </p:cNvPr>
          <p:cNvSpPr/>
          <p:nvPr/>
        </p:nvSpPr>
        <p:spPr>
          <a:xfrm>
            <a:off x="3854354" y="4931609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PROBLEM IDENTIFICATION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AEE069D0-BD31-4E96-AC22-02B123F26041}"/>
              </a:ext>
            </a:extLst>
          </p:cNvPr>
          <p:cNvSpPr/>
          <p:nvPr/>
        </p:nvSpPr>
        <p:spPr>
          <a:xfrm>
            <a:off x="3854354" y="6129133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PROBLEM SOLVING</a:t>
            </a:r>
          </a:p>
        </p:txBody>
      </p: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38187022-9634-4F8C-9377-D007170A1E5E}"/>
              </a:ext>
            </a:extLst>
          </p:cNvPr>
          <p:cNvSpPr/>
          <p:nvPr/>
        </p:nvSpPr>
        <p:spPr>
          <a:xfrm>
            <a:off x="6994141" y="3759158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INNOVATION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E2918B63-41FB-4382-9228-7B1E1EA28054}"/>
              </a:ext>
            </a:extLst>
          </p:cNvPr>
          <p:cNvSpPr/>
          <p:nvPr/>
        </p:nvSpPr>
        <p:spPr>
          <a:xfrm>
            <a:off x="6994144" y="6094287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EXPRESSION</a:t>
            </a:r>
          </a:p>
        </p:txBody>
      </p:sp>
      <p:sp>
        <p:nvSpPr>
          <p:cNvPr id="17" name="Flowchart: Alternate Process 16">
            <a:extLst>
              <a:ext uri="{FF2B5EF4-FFF2-40B4-BE49-F238E27FC236}">
                <a16:creationId xmlns:a16="http://schemas.microsoft.com/office/drawing/2014/main" id="{6F491452-4358-4C26-B1CD-FD034FBF9BBF}"/>
              </a:ext>
            </a:extLst>
          </p:cNvPr>
          <p:cNvSpPr/>
          <p:nvPr/>
        </p:nvSpPr>
        <p:spPr>
          <a:xfrm>
            <a:off x="6994144" y="4910346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COMMUNICATION</a:t>
            </a:r>
          </a:p>
        </p:txBody>
      </p: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F3960157-9A21-4A5E-BA02-10559D2B7722}"/>
              </a:ext>
            </a:extLst>
          </p:cNvPr>
          <p:cNvSpPr/>
          <p:nvPr/>
        </p:nvSpPr>
        <p:spPr>
          <a:xfrm>
            <a:off x="3854354" y="7294094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PRACTICAL ACTION</a:t>
            </a:r>
          </a:p>
        </p:txBody>
      </p:sp>
      <p:sp>
        <p:nvSpPr>
          <p:cNvPr id="19" name="Flowchart: Alternate Process 18">
            <a:extLst>
              <a:ext uri="{FF2B5EF4-FFF2-40B4-BE49-F238E27FC236}">
                <a16:creationId xmlns:a16="http://schemas.microsoft.com/office/drawing/2014/main" id="{146E5628-99A3-4769-B3E0-330F38933DE8}"/>
              </a:ext>
            </a:extLst>
          </p:cNvPr>
          <p:cNvSpPr/>
          <p:nvPr/>
        </p:nvSpPr>
        <p:spPr>
          <a:xfrm>
            <a:off x="1146638" y="7286225"/>
            <a:ext cx="2133600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TIME KEEPING</a:t>
            </a:r>
          </a:p>
        </p:txBody>
      </p: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id="{391360CC-50FA-4075-85AA-D1916D19C32C}"/>
              </a:ext>
            </a:extLst>
          </p:cNvPr>
          <p:cNvSpPr/>
          <p:nvPr/>
        </p:nvSpPr>
        <p:spPr>
          <a:xfrm>
            <a:off x="6994143" y="7259248"/>
            <a:ext cx="2648049" cy="892628"/>
          </a:xfrm>
          <a:prstGeom prst="flowChartAlternateProcess">
            <a:avLst/>
          </a:prstGeom>
          <a:solidFill>
            <a:srgbClr val="FFD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rgbClr val="071D49"/>
                </a:solidFill>
                <a:latin typeface="Raleway"/>
              </a:rPr>
              <a:t>CONDUCT</a:t>
            </a:r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4AAD17F2-7EA2-499B-819C-97A20B71E7B8}"/>
              </a:ext>
            </a:extLst>
          </p:cNvPr>
          <p:cNvSpPr/>
          <p:nvPr/>
        </p:nvSpPr>
        <p:spPr>
          <a:xfrm>
            <a:off x="10133931" y="3759158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NETWORKING</a:t>
            </a:r>
          </a:p>
        </p:txBody>
      </p: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C2A896C3-7F9D-4BCC-9A06-03949D39A42F}"/>
              </a:ext>
            </a:extLst>
          </p:cNvPr>
          <p:cNvSpPr/>
          <p:nvPr/>
        </p:nvSpPr>
        <p:spPr>
          <a:xfrm>
            <a:off x="10133933" y="4896763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PERSONAL EFFECTIVENESS</a:t>
            </a:r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BE660ADC-5864-4941-B6CE-C138E8E0DA04}"/>
              </a:ext>
            </a:extLst>
          </p:cNvPr>
          <p:cNvSpPr/>
          <p:nvPr/>
        </p:nvSpPr>
        <p:spPr>
          <a:xfrm>
            <a:off x="10133932" y="6094287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IDENTIFYING OPPORTUNITIES</a:t>
            </a:r>
          </a:p>
        </p:txBody>
      </p:sp>
      <p:sp>
        <p:nvSpPr>
          <p:cNvPr id="24" name="Flowchart: Alternate Process 23">
            <a:extLst>
              <a:ext uri="{FF2B5EF4-FFF2-40B4-BE49-F238E27FC236}">
                <a16:creationId xmlns:a16="http://schemas.microsoft.com/office/drawing/2014/main" id="{23643CFD-8BFE-4602-9B28-ADC97A28A70E}"/>
              </a:ext>
            </a:extLst>
          </p:cNvPr>
          <p:cNvSpPr/>
          <p:nvPr/>
        </p:nvSpPr>
        <p:spPr>
          <a:xfrm>
            <a:off x="10133931" y="7231892"/>
            <a:ext cx="2648049" cy="892628"/>
          </a:xfrm>
          <a:prstGeom prst="flowChartAlternateProcess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latin typeface="Raleway"/>
              </a:rPr>
              <a:t>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3025115057"/>
      </p:ext>
    </p:extLst>
  </p:cSld>
  <p:clrMapOvr>
    <a:masterClrMapping/>
  </p:clrMapOvr>
  <p:transition advClick="0" advTm="1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22F56B9-79C7-40FD-B4B5-5AF2FBC9CF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144" y="321846"/>
            <a:ext cx="7920880" cy="792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756854"/>
      </p:ext>
    </p:extLst>
  </p:cSld>
  <p:clrMapOvr>
    <a:masterClrMapping/>
  </p:clrMapOvr>
  <p:transition advClick="0" advTm="1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>
                <a:solidFill>
                  <a:srgbClr val="071D49"/>
                </a:solidFill>
                <a:latin typeface="ARU Raisonne DemiBold" panose="020B0703040202040103" pitchFamily="34" charset="0"/>
              </a:rPr>
              <a:t>What is Employability?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loud 7">
            <a:extLst>
              <a:ext uri="{FF2B5EF4-FFF2-40B4-BE49-F238E27FC236}">
                <a16:creationId xmlns:a16="http://schemas.microsoft.com/office/drawing/2014/main" id="{A276FF2A-334A-450E-AB5E-BA7DB6DF4A9A}"/>
              </a:ext>
            </a:extLst>
          </p:cNvPr>
          <p:cNvSpPr/>
          <p:nvPr/>
        </p:nvSpPr>
        <p:spPr bwMode="auto">
          <a:xfrm>
            <a:off x="3766095" y="1279252"/>
            <a:ext cx="9214891" cy="6909916"/>
          </a:xfrm>
          <a:prstGeom prst="cloud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altLang="en-US">
                <a:solidFill>
                  <a:srgbClr val="071D49"/>
                </a:solidFill>
                <a:latin typeface="Raleway"/>
                <a:ea typeface="ヒラギノ角ゴ ProN W3"/>
              </a:rPr>
              <a:t>“A set of achievements – skills, understandings and personal attributes, that make individuals more likely to gain employment and be successful in their chosen occupations, which benefits themselves, the workforce, the community and the economy”</a:t>
            </a:r>
            <a:endParaRPr kumimoji="0" lang="en-GB" sz="3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Raleway"/>
              <a:ea typeface="ヒラギノ角ゴ ProN W3"/>
              <a:sym typeface="Gill Sans" pitchFamily="8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5E3FE-D2C9-4411-98E7-6E761BE4C581}"/>
              </a:ext>
            </a:extLst>
          </p:cNvPr>
          <p:cNvSpPr txBox="1"/>
          <p:nvPr/>
        </p:nvSpPr>
        <p:spPr>
          <a:xfrm>
            <a:off x="10102800" y="8074238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/>
              <a:t>(Knight and Yorke, 2003)</a:t>
            </a:r>
          </a:p>
        </p:txBody>
      </p:sp>
    </p:spTree>
    <p:extLst>
      <p:ext uri="{BB962C8B-B14F-4D97-AF65-F5344CB8AC3E}">
        <p14:creationId xmlns:p14="http://schemas.microsoft.com/office/powerpoint/2010/main" val="726569370"/>
      </p:ext>
    </p:extLst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Quick Smart Presentations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>
            <a:extLst>
              <a:ext uri="{FF2B5EF4-FFF2-40B4-BE49-F238E27FC236}">
                <a16:creationId xmlns:a16="http://schemas.microsoft.com/office/drawing/2014/main" id="{3C1BB988-59D7-4DCD-8575-763F54DB139E}"/>
              </a:ext>
            </a:extLst>
          </p:cNvPr>
          <p:cNvSpPr txBox="1">
            <a:spLocks/>
          </p:cNvSpPr>
          <p:nvPr/>
        </p:nvSpPr>
        <p:spPr bwMode="auto">
          <a:xfrm>
            <a:off x="4432328" y="1370143"/>
            <a:ext cx="7165975" cy="70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The presentation of ideas in a short space of time – using only pictures and no words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This may be described as the art of concise presentation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20 slides, 20 seconds per slide – 400 seconds to tell your story with visuals to guide this</a:t>
            </a:r>
          </a:p>
          <a:p>
            <a:pPr marL="457200" indent="-45720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Also know as </a:t>
            </a:r>
            <a:r>
              <a:rPr lang="en-GB" altLang="en-US" sz="3200" dirty="0" err="1">
                <a:solidFill>
                  <a:srgbClr val="071D49"/>
                </a:solidFill>
                <a:latin typeface="Raleway"/>
                <a:ea typeface="ヒラギノ角ゴ ProN W3"/>
              </a:rPr>
              <a:t>PechaKucha</a:t>
            </a:r>
            <a:r>
              <a:rPr lang="en-GB" altLang="en-US" sz="3200" dirty="0">
                <a:solidFill>
                  <a:srgbClr val="071D49"/>
                </a:solidFill>
                <a:latin typeface="Raleway"/>
                <a:ea typeface="ヒラギノ角ゴ ProN W3"/>
              </a:rPr>
              <a:t> – began in Tokyo in 2003, now used widely around the world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3200" dirty="0">
              <a:solidFill>
                <a:srgbClr val="071D49"/>
              </a:solidFill>
              <a:latin typeface="Insignia A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61361"/>
      </p:ext>
    </p:extLst>
  </p:cSld>
  <p:clrMapOvr>
    <a:masterClrMapping/>
  </p:clrMapOvr>
  <p:transition advClick="0" advTm="1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355600"/>
            <a:ext cx="7766669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Example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nline Media 5" title="Pecha Kucha on presenting a Pecha Kucha">
            <a:hlinkClick r:id="" action="ppaction://media"/>
            <a:extLst>
              <a:ext uri="{FF2B5EF4-FFF2-40B4-BE49-F238E27FC236}">
                <a16:creationId xmlns:a16="http://schemas.microsoft.com/office/drawing/2014/main" id="{B1ED9883-BAEB-425E-98AC-472730884C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552773" y="1521011"/>
            <a:ext cx="7533041" cy="564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18699"/>
      </p:ext>
    </p:extLst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2B3B079-6CCB-4F17-BD4C-7D97A9D4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85188"/>
            <a:ext cx="13004800" cy="1270000"/>
          </a:xfrm>
          <a:prstGeom prst="rect">
            <a:avLst/>
          </a:prstGeom>
          <a:solidFill>
            <a:srgbClr val="FFD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5D64D2-91AB-4BFC-AE45-F13B09FE2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57600"/>
            <a:ext cx="3633788" cy="4827588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79DF2-41AB-4C1A-9226-7F551B29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633788" cy="711200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555FD2C-76C3-43BF-8B4E-8FAFD32F55EA}"/>
              </a:ext>
            </a:extLst>
          </p:cNvPr>
          <p:cNvSpPr txBox="1">
            <a:spLocks/>
          </p:cNvSpPr>
          <p:nvPr/>
        </p:nvSpPr>
        <p:spPr bwMode="auto">
          <a:xfrm>
            <a:off x="4432328" y="470188"/>
            <a:ext cx="7766669" cy="85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967" tIns="58983" rIns="117967" bIns="58983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4800" b="1" dirty="0">
                <a:solidFill>
                  <a:srgbClr val="071D49"/>
                </a:solidFill>
                <a:latin typeface="ARU Raisonne DemiBold" panose="020B0703040202040103" pitchFamily="34" charset="0"/>
              </a:rPr>
              <a:t>Creating a Presentation</a:t>
            </a:r>
          </a:p>
        </p:txBody>
      </p:sp>
      <p:pic>
        <p:nvPicPr>
          <p:cNvPr id="7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80EDDE9-BE32-4C6C-B63C-6641EF6DE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835025"/>
            <a:ext cx="3611562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>
            <a:extLst>
              <a:ext uri="{FF2B5EF4-FFF2-40B4-BE49-F238E27FC236}">
                <a16:creationId xmlns:a16="http://schemas.microsoft.com/office/drawing/2014/main" id="{3C1BB988-59D7-4DCD-8575-763F54DB139E}"/>
              </a:ext>
            </a:extLst>
          </p:cNvPr>
          <p:cNvSpPr txBox="1">
            <a:spLocks/>
          </p:cNvSpPr>
          <p:nvPr/>
        </p:nvSpPr>
        <p:spPr bwMode="auto">
          <a:xfrm>
            <a:off x="4432328" y="1370143"/>
            <a:ext cx="7165975" cy="750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967" tIns="58983" rIns="117967" bIns="58983" anchor="t">
            <a:spAutoFit/>
          </a:bodyPr>
          <a:lstStyle>
            <a:lvl1pPr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1pPr>
            <a:lvl2pPr marL="742950" indent="-28575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2pPr>
            <a:lvl3pPr marL="11430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3pPr>
            <a:lvl4pPr marL="16002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4pPr>
            <a:lvl5pPr marL="2057400" indent="-228600" defTabSz="1179513">
              <a:spcBef>
                <a:spcPts val="2400"/>
              </a:spcBef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5pPr>
            <a:lvl6pPr marL="25146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6pPr>
            <a:lvl7pPr marL="29718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7pPr>
            <a:lvl8pPr marL="34290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8pPr>
            <a:lvl9pPr marL="3886200" indent="-228600" defTabSz="1179513" eaLnBrk="0" fontAlgn="base" hangingPunct="0">
              <a:spcBef>
                <a:spcPts val="2400"/>
              </a:spcBef>
              <a:spcAft>
                <a:spcPct val="0"/>
              </a:spcAft>
              <a:buClr>
                <a:srgbClr val="000000"/>
              </a:buClr>
              <a:buSzPct val="171000"/>
              <a:buFont typeface="Gill Sans" pitchFamily="80" charset="0"/>
              <a:buChar char="•"/>
              <a:defRPr sz="4200">
                <a:solidFill>
                  <a:schemeClr val="tx1"/>
                </a:solidFill>
                <a:latin typeface="Gill Sans" pitchFamily="80" charset="0"/>
                <a:ea typeface="ヒラギノ角ゴ ProN W3" pitchFamily="80" charset="-128"/>
                <a:sym typeface="Gill Sans" pitchFamily="80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71D49"/>
                </a:solidFill>
                <a:latin typeface="Raleway" panose="020B0503030101060003" pitchFamily="34" charset="0"/>
              </a:rPr>
              <a:t>Brainstorm the points to discuss 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71D49"/>
                </a:solidFill>
                <a:latin typeface="Raleway" panose="020B0503030101060003" pitchFamily="34" charset="0"/>
              </a:rPr>
              <a:t>Type out on each of your slides what you are going to discuss for each slide 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71D49"/>
                </a:solidFill>
                <a:latin typeface="Raleway" panose="020B0503030101060003" pitchFamily="34" charset="0"/>
              </a:rPr>
              <a:t>Time how long it takes to read through each slide (ensuring that it is 20 seconds) 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71D49"/>
                </a:solidFill>
                <a:latin typeface="Raleway" panose="020B0503030101060003" pitchFamily="34" charset="0"/>
              </a:rPr>
              <a:t>Move the text to the notes section underneath the slides 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71D49"/>
                </a:solidFill>
                <a:latin typeface="Raleway" panose="020B0503030101060003" pitchFamily="34" charset="0"/>
              </a:rPr>
              <a:t>Replace the notes with the images that you will use 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3200" dirty="0">
              <a:solidFill>
                <a:srgbClr val="071D49"/>
              </a:solidFill>
              <a:latin typeface="Insignia A" pitchFamily="-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969571"/>
      </p:ext>
    </p:extLst>
  </p:cSld>
  <p:clrMapOvr>
    <a:masterClrMapping/>
  </p:clrMapOvr>
  <p:transition advClick="0" advTm="15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EE437"/>
      </a:accent1>
      <a:accent2>
        <a:srgbClr val="333399"/>
      </a:accent2>
      <a:accent3>
        <a:srgbClr val="FFFFFF"/>
      </a:accent3>
      <a:accent4>
        <a:srgbClr val="000000"/>
      </a:accent4>
      <a:accent5>
        <a:srgbClr val="F5EFAE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80" charset="0"/>
            <a:ea typeface="ヒラギノ角ゴ ProN W3" pitchFamily="80" charset="-128"/>
            <a:sym typeface="Gill Sans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80" charset="0"/>
            <a:ea typeface="ヒラギノ角ゴ ProN W3" pitchFamily="80" charset="-128"/>
            <a:sym typeface="Gill Sans" pitchFamily="80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37D7A4EDC1040A880A2099F6664D1" ma:contentTypeVersion="5" ma:contentTypeDescription="Create a new document." ma:contentTypeScope="" ma:versionID="8034a07ed706b36551aa6131b76f7c53">
  <xsd:schema xmlns:xsd="http://www.w3.org/2001/XMLSchema" xmlns:xs="http://www.w3.org/2001/XMLSchema" xmlns:p="http://schemas.microsoft.com/office/2006/metadata/properties" xmlns:ns2="8d4a1fdf-0f94-4e24-9675-6342052676c2" targetNamespace="http://schemas.microsoft.com/office/2006/metadata/properties" ma:root="true" ma:fieldsID="10ad2a49149feae9ae1775d19a57d38c" ns2:_="">
    <xsd:import namespace="8d4a1fdf-0f94-4e24-9675-6342052676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a1fdf-0f94-4e24-9675-634205267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B8BA4A-AFE8-4D8E-ACB8-C9F2A16782D0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8d4a1fdf-0f94-4e24-9675-6342052676c2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3EC5E2-2ECF-4AE3-A163-80C94DB51C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FF447E-43A2-4107-9A92-B9B4045E2009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686</Words>
  <Application>Microsoft Office PowerPoint</Application>
  <PresentationFormat>Custom</PresentationFormat>
  <Paragraphs>88</Paragraphs>
  <Slides>14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ARU Raisonne DemiBold</vt:lpstr>
      <vt:lpstr>Gill Sans</vt:lpstr>
      <vt:lpstr>Insignia A</vt:lpstr>
      <vt:lpstr>Raleway</vt:lpstr>
      <vt:lpstr>Wingdings</vt:lpstr>
      <vt:lpstr>Default - Title and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Damon</dc:creator>
  <cp:keywords/>
  <dc:description/>
  <cp:lastModifiedBy>Morrissey, Joanne</cp:lastModifiedBy>
  <cp:revision>4</cp:revision>
  <dcterms:modified xsi:type="dcterms:W3CDTF">2020-11-08T20:47:48Z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0x010100D9F37D7A4EDC1040A880A2099F6664D1</vt:lpwstr>
  </property>
</Properties>
</file>