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2"/>
  </p:notesMasterIdLst>
  <p:sldIdLst>
    <p:sldId id="257" r:id="rId5"/>
    <p:sldId id="258" r:id="rId6"/>
    <p:sldId id="260" r:id="rId7"/>
    <p:sldId id="276" r:id="rId8"/>
    <p:sldId id="277" r:id="rId9"/>
    <p:sldId id="278" r:id="rId10"/>
    <p:sldId id="259" r:id="rId11"/>
    <p:sldId id="261" r:id="rId12"/>
    <p:sldId id="262" r:id="rId13"/>
    <p:sldId id="263" r:id="rId14"/>
    <p:sldId id="279" r:id="rId15"/>
    <p:sldId id="264" r:id="rId16"/>
    <p:sldId id="265" r:id="rId17"/>
    <p:sldId id="266" r:id="rId18"/>
    <p:sldId id="267" r:id="rId19"/>
    <p:sldId id="268" r:id="rId20"/>
    <p:sldId id="269" r:id="rId21"/>
    <p:sldId id="270" r:id="rId22"/>
    <p:sldId id="271" r:id="rId23"/>
    <p:sldId id="272" r:id="rId24"/>
    <p:sldId id="275" r:id="rId25"/>
    <p:sldId id="280" r:id="rId26"/>
    <p:sldId id="281" r:id="rId27"/>
    <p:sldId id="282" r:id="rId28"/>
    <p:sldId id="283" r:id="rId29"/>
    <p:sldId id="273" r:id="rId30"/>
    <p:sldId id="274"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286" autoAdjust="0"/>
  </p:normalViewPr>
  <p:slideViewPr>
    <p:cSldViewPr snapToGrid="0">
      <p:cViewPr varScale="1">
        <p:scale>
          <a:sx n="120" d="100"/>
          <a:sy n="120" d="100"/>
        </p:scale>
        <p:origin x="1664" y="192"/>
      </p:cViewPr>
      <p:guideLst/>
    </p:cSldViewPr>
  </p:slideViewPr>
  <p:notesTextViewPr>
    <p:cViewPr>
      <p:scale>
        <a:sx n="1" d="1"/>
        <a:sy n="1" d="1"/>
      </p:scale>
      <p:origin x="0" y="0"/>
    </p:cViewPr>
  </p:notesTextViewPr>
  <p:notesViewPr>
    <p:cSldViewPr snapToGrid="0">
      <p:cViewPr varScale="1">
        <p:scale>
          <a:sx n="79" d="100"/>
          <a:sy n="79" d="100"/>
        </p:scale>
        <p:origin x="202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A19499-558F-4734-8AF3-D934004A94FB}" type="datetimeFigureOut">
              <a:rPr lang="en-GB" smtClean="0"/>
              <a:t>18/11/2019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314FBE-D899-4563-B242-87D6A3DA396E}" type="slidenum">
              <a:rPr lang="en-GB" smtClean="0"/>
              <a:t>‹#›</a:t>
            </a:fld>
            <a:endParaRPr lang="en-GB" dirty="0"/>
          </a:p>
        </p:txBody>
      </p:sp>
    </p:spTree>
    <p:extLst>
      <p:ext uri="{BB962C8B-B14F-4D97-AF65-F5344CB8AC3E}">
        <p14:creationId xmlns:p14="http://schemas.microsoft.com/office/powerpoint/2010/main" val="3290965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Two out of the five participants explained that the Enterprise Scholarships – constituting £1,000, desk space, a mentor and UWE Enterprise Team over eight weeks of the summer vacation - was the catalyst to starting their business.  Similarly, one attendee was able to push their business forward using an award of £500 and the opportunity to gain a mentor through the UWE Summer Scholarships, and another explained that they </a:t>
            </a:r>
            <a:r>
              <a:rPr lang="en-GB" i="1" dirty="0"/>
              <a:t>“…decided to work on the Start-up Scholarship programme to kick-start my own business</a:t>
            </a:r>
            <a:r>
              <a:rPr lang="en-GB" dirty="0"/>
              <a:t>”.</a:t>
            </a:r>
          </a:p>
          <a:p>
            <a:r>
              <a:rPr lang="en-GB" dirty="0"/>
              <a:t>Workshops delivered by the UWE Enterprise team were also highlighted by three members of the focus groups as being particularly useful in developing their business skills.  Phillippe is an international PhD student with a business based in his home country.  For him, the support available provided guidance on establishing his business in the UK market.  Rose, a mature student with many years of business experience still appreciated the opportunity to gain new up-to-date information on legislation, regulations, licences and new ways in which companies are recruiting.  Interestingly these participants had established businesses, illustrating that support for students is not necessarily for those for whom enterprise and entrepreneurship is an unknown, or for those at the beginning of their business journey.  </a:t>
            </a:r>
          </a:p>
          <a:p>
            <a:r>
              <a:rPr lang="en-GB" dirty="0"/>
              <a:t>Two participants were confused as to why the UWE workshops were not more popular, including Sophie, a mature Creative Arts student, who also suggested that peer-peer endorsement of the support available might help to engage new students, </a:t>
            </a:r>
          </a:p>
          <a:p>
            <a:r>
              <a:rPr lang="en-GB" i="1" dirty="0"/>
              <a:t>“…when I start talking to my cohort about it… I say, 'Wow, look at this, I've been given £1,000 and a mentor.' And they go, 'Oh, right.' And they apply for it. I think there are so many messages and so many emails, and if you want to read them you will. But other than that I think it's got to be some personal communication.”</a:t>
            </a:r>
            <a:endParaRPr lang="en-GB" dirty="0"/>
          </a:p>
          <a:p>
            <a:pPr marL="0" indent="0">
              <a:buNone/>
            </a:pPr>
            <a:endParaRPr lang="en-GB" sz="1800" dirty="0">
              <a:latin typeface="+mn-lt"/>
            </a:endParaRPr>
          </a:p>
          <a:p>
            <a:endParaRPr lang="en-GB" dirty="0"/>
          </a:p>
        </p:txBody>
      </p:sp>
      <p:sp>
        <p:nvSpPr>
          <p:cNvPr id="4" name="Slide Number Placeholder 3"/>
          <p:cNvSpPr>
            <a:spLocks noGrp="1"/>
          </p:cNvSpPr>
          <p:nvPr>
            <p:ph type="sldNum" sz="quarter" idx="10"/>
          </p:nvPr>
        </p:nvSpPr>
        <p:spPr/>
        <p:txBody>
          <a:bodyPr/>
          <a:lstStyle/>
          <a:p>
            <a:fld id="{E5314FBE-D899-4563-B242-87D6A3DA396E}" type="slidenum">
              <a:rPr lang="en-GB" smtClean="0"/>
              <a:t>13</a:t>
            </a:fld>
            <a:endParaRPr lang="en-GB" dirty="0"/>
          </a:p>
        </p:txBody>
      </p:sp>
    </p:spTree>
    <p:extLst>
      <p:ext uri="{BB962C8B-B14F-4D97-AF65-F5344CB8AC3E}">
        <p14:creationId xmlns:p14="http://schemas.microsoft.com/office/powerpoint/2010/main" val="4088096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25</a:t>
            </a:fld>
            <a:endParaRPr lang="en-GB" dirty="0"/>
          </a:p>
        </p:txBody>
      </p:sp>
    </p:spTree>
    <p:extLst>
      <p:ext uri="{BB962C8B-B14F-4D97-AF65-F5344CB8AC3E}">
        <p14:creationId xmlns:p14="http://schemas.microsoft.com/office/powerpoint/2010/main" val="652170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26</a:t>
            </a:fld>
            <a:endParaRPr lang="en-GB" dirty="0"/>
          </a:p>
        </p:txBody>
      </p:sp>
    </p:spTree>
    <p:extLst>
      <p:ext uri="{BB962C8B-B14F-4D97-AF65-F5344CB8AC3E}">
        <p14:creationId xmlns:p14="http://schemas.microsoft.com/office/powerpoint/2010/main" val="4078430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27</a:t>
            </a:fld>
            <a:endParaRPr lang="en-GB" dirty="0"/>
          </a:p>
        </p:txBody>
      </p:sp>
    </p:spTree>
    <p:extLst>
      <p:ext uri="{BB962C8B-B14F-4D97-AF65-F5344CB8AC3E}">
        <p14:creationId xmlns:p14="http://schemas.microsoft.com/office/powerpoint/2010/main" val="296798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All of the participants referred to the chance to benefit their community as a motivation for taking part in enterprise activity, but in very different ways.  For example, Sophie creates and sells sculptures and actively uses her business to give people from a wide range of incomes “an entry point” to this particular market, unlike galleries who add a large commission.  Further, Sophie would like to use her business to contribute to the public discourse relating to the use of art as a method of healing trauma,</a:t>
            </a:r>
          </a:p>
          <a:p>
            <a:r>
              <a:rPr lang="en-GB" sz="1200" i="1" kern="1200" dirty="0">
                <a:solidFill>
                  <a:schemeClr val="tx1"/>
                </a:solidFill>
                <a:effectLst/>
                <a:latin typeface="+mn-lt"/>
                <a:ea typeface="+mn-ea"/>
                <a:cs typeface="+mn-cs"/>
              </a:rPr>
              <a:t>“I've used art for my own healing. So, part of what I want to do is take this conversation into society and how we talk about art, and how we can use connection to our own feelings”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14</a:t>
            </a:fld>
            <a:endParaRPr lang="en-GB" dirty="0"/>
          </a:p>
        </p:txBody>
      </p:sp>
    </p:spTree>
    <p:extLst>
      <p:ext uri="{BB962C8B-B14F-4D97-AF65-F5344CB8AC3E}">
        <p14:creationId xmlns:p14="http://schemas.microsoft.com/office/powerpoint/2010/main" val="2611709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Rose also referred to supporting the Arts, by providing young artists with secure part time work, </a:t>
            </a:r>
          </a:p>
          <a:p>
            <a:r>
              <a:rPr lang="en-GB" sz="1200" i="1" kern="1200" dirty="0">
                <a:solidFill>
                  <a:schemeClr val="tx1"/>
                </a:solidFill>
                <a:effectLst/>
                <a:latin typeface="+mn-lt"/>
                <a:ea typeface="+mn-ea"/>
                <a:cs typeface="+mn-cs"/>
              </a:rPr>
              <a:t>“…it could be somebody who is just starting out in art, you know, a youngster, and they can't afford to do it full-time. But this gives them a job, an income, and something that they can trust, and also not compromise what they really want to do, and what they're passion is, and I think that's important. A lot of them don't get that opportunity, they have to work.”</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Similarly Emma, a commercial business owner, wanted to use enterprise to </a:t>
            </a:r>
            <a:r>
              <a:rPr lang="en-GB" sz="1200" i="1" kern="1200" dirty="0">
                <a:solidFill>
                  <a:schemeClr val="tx1"/>
                </a:solidFill>
                <a:effectLst/>
                <a:latin typeface="+mn-lt"/>
                <a:ea typeface="+mn-ea"/>
                <a:cs typeface="+mn-cs"/>
              </a:rPr>
              <a:t>“…promote local businesses, like local artists, people that make their own food, their own teas and coffees.”</a:t>
            </a:r>
            <a:r>
              <a:rPr lang="en-GB"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E5314FBE-D899-4563-B242-87D6A3DA396E}" type="slidenum">
              <a:rPr lang="en-GB" smtClean="0"/>
              <a:t>15</a:t>
            </a:fld>
            <a:endParaRPr lang="en-GB" dirty="0"/>
          </a:p>
        </p:txBody>
      </p:sp>
    </p:spTree>
    <p:extLst>
      <p:ext uri="{BB962C8B-B14F-4D97-AF65-F5344CB8AC3E}">
        <p14:creationId xmlns:p14="http://schemas.microsoft.com/office/powerpoint/2010/main" val="3274415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Pedro was also motivated to support his community, in this case in his home country, </a:t>
            </a:r>
          </a:p>
          <a:p>
            <a:r>
              <a:rPr lang="en-GB" sz="1200" i="1" kern="1200" dirty="0">
                <a:solidFill>
                  <a:schemeClr val="tx1"/>
                </a:solidFill>
                <a:effectLst/>
                <a:latin typeface="+mn-lt"/>
                <a:ea typeface="+mn-ea"/>
                <a:cs typeface="+mn-cs"/>
              </a:rPr>
              <a:t>“I was able to go to university, but the people that were around, they don't even have the money to go to high school or anything. They live on less than $2 a day.  It was like, 'Okay, I have to do something that can integrate different farmers and different stakeholders so we can produce something together,' so that was my motivation”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Here Pedro points to social conscience as a catalyst for starting his business, whereas Emma and Ben – a participant in various UWE Enteprise activities - talked about this also being a motivating factor for the market to engage in their products, </a:t>
            </a:r>
          </a:p>
        </p:txBody>
      </p:sp>
      <p:sp>
        <p:nvSpPr>
          <p:cNvPr id="4" name="Slide Number Placeholder 3"/>
          <p:cNvSpPr>
            <a:spLocks noGrp="1"/>
          </p:cNvSpPr>
          <p:nvPr>
            <p:ph type="sldNum" sz="quarter" idx="10"/>
          </p:nvPr>
        </p:nvSpPr>
        <p:spPr/>
        <p:txBody>
          <a:bodyPr/>
          <a:lstStyle/>
          <a:p>
            <a:fld id="{E5314FBE-D899-4563-B242-87D6A3DA396E}" type="slidenum">
              <a:rPr lang="en-GB" smtClean="0"/>
              <a:t>16</a:t>
            </a:fld>
            <a:endParaRPr lang="en-GB" dirty="0"/>
          </a:p>
        </p:txBody>
      </p:sp>
    </p:spTree>
    <p:extLst>
      <p:ext uri="{BB962C8B-B14F-4D97-AF65-F5344CB8AC3E}">
        <p14:creationId xmlns:p14="http://schemas.microsoft.com/office/powerpoint/2010/main" val="2479218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“Emma: </a:t>
            </a:r>
            <a:r>
              <a:rPr lang="en-GB" sz="1200" i="1" kern="1200" dirty="0">
                <a:solidFill>
                  <a:schemeClr val="tx1"/>
                </a:solidFill>
                <a:effectLst/>
                <a:latin typeface="+mn-lt"/>
                <a:ea typeface="+mn-ea"/>
                <a:cs typeface="+mn-cs"/>
              </a:rPr>
              <a:t> …This massive social conscience thing that's being pushed forward at the moment about being green, and being healthy, and being alternative, and saving the world.  In order to do that, you can start really locally, and people can go in and do something as simple as buying a coffee from somebody around them, and feel like they've made an impact on their day. …Money and local community development go hand in hand at the moment, especially in places like Bristol.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Ben: </a:t>
            </a:r>
            <a:r>
              <a:rPr lang="en-GB" sz="1200" i="1" kern="1200" dirty="0">
                <a:solidFill>
                  <a:schemeClr val="tx1"/>
                </a:solidFill>
                <a:effectLst/>
                <a:latin typeface="+mn-lt"/>
                <a:ea typeface="+mn-ea"/>
                <a:cs typeface="+mn-cs"/>
              </a:rPr>
              <a:t> People want to feel positive about what they do. It's like a social behaviour of, 'I'm better because I'm doing this.'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Female:  </a:t>
            </a:r>
            <a:r>
              <a:rPr lang="en-GB" sz="1200" i="1" kern="1200" dirty="0">
                <a:solidFill>
                  <a:schemeClr val="tx1"/>
                </a:solidFill>
                <a:effectLst/>
                <a:latin typeface="+mn-lt"/>
                <a:ea typeface="+mn-ea"/>
                <a:cs typeface="+mn-cs"/>
              </a:rPr>
              <a:t>Social status, yes.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Male: </a:t>
            </a:r>
            <a:r>
              <a:rPr lang="en-GB" sz="1200" i="1" kern="1200" dirty="0">
                <a:solidFill>
                  <a:schemeClr val="tx1"/>
                </a:solidFill>
                <a:effectLst/>
                <a:latin typeface="+mn-lt"/>
                <a:ea typeface="+mn-ea"/>
                <a:cs typeface="+mn-cs"/>
              </a:rPr>
              <a:t> Exactly, and brands are getting pulled by that right now. Even if you don't want to make money by doing that, you will make it, because I was reading something I studied. Some people, even if the product doesn't taste better than the other one, because you have a claim that says that it's social conscious and blah, blah, blah, you get more attraction to it.” </a:t>
            </a:r>
            <a:endParaRPr lang="en-GB" sz="1200" kern="1200" dirty="0">
              <a:solidFill>
                <a:schemeClr val="tx1"/>
              </a:solidFill>
              <a:effectLst/>
              <a:latin typeface="+mn-lt"/>
              <a:ea typeface="+mn-ea"/>
              <a:cs typeface="+mn-cs"/>
            </a:endParaRPr>
          </a:p>
          <a:p>
            <a:pPr marL="0" indent="0">
              <a:buNone/>
            </a:pPr>
            <a:endParaRPr lang="en-GB" dirty="0"/>
          </a:p>
        </p:txBody>
      </p:sp>
      <p:sp>
        <p:nvSpPr>
          <p:cNvPr id="4" name="Slide Number Placeholder 3"/>
          <p:cNvSpPr>
            <a:spLocks noGrp="1"/>
          </p:cNvSpPr>
          <p:nvPr>
            <p:ph type="sldNum" sz="quarter" idx="10"/>
          </p:nvPr>
        </p:nvSpPr>
        <p:spPr/>
        <p:txBody>
          <a:bodyPr/>
          <a:lstStyle/>
          <a:p>
            <a:fld id="{E5314FBE-D899-4563-B242-87D6A3DA396E}" type="slidenum">
              <a:rPr lang="en-GB" smtClean="0"/>
              <a:t>17</a:t>
            </a:fld>
            <a:endParaRPr lang="en-GB" dirty="0"/>
          </a:p>
        </p:txBody>
      </p:sp>
    </p:spTree>
    <p:extLst>
      <p:ext uri="{BB962C8B-B14F-4D97-AF65-F5344CB8AC3E}">
        <p14:creationId xmlns:p14="http://schemas.microsoft.com/office/powerpoint/2010/main" val="3655849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Overall, the participants were not motivated to get involved in enterprising activity in order to ‘be their own boss’.  , Emma explained that, although being an entrepreneur has provided her with “</a:t>
            </a:r>
            <a:r>
              <a:rPr lang="en-GB" sz="1200" i="1" kern="1200" dirty="0">
                <a:solidFill>
                  <a:schemeClr val="tx1"/>
                </a:solidFill>
                <a:effectLst/>
                <a:latin typeface="+mn-lt"/>
                <a:ea typeface="+mn-ea"/>
                <a:cs typeface="+mn-cs"/>
              </a:rPr>
              <a:t>the freedom to make my own decisions</a:t>
            </a:r>
            <a:r>
              <a:rPr lang="en-GB" sz="1200" kern="1200" dirty="0">
                <a:solidFill>
                  <a:schemeClr val="tx1"/>
                </a:solidFill>
                <a:effectLst/>
                <a:latin typeface="+mn-lt"/>
                <a:ea typeface="+mn-ea"/>
                <a:cs typeface="+mn-cs"/>
              </a:rPr>
              <a:t>”, she did not like the idea of “</a:t>
            </a:r>
            <a:r>
              <a:rPr lang="en-GB" sz="1200" i="1" kern="1200" dirty="0">
                <a:solidFill>
                  <a:schemeClr val="tx1"/>
                </a:solidFill>
                <a:effectLst/>
                <a:latin typeface="+mn-lt"/>
                <a:ea typeface="+mn-ea"/>
                <a:cs typeface="+mn-cs"/>
              </a:rPr>
              <a:t>being in charge</a:t>
            </a:r>
            <a:r>
              <a:rPr lang="en-GB" sz="1200" kern="1200" dirty="0">
                <a:solidFill>
                  <a:schemeClr val="tx1"/>
                </a:solidFill>
                <a:effectLst/>
                <a:latin typeface="+mn-lt"/>
                <a:ea typeface="+mn-ea"/>
                <a:cs typeface="+mn-cs"/>
              </a:rPr>
              <a:t>”.  Similarly, Pedro spoke of the pressure of making the right decisions; that </a:t>
            </a:r>
            <a:r>
              <a:rPr lang="en-GB" sz="1200" i="1" kern="1200" dirty="0">
                <a:solidFill>
                  <a:schemeClr val="tx1"/>
                </a:solidFill>
                <a:effectLst/>
                <a:latin typeface="+mn-lt"/>
                <a:ea typeface="+mn-ea"/>
                <a:cs typeface="+mn-cs"/>
              </a:rPr>
              <a:t>“knowing what changes you have to make for your business, what sacrifices you have to make… those weigh quite heavily on a person as well. I think, yes, you want to be your own boss. …It’s a tough path.”</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18</a:t>
            </a:fld>
            <a:endParaRPr lang="en-GB" dirty="0"/>
          </a:p>
        </p:txBody>
      </p:sp>
    </p:spTree>
    <p:extLst>
      <p:ext uri="{BB962C8B-B14F-4D97-AF65-F5344CB8AC3E}">
        <p14:creationId xmlns:p14="http://schemas.microsoft.com/office/powerpoint/2010/main" val="1026527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contrast however, Sophie referred to the creative freedom her business has provided her, something that she feels is compromised when she works for someone else, </a:t>
            </a:r>
          </a:p>
          <a:p>
            <a:r>
              <a:rPr lang="en-GB" sz="1200" i="1" kern="1200" dirty="0">
                <a:solidFill>
                  <a:schemeClr val="tx1"/>
                </a:solidFill>
                <a:effectLst/>
                <a:latin typeface="+mn-lt"/>
                <a:ea typeface="+mn-ea"/>
                <a:cs typeface="+mn-cs"/>
              </a:rPr>
              <a:t>“…I've got a very expansive way of thinking, and when I get told, 'You have to do this this way,' … it comes to a point where I can't stand it. I have to be able to engage my unusual way of thinking …it doesn't fit into some predesigned box. It's only really going to work well for me if I can have a large degree of freedom.”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19</a:t>
            </a:fld>
            <a:endParaRPr lang="en-GB" dirty="0"/>
          </a:p>
        </p:txBody>
      </p:sp>
    </p:spTree>
    <p:extLst>
      <p:ext uri="{BB962C8B-B14F-4D97-AF65-F5344CB8AC3E}">
        <p14:creationId xmlns:p14="http://schemas.microsoft.com/office/powerpoint/2010/main" val="3145985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participants were asked whether their friends and family were a motivating factor, with respect to their opinion of them as an entrepreneur or as someone ‘solving a social problem’.  None of the participants felt this had influenced them directly, but Sophie and Rose described how their experience with enterprise has allowed them to positively influence others, </a:t>
            </a:r>
          </a:p>
          <a:p>
            <a:r>
              <a:rPr lang="en-GB" sz="1200" i="1" kern="1200" dirty="0">
                <a:solidFill>
                  <a:schemeClr val="tx1"/>
                </a:solidFill>
                <a:effectLst/>
                <a:latin typeface="+mn-lt"/>
                <a:ea typeface="+mn-ea"/>
                <a:cs typeface="+mn-cs"/>
              </a:rPr>
              <a:t>No, I don't want people to look up to me, but I am interested in leadership, in a way, of saying, 'Look, this is possible.' I hate it when you want to find something or you want to resolve something but you don't know what to do, and so, if I find someone in that situation, I can say, look, here's an idea, or, let's think about this” (Rose)</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“I'm not motivated to impress my family, but they will be impressed anyway. It's that sort of thing, but, it's also to encourage the youngsters in the family, to say you have choices …that not to be worried if they come up with a great idea or a good business, see it through, and see if it will work. Don't just dismiss it and think it'll be too hard. I think its setting examples as well. That's more important to me, to show what can be done.” (Sophie)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20</a:t>
            </a:fld>
            <a:endParaRPr lang="en-GB" dirty="0"/>
          </a:p>
        </p:txBody>
      </p:sp>
    </p:spTree>
    <p:extLst>
      <p:ext uri="{BB962C8B-B14F-4D97-AF65-F5344CB8AC3E}">
        <p14:creationId xmlns:p14="http://schemas.microsoft.com/office/powerpoint/2010/main" val="930000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14FBE-D899-4563-B242-87D6A3DA396E}" type="slidenum">
              <a:rPr lang="en-GB" smtClean="0"/>
              <a:t>21</a:t>
            </a:fld>
            <a:endParaRPr lang="en-GB" dirty="0"/>
          </a:p>
        </p:txBody>
      </p:sp>
    </p:spTree>
    <p:extLst>
      <p:ext uri="{BB962C8B-B14F-4D97-AF65-F5344CB8AC3E}">
        <p14:creationId xmlns:p14="http://schemas.microsoft.com/office/powerpoint/2010/main" val="1815017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1919288"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275930591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1"/>
          <p:cNvSpPr>
            <a:spLocks noGrp="1"/>
          </p:cNvSpPr>
          <p:nvPr>
            <p:ph type="pic" sz="quarter" idx="12"/>
          </p:nvPr>
        </p:nvSpPr>
        <p:spPr>
          <a:xfrm>
            <a:off x="611560" y="981075"/>
            <a:ext cx="7884740" cy="5112221"/>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a:ea typeface="Tahoma"/>
                <a:cs typeface="Tahoma"/>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327700147"/>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AD7FF8B-1735-4B7A-A273-822FB66FE7A4}" type="datetimeFigureOut">
              <a:rPr lang="en-GB" smtClean="0"/>
              <a:t>18/11/2019</a:t>
            </a:fld>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531DFF2-334F-45B6-927A-05396833018E}" type="slidenum">
              <a:rPr lang="en-GB" smtClean="0"/>
              <a:t>‹#›</a:t>
            </a:fld>
            <a:endParaRPr lang="en-GB" dirty="0"/>
          </a:p>
        </p:txBody>
      </p:sp>
    </p:spTree>
    <p:extLst>
      <p:ext uri="{BB962C8B-B14F-4D97-AF65-F5344CB8AC3E}">
        <p14:creationId xmlns:p14="http://schemas.microsoft.com/office/powerpoint/2010/main" val="66445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a:ea typeface="Georgia"/>
                <a:cs typeface="Georgia"/>
              </a:defRPr>
            </a:lvl1pPr>
          </a:lstStyle>
          <a:p>
            <a:pPr lvl="0"/>
            <a:r>
              <a:rPr lang="en-GB"/>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339321843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6" name="Text Placeholder 5"/>
          <p:cNvSpPr>
            <a:spLocks noGrp="1"/>
          </p:cNvSpPr>
          <p:nvPr>
            <p:ph type="body" sz="quarter" idx="11"/>
          </p:nvPr>
        </p:nvSpPr>
        <p:spPr>
          <a:xfrm>
            <a:off x="900113" y="1773238"/>
            <a:ext cx="6551612" cy="4608512"/>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8957821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3" name="Text Placeholder 2"/>
          <p:cNvSpPr>
            <a:spLocks noGrp="1"/>
          </p:cNvSpPr>
          <p:nvPr>
            <p:ph type="body" sz="quarter" idx="11"/>
          </p:nvPr>
        </p:nvSpPr>
        <p:spPr>
          <a:xfrm>
            <a:off x="900113" y="1700213"/>
            <a:ext cx="6551612" cy="4465637"/>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70751865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7" name="Text Placeholder 5"/>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185290599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a:t>Click to add text</a:t>
            </a:r>
          </a:p>
          <a:p>
            <a:pPr lvl="1"/>
            <a:r>
              <a:rPr lang="en-GB"/>
              <a:t>Second Bullet Point</a:t>
            </a:r>
          </a:p>
          <a:p>
            <a:pPr lvl="2"/>
            <a:r>
              <a:rPr lang="en-GB"/>
              <a:t>Third Bullet Point</a:t>
            </a:r>
          </a:p>
          <a:p>
            <a:pPr lvl="3"/>
            <a:endParaRPr lang="en-GB"/>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Click to add text</a:t>
            </a:r>
          </a:p>
          <a:p>
            <a:pPr lvl="1"/>
            <a:r>
              <a:rPr lang="en-US"/>
              <a:t>Second Bullet Point</a:t>
            </a:r>
          </a:p>
          <a:p>
            <a:pPr lvl="2"/>
            <a:r>
              <a:rPr lang="en-US"/>
              <a:t>Third Bullet Point</a:t>
            </a:r>
          </a:p>
          <a:p>
            <a:pPr lvl="3"/>
            <a:endParaRPr lang="en-US"/>
          </a:p>
          <a:p>
            <a:pPr lvl="0"/>
            <a:endParaRPr lang="en-GB"/>
          </a:p>
        </p:txBody>
      </p:sp>
    </p:spTree>
    <p:extLst>
      <p:ext uri="{BB962C8B-B14F-4D97-AF65-F5344CB8AC3E}">
        <p14:creationId xmlns:p14="http://schemas.microsoft.com/office/powerpoint/2010/main" val="14643615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a:p>
            <a:pPr lvl="3"/>
            <a:endParaRPr lang="en-GB"/>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p:txBody>
      </p:sp>
    </p:spTree>
    <p:extLst>
      <p:ext uri="{BB962C8B-B14F-4D97-AF65-F5344CB8AC3E}">
        <p14:creationId xmlns:p14="http://schemas.microsoft.com/office/powerpoint/2010/main" val="3997654869"/>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dirty="0"/>
          </a:p>
        </p:txBody>
      </p:sp>
    </p:spTree>
    <p:extLst>
      <p:ext uri="{BB962C8B-B14F-4D97-AF65-F5344CB8AC3E}">
        <p14:creationId xmlns:p14="http://schemas.microsoft.com/office/powerpoint/2010/main" val="69520390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dirty="0"/>
          </a:p>
        </p:txBody>
      </p:sp>
    </p:spTree>
    <p:extLst>
      <p:ext uri="{BB962C8B-B14F-4D97-AF65-F5344CB8AC3E}">
        <p14:creationId xmlns:p14="http://schemas.microsoft.com/office/powerpoint/2010/main" val="306496252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21194439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fade/>
  </p:transition>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US" sz="1000" dirty="0"/>
              <a:t>5</a:t>
            </a:r>
            <a:r>
              <a:rPr lang="en-US" sz="1000" baseline="30000" dirty="0"/>
              <a:t>th</a:t>
            </a:r>
            <a:r>
              <a:rPr lang="en-US" sz="1000" dirty="0"/>
              <a:t> September 2019</a:t>
            </a:r>
          </a:p>
        </p:txBody>
      </p:sp>
      <p:sp>
        <p:nvSpPr>
          <p:cNvPr id="8" name="Text Placeholder 1"/>
          <p:cNvSpPr>
            <a:spLocks noGrp="1"/>
          </p:cNvSpPr>
          <p:nvPr>
            <p:ph type="body" sz="quarter" idx="14"/>
          </p:nvPr>
        </p:nvSpPr>
        <p:spPr bwMode="auto">
          <a:xfrm>
            <a:off x="2325600" y="1972800"/>
            <a:ext cx="6062750" cy="37604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lnSpc>
                <a:spcPct val="100000"/>
              </a:lnSpc>
              <a:spcBef>
                <a:spcPts val="600"/>
              </a:spcBef>
              <a:spcAft>
                <a:spcPts val="1200"/>
              </a:spcAft>
            </a:pPr>
            <a:r>
              <a:rPr lang="en-GB" altLang="en-US" sz="3200" b="1" dirty="0">
                <a:ea typeface="ＭＳ Ｐゴシック" charset="-128"/>
              </a:rPr>
              <a:t>Exploring the Impact of Socially Driven Projects in Developing Students’ Enterprise Skills</a:t>
            </a:r>
            <a:endParaRPr lang="en-GB" altLang="en-US" sz="3200" dirty="0">
              <a:ea typeface="ＭＳ Ｐゴシック" charset="-128"/>
            </a:endParaRPr>
          </a:p>
        </p:txBody>
      </p:sp>
      <p:sp>
        <p:nvSpPr>
          <p:cNvPr id="3" name="Rectangle 2"/>
          <p:cNvSpPr/>
          <p:nvPr/>
        </p:nvSpPr>
        <p:spPr>
          <a:xfrm>
            <a:off x="4450813" y="3244334"/>
            <a:ext cx="242374"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charset="-128"/>
                <a:cs typeface="+mn-cs"/>
              </a:rPr>
              <a:t> </a:t>
            </a:r>
            <a:endParaRPr kumimoji="0" lang="en-GB" sz="18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
        <p:nvSpPr>
          <p:cNvPr id="5" name="Text Placeholder 1"/>
          <p:cNvSpPr>
            <a:spLocks noGrp="1"/>
          </p:cNvSpPr>
          <p:nvPr>
            <p:ph type="body" sz="quarter" idx="18"/>
          </p:nvPr>
        </p:nvSpPr>
        <p:spPr>
          <a:xfrm>
            <a:off x="641268" y="1972800"/>
            <a:ext cx="1219139" cy="229774"/>
          </a:xfrm>
        </p:spPr>
        <p:txBody>
          <a:bodyPr/>
          <a:lstStyle/>
          <a:p>
            <a:r>
              <a:rPr lang="en-US" sz="1000" dirty="0"/>
              <a:t>Lauren Davies</a:t>
            </a:r>
            <a:br>
              <a:rPr lang="en-US" sz="1000" dirty="0"/>
            </a:br>
            <a:r>
              <a:rPr lang="en-US" sz="1000" dirty="0"/>
              <a:t>Lecturer in Enterprise and Entrepreneurship</a:t>
            </a:r>
          </a:p>
          <a:p>
            <a:endParaRPr lang="en-US" sz="1000" dirty="0"/>
          </a:p>
          <a:p>
            <a:endParaRPr lang="en-US" sz="1000" dirty="0"/>
          </a:p>
          <a:p>
            <a:r>
              <a:rPr lang="en-US" sz="1000" dirty="0"/>
              <a:t>Dr Tilly Line</a:t>
            </a:r>
          </a:p>
          <a:p>
            <a:r>
              <a:rPr lang="en-US" sz="1000" dirty="0"/>
              <a:t>Senior Enterprise Consultant </a:t>
            </a:r>
          </a:p>
        </p:txBody>
      </p:sp>
    </p:spTree>
    <p:extLst>
      <p:ext uri="{BB962C8B-B14F-4D97-AF65-F5344CB8AC3E}">
        <p14:creationId xmlns:p14="http://schemas.microsoft.com/office/powerpoint/2010/main" val="253622175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900112" y="512279"/>
            <a:ext cx="6515621" cy="651068"/>
          </a:xfrm>
        </p:spPr>
        <p:txBody>
          <a:bodyPr/>
          <a:lstStyle/>
          <a:p>
            <a:r>
              <a:rPr lang="en-GB" dirty="0"/>
              <a:t>Survey results</a:t>
            </a:r>
          </a:p>
        </p:txBody>
      </p:sp>
      <p:sp>
        <p:nvSpPr>
          <p:cNvPr id="5" name="Text Placeholder 4"/>
          <p:cNvSpPr>
            <a:spLocks noGrp="1"/>
          </p:cNvSpPr>
          <p:nvPr>
            <p:ph type="body" sz="quarter" idx="11"/>
          </p:nvPr>
        </p:nvSpPr>
        <p:spPr>
          <a:xfrm>
            <a:off x="900112" y="1392072"/>
            <a:ext cx="7329487" cy="4989678"/>
          </a:xfrm>
        </p:spPr>
        <p:txBody>
          <a:bodyPr/>
          <a:lstStyle/>
          <a:p>
            <a:pPr marL="0" indent="0">
              <a:buNone/>
            </a:pPr>
            <a:r>
              <a:rPr lang="en-GB" dirty="0">
                <a:latin typeface="+mn-lt"/>
              </a:rPr>
              <a:t>Thinking about the activities you ticked above, please rank the extent to which your participation directly contributed to your development of the following skills</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0" y="2540986"/>
            <a:ext cx="9144000" cy="3413760"/>
          </a:xfrm>
          <a:prstGeom prst="rect">
            <a:avLst/>
          </a:prstGeom>
          <a:noFill/>
        </p:spPr>
      </p:pic>
      <p:sp>
        <p:nvSpPr>
          <p:cNvPr id="7" name="Oval 6"/>
          <p:cNvSpPr/>
          <p:nvPr/>
        </p:nvSpPr>
        <p:spPr>
          <a:xfrm>
            <a:off x="739336" y="1924334"/>
            <a:ext cx="2203369" cy="655093"/>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 name="Rectangle 1"/>
          <p:cNvSpPr/>
          <p:nvPr/>
        </p:nvSpPr>
        <p:spPr>
          <a:xfrm>
            <a:off x="764275" y="2057292"/>
            <a:ext cx="7140633" cy="369332"/>
          </a:xfrm>
          <a:prstGeom prst="rect">
            <a:avLst/>
          </a:prstGeom>
        </p:spPr>
        <p:txBody>
          <a:bodyPr wrap="square">
            <a:spAutoFit/>
          </a:bodyPr>
          <a:lstStyle/>
          <a:p>
            <a:r>
              <a:rPr lang="en-GB" dirty="0">
                <a:sym typeface="Wingdings" panose="05000000000000000000" pitchFamily="2" charset="2"/>
              </a:rPr>
              <a:t> Biggest increase </a:t>
            </a:r>
            <a:endParaRPr lang="en-GB" dirty="0"/>
          </a:p>
        </p:txBody>
      </p:sp>
      <p:sp>
        <p:nvSpPr>
          <p:cNvPr id="8" name="Oval 7"/>
          <p:cNvSpPr/>
          <p:nvPr/>
        </p:nvSpPr>
        <p:spPr>
          <a:xfrm>
            <a:off x="58383" y="3365268"/>
            <a:ext cx="4413863" cy="420539"/>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9" name="Oval 8"/>
          <p:cNvSpPr/>
          <p:nvPr/>
        </p:nvSpPr>
        <p:spPr>
          <a:xfrm>
            <a:off x="-28577" y="4488874"/>
            <a:ext cx="4463242" cy="445848"/>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404492289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900112" y="512279"/>
            <a:ext cx="6515621" cy="651068"/>
          </a:xfrm>
        </p:spPr>
        <p:txBody>
          <a:bodyPr/>
          <a:lstStyle/>
          <a:p>
            <a:r>
              <a:rPr lang="en-GB" dirty="0"/>
              <a:t>Survey results</a:t>
            </a:r>
          </a:p>
        </p:txBody>
      </p:sp>
      <p:sp>
        <p:nvSpPr>
          <p:cNvPr id="5" name="Text Placeholder 4"/>
          <p:cNvSpPr>
            <a:spLocks noGrp="1"/>
          </p:cNvSpPr>
          <p:nvPr>
            <p:ph type="body" sz="quarter" idx="11"/>
          </p:nvPr>
        </p:nvSpPr>
        <p:spPr>
          <a:xfrm>
            <a:off x="900112" y="1392072"/>
            <a:ext cx="7329487" cy="4989678"/>
          </a:xfrm>
        </p:spPr>
        <p:txBody>
          <a:bodyPr/>
          <a:lstStyle/>
          <a:p>
            <a:pPr marL="0" indent="0">
              <a:buNone/>
            </a:pPr>
            <a:r>
              <a:rPr lang="en-GB" dirty="0">
                <a:latin typeface="+mn-lt"/>
              </a:rPr>
              <a:t>Thinking about the activities you ticked above, please rank the extent to which your participation directly contributed to your development of the following skills</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0" y="2540986"/>
            <a:ext cx="9144000" cy="3413760"/>
          </a:xfrm>
          <a:prstGeom prst="rect">
            <a:avLst/>
          </a:prstGeom>
          <a:noFill/>
        </p:spPr>
      </p:pic>
      <p:sp>
        <p:nvSpPr>
          <p:cNvPr id="7" name="Oval 6"/>
          <p:cNvSpPr/>
          <p:nvPr/>
        </p:nvSpPr>
        <p:spPr>
          <a:xfrm>
            <a:off x="739336" y="1924334"/>
            <a:ext cx="2203369" cy="655093"/>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 name="Rectangle 1"/>
          <p:cNvSpPr/>
          <p:nvPr/>
        </p:nvSpPr>
        <p:spPr>
          <a:xfrm>
            <a:off x="764275" y="2057292"/>
            <a:ext cx="7140633" cy="369332"/>
          </a:xfrm>
          <a:prstGeom prst="rect">
            <a:avLst/>
          </a:prstGeom>
        </p:spPr>
        <p:txBody>
          <a:bodyPr wrap="square">
            <a:spAutoFit/>
          </a:bodyPr>
          <a:lstStyle/>
          <a:p>
            <a:r>
              <a:rPr lang="en-GB" dirty="0">
                <a:sym typeface="Wingdings" panose="05000000000000000000" pitchFamily="2" charset="2"/>
              </a:rPr>
              <a:t> Smallest increase</a:t>
            </a:r>
            <a:endParaRPr lang="en-GB" dirty="0"/>
          </a:p>
        </p:txBody>
      </p:sp>
      <p:sp>
        <p:nvSpPr>
          <p:cNvPr id="8" name="Oval 7"/>
          <p:cNvSpPr/>
          <p:nvPr/>
        </p:nvSpPr>
        <p:spPr>
          <a:xfrm>
            <a:off x="16819" y="2597882"/>
            <a:ext cx="4480365" cy="44539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2020042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84581" y="393053"/>
            <a:ext cx="6515621" cy="651068"/>
          </a:xfrm>
        </p:spPr>
        <p:txBody>
          <a:bodyPr/>
          <a:lstStyle/>
          <a:p>
            <a:r>
              <a:rPr lang="en-GB" dirty="0"/>
              <a:t>Focus Groups</a:t>
            </a:r>
          </a:p>
        </p:txBody>
      </p:sp>
      <p:sp>
        <p:nvSpPr>
          <p:cNvPr id="5" name="Text Placeholder 4"/>
          <p:cNvSpPr>
            <a:spLocks noGrp="1"/>
          </p:cNvSpPr>
          <p:nvPr>
            <p:ph type="body" sz="quarter" idx="11"/>
          </p:nvPr>
        </p:nvSpPr>
        <p:spPr>
          <a:xfrm>
            <a:off x="584581" y="1173075"/>
            <a:ext cx="7966031" cy="4989678"/>
          </a:xfrm>
        </p:spPr>
        <p:txBody>
          <a:bodyPr/>
          <a:lstStyle/>
          <a:p>
            <a:pPr>
              <a:spcBef>
                <a:spcPts val="600"/>
              </a:spcBef>
              <a:spcAft>
                <a:spcPts val="600"/>
              </a:spcAft>
            </a:pPr>
            <a:r>
              <a:rPr lang="en-GB" sz="2200" dirty="0">
                <a:latin typeface="+mn-lt"/>
              </a:rPr>
              <a:t>Two focus were undertaken with five survey respondents</a:t>
            </a:r>
          </a:p>
          <a:p>
            <a:pPr>
              <a:spcBef>
                <a:spcPts val="600"/>
              </a:spcBef>
              <a:spcAft>
                <a:spcPts val="600"/>
              </a:spcAft>
            </a:pPr>
            <a:r>
              <a:rPr lang="en-GB" sz="2200" dirty="0">
                <a:latin typeface="+mn-lt"/>
              </a:rPr>
              <a:t>Each focus group lasted an hour and further explored the participants’ motivations for taking part in enterprise activity and the skills they developed as a result</a:t>
            </a:r>
          </a:p>
          <a:p>
            <a:pPr>
              <a:spcBef>
                <a:spcPts val="600"/>
              </a:spcBef>
              <a:spcAft>
                <a:spcPts val="600"/>
              </a:spcAft>
            </a:pPr>
            <a:r>
              <a:rPr lang="en-GB" sz="2200" dirty="0">
                <a:latin typeface="+mn-lt"/>
              </a:rPr>
              <a:t>Three out of the five participants have undertaken activity relating to social enterprise, two pursued commercial ventures </a:t>
            </a:r>
          </a:p>
          <a:p>
            <a:pPr>
              <a:spcBef>
                <a:spcPts val="600"/>
              </a:spcBef>
              <a:spcAft>
                <a:spcPts val="600"/>
              </a:spcAft>
            </a:pPr>
            <a:r>
              <a:rPr lang="en-GB" sz="2200" dirty="0">
                <a:latin typeface="+mn-lt"/>
              </a:rPr>
              <a:t>All participants are referred to using pseudonyms</a:t>
            </a:r>
          </a:p>
          <a:p>
            <a:pPr>
              <a:spcBef>
                <a:spcPts val="600"/>
              </a:spcBef>
              <a:spcAft>
                <a:spcPts val="600"/>
              </a:spcAft>
            </a:pPr>
            <a:r>
              <a:rPr lang="en-GB" sz="2200" dirty="0">
                <a:latin typeface="+mn-lt"/>
              </a:rPr>
              <a:t>Overall the participants did not necessarily have anything to add to their original answers. </a:t>
            </a:r>
          </a:p>
          <a:p>
            <a:pPr>
              <a:spcBef>
                <a:spcPts val="600"/>
              </a:spcBef>
              <a:spcAft>
                <a:spcPts val="600"/>
              </a:spcAft>
            </a:pPr>
            <a:r>
              <a:rPr lang="en-GB" sz="2200" dirty="0">
                <a:latin typeface="+mn-lt"/>
              </a:rPr>
              <a:t>Despite being asked directly to consider a particular motivation, the participants veered back to those that were most relevant, or potentially, the ones they were most consciously aware of.  As such, only the following motivations were considered in detail. </a:t>
            </a:r>
          </a:p>
          <a:p>
            <a:endParaRPr lang="en-GB" sz="2400" dirty="0">
              <a:latin typeface="+mn-lt"/>
            </a:endParaRPr>
          </a:p>
        </p:txBody>
      </p:sp>
    </p:spTree>
    <p:extLst>
      <p:ext uri="{BB962C8B-B14F-4D97-AF65-F5344CB8AC3E}">
        <p14:creationId xmlns:p14="http://schemas.microsoft.com/office/powerpoint/2010/main" val="317889547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08282" y="492824"/>
            <a:ext cx="6515621" cy="651068"/>
          </a:xfrm>
        </p:spPr>
        <p:txBody>
          <a:bodyPr/>
          <a:lstStyle/>
          <a:p>
            <a:r>
              <a:rPr lang="en-GB" dirty="0"/>
              <a:t>Focus Group Findings</a:t>
            </a:r>
          </a:p>
        </p:txBody>
      </p:sp>
      <p:sp>
        <p:nvSpPr>
          <p:cNvPr id="5" name="Text Placeholder 4"/>
          <p:cNvSpPr>
            <a:spLocks noGrp="1"/>
          </p:cNvSpPr>
          <p:nvPr>
            <p:ph type="body" sz="quarter" idx="11"/>
          </p:nvPr>
        </p:nvSpPr>
        <p:spPr>
          <a:xfrm>
            <a:off x="608281" y="1392072"/>
            <a:ext cx="8117429" cy="4989678"/>
          </a:xfrm>
        </p:spPr>
        <p:txBody>
          <a:bodyPr/>
          <a:lstStyle/>
          <a:p>
            <a:pPr marL="0" indent="0">
              <a:spcBef>
                <a:spcPts val="600"/>
              </a:spcBef>
              <a:spcAft>
                <a:spcPts val="600"/>
              </a:spcAft>
              <a:buNone/>
            </a:pPr>
            <a:r>
              <a:rPr lang="en-GB" sz="2600" b="1" dirty="0">
                <a:latin typeface="+mn-lt"/>
              </a:rPr>
              <a:t>Key Enablers for participant engagement in enterprise</a:t>
            </a:r>
          </a:p>
          <a:p>
            <a:pPr>
              <a:spcBef>
                <a:spcPts val="600"/>
              </a:spcBef>
              <a:spcAft>
                <a:spcPts val="600"/>
              </a:spcAft>
            </a:pPr>
            <a:r>
              <a:rPr lang="en-GB" sz="2400" dirty="0">
                <a:latin typeface="+mn-lt"/>
              </a:rPr>
              <a:t>Scholarships – i.e. money! (3 participants)</a:t>
            </a:r>
          </a:p>
          <a:p>
            <a:pPr>
              <a:spcBef>
                <a:spcPts val="600"/>
              </a:spcBef>
              <a:spcAft>
                <a:spcPts val="600"/>
              </a:spcAft>
            </a:pPr>
            <a:r>
              <a:rPr lang="en-GB" sz="2400" dirty="0">
                <a:latin typeface="+mn-lt"/>
              </a:rPr>
              <a:t>“Desk space” (1 participant)</a:t>
            </a:r>
          </a:p>
          <a:p>
            <a:pPr>
              <a:spcBef>
                <a:spcPts val="600"/>
              </a:spcBef>
              <a:spcAft>
                <a:spcPts val="600"/>
              </a:spcAft>
            </a:pPr>
            <a:r>
              <a:rPr lang="en-GB" sz="2400" dirty="0">
                <a:latin typeface="+mn-lt"/>
              </a:rPr>
              <a:t>A mentor (2 participants)</a:t>
            </a:r>
          </a:p>
          <a:p>
            <a:pPr>
              <a:spcBef>
                <a:spcPts val="600"/>
              </a:spcBef>
              <a:spcAft>
                <a:spcPts val="600"/>
              </a:spcAft>
            </a:pPr>
            <a:r>
              <a:rPr lang="en-GB" sz="2400" dirty="0">
                <a:latin typeface="+mn-lt"/>
              </a:rPr>
              <a:t>UWE Enterprise workshops </a:t>
            </a:r>
          </a:p>
          <a:p>
            <a:pPr marL="719138" indent="-446088">
              <a:spcBef>
                <a:spcPts val="600"/>
              </a:spcBef>
              <a:spcAft>
                <a:spcPts val="600"/>
              </a:spcAft>
              <a:buFont typeface="Wingdings" panose="05000000000000000000" pitchFamily="2" charset="2"/>
              <a:buChar char="Ø"/>
            </a:pPr>
            <a:r>
              <a:rPr lang="en-GB" sz="2000" dirty="0">
                <a:latin typeface="+mn-lt"/>
              </a:rPr>
              <a:t>Phillippe (international PhD student) has a business based in his home country.  For him, the support available provided guidance on establishing his business in the UK market.  </a:t>
            </a:r>
          </a:p>
          <a:p>
            <a:pPr marL="719138" indent="-446088">
              <a:spcBef>
                <a:spcPts val="600"/>
              </a:spcBef>
              <a:spcAft>
                <a:spcPts val="600"/>
              </a:spcAft>
              <a:buFont typeface="Wingdings" panose="05000000000000000000" pitchFamily="2" charset="2"/>
              <a:buChar char="Ø"/>
            </a:pPr>
            <a:r>
              <a:rPr lang="en-GB" sz="2000" dirty="0">
                <a:latin typeface="+mn-lt"/>
              </a:rPr>
              <a:t>Rose, a mature student with many years of business experience still appreciated the opportunity to gain new up-to-date information on legislation, regulations, licences and new ways in which companies are recruiting. </a:t>
            </a:r>
          </a:p>
        </p:txBody>
      </p:sp>
    </p:spTree>
    <p:extLst>
      <p:ext uri="{BB962C8B-B14F-4D97-AF65-F5344CB8AC3E}">
        <p14:creationId xmlns:p14="http://schemas.microsoft.com/office/powerpoint/2010/main" val="122202320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585608"/>
            <a:ext cx="8064230" cy="4796141"/>
          </a:xfrm>
        </p:spPr>
        <p:txBody>
          <a:bodyPr/>
          <a:lstStyle/>
          <a:p>
            <a:pPr marL="0" indent="0">
              <a:spcBef>
                <a:spcPts val="600"/>
              </a:spcBef>
              <a:spcAft>
                <a:spcPts val="600"/>
              </a:spcAft>
              <a:buNone/>
            </a:pPr>
            <a:r>
              <a:rPr lang="en-GB" sz="2600" b="1" dirty="0">
                <a:latin typeface="+mn-lt"/>
              </a:rPr>
              <a:t>Motivation: Benefiting community – </a:t>
            </a:r>
            <a:r>
              <a:rPr lang="en-GB" sz="2600" b="1" i="1" dirty="0">
                <a:latin typeface="+mn-lt"/>
              </a:rPr>
              <a:t>all participants</a:t>
            </a:r>
            <a:endParaRPr lang="en-GB" sz="2600" b="1" dirty="0">
              <a:latin typeface="+mn-lt"/>
            </a:endParaRPr>
          </a:p>
          <a:p>
            <a:pPr>
              <a:spcBef>
                <a:spcPts val="600"/>
              </a:spcBef>
              <a:spcAft>
                <a:spcPts val="600"/>
              </a:spcAft>
            </a:pPr>
            <a:r>
              <a:rPr lang="en-GB" sz="2400" dirty="0">
                <a:latin typeface="+mn-lt"/>
              </a:rPr>
              <a:t>Sophie creates and sells sculptures and actively uses her business to give people from a wide range of incomes “an entry point” to this particular market</a:t>
            </a:r>
          </a:p>
          <a:p>
            <a:pPr marL="273050" indent="0">
              <a:spcBef>
                <a:spcPts val="600"/>
              </a:spcBef>
              <a:spcAft>
                <a:spcPts val="600"/>
              </a:spcAft>
              <a:buNone/>
            </a:pPr>
            <a:r>
              <a:rPr lang="en-GB" sz="2400" dirty="0">
                <a:latin typeface="+mn-lt"/>
              </a:rPr>
              <a:t>She would also like to contribute to the public discourse relating to the use of art as a method of healing trauma,</a:t>
            </a:r>
          </a:p>
          <a:p>
            <a:pPr marL="360363" indent="0">
              <a:spcBef>
                <a:spcPts val="600"/>
              </a:spcBef>
              <a:spcAft>
                <a:spcPts val="600"/>
              </a:spcAft>
              <a:buNone/>
            </a:pPr>
            <a:r>
              <a:rPr lang="en-GB" sz="2200" b="1" i="1" dirty="0">
                <a:latin typeface="+mn-lt"/>
              </a:rPr>
              <a:t>“I've used art for my own healing. So, part of what I want to do is take this conversation into society and how we talk about art, and how we can use connection to our own feelings”</a:t>
            </a:r>
            <a:endParaRPr lang="en-GB" sz="2200" b="1" dirty="0">
              <a:latin typeface="+mn-lt"/>
            </a:endParaRPr>
          </a:p>
        </p:txBody>
      </p:sp>
    </p:spTree>
    <p:extLst>
      <p:ext uri="{BB962C8B-B14F-4D97-AF65-F5344CB8AC3E}">
        <p14:creationId xmlns:p14="http://schemas.microsoft.com/office/powerpoint/2010/main" val="3037639746"/>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606081"/>
            <a:ext cx="8064230" cy="4989678"/>
          </a:xfrm>
        </p:spPr>
        <p:txBody>
          <a:bodyPr/>
          <a:lstStyle/>
          <a:p>
            <a:pPr marL="0" indent="0">
              <a:spcBef>
                <a:spcPts val="600"/>
              </a:spcBef>
              <a:spcAft>
                <a:spcPts val="600"/>
              </a:spcAft>
              <a:buNone/>
            </a:pPr>
            <a:r>
              <a:rPr lang="en-GB" sz="2600" b="1" dirty="0">
                <a:latin typeface="+mn-lt"/>
              </a:rPr>
              <a:t>Motivation: Benefiting community – </a:t>
            </a:r>
            <a:r>
              <a:rPr lang="en-GB" sz="2600" b="1" i="1" dirty="0">
                <a:latin typeface="+mn-lt"/>
              </a:rPr>
              <a:t>all participants</a:t>
            </a:r>
            <a:endParaRPr lang="en-GB" sz="2600" b="1" dirty="0">
              <a:latin typeface="+mn-lt"/>
            </a:endParaRPr>
          </a:p>
          <a:p>
            <a:pPr>
              <a:spcBef>
                <a:spcPts val="600"/>
              </a:spcBef>
              <a:spcAft>
                <a:spcPts val="600"/>
              </a:spcAft>
            </a:pPr>
            <a:r>
              <a:rPr lang="en-GB" sz="2400" dirty="0">
                <a:latin typeface="+mn-lt"/>
              </a:rPr>
              <a:t>Rose also referred to supporting the Arts, by providing young artists with secure part time work, </a:t>
            </a:r>
          </a:p>
          <a:p>
            <a:pPr marL="360363" indent="-360363">
              <a:spcBef>
                <a:spcPts val="600"/>
              </a:spcBef>
              <a:spcAft>
                <a:spcPts val="600"/>
              </a:spcAft>
              <a:buNone/>
            </a:pPr>
            <a:r>
              <a:rPr lang="en-GB" sz="2200" b="1" i="1" dirty="0">
                <a:latin typeface="+mn-lt"/>
              </a:rPr>
              <a:t>	“… But this gives them a job, an income, and something that they can trust, and also not compromise what they really want to do, and what they're passion is, and I think that's important.”</a:t>
            </a:r>
            <a:endParaRPr lang="en-GB" sz="2200" b="1" dirty="0">
              <a:latin typeface="+mn-lt"/>
            </a:endParaRPr>
          </a:p>
          <a:p>
            <a:pPr>
              <a:spcBef>
                <a:spcPts val="600"/>
              </a:spcBef>
              <a:spcAft>
                <a:spcPts val="600"/>
              </a:spcAft>
            </a:pPr>
            <a:r>
              <a:rPr lang="en-GB" sz="2400" dirty="0">
                <a:latin typeface="+mn-lt"/>
              </a:rPr>
              <a:t>Similarly Emma, a commercial business owner, wanted to use enterprise to </a:t>
            </a:r>
            <a:r>
              <a:rPr lang="en-GB" sz="2200" b="1" i="1" dirty="0">
                <a:latin typeface="+mn-lt"/>
              </a:rPr>
              <a:t>“…promote local businesses, like local artists, people that make their own food, their own teas and coffees.”</a:t>
            </a:r>
            <a:r>
              <a:rPr lang="en-GB" sz="2200" b="1" dirty="0">
                <a:latin typeface="+mn-lt"/>
              </a:rPr>
              <a:t>  </a:t>
            </a:r>
          </a:p>
          <a:p>
            <a:pPr marL="0" indent="0">
              <a:spcBef>
                <a:spcPts val="600"/>
              </a:spcBef>
              <a:spcAft>
                <a:spcPts val="600"/>
              </a:spcAft>
              <a:buNone/>
            </a:pPr>
            <a:endParaRPr lang="en-GB" sz="2600" b="1" dirty="0">
              <a:latin typeface="+mn-lt"/>
            </a:endParaRPr>
          </a:p>
          <a:p>
            <a:pPr marL="0" indent="0">
              <a:spcBef>
                <a:spcPts val="600"/>
              </a:spcBef>
              <a:spcAft>
                <a:spcPts val="600"/>
              </a:spcAft>
              <a:buNone/>
            </a:pPr>
            <a:endParaRPr lang="en-GB" sz="2600" b="1" dirty="0">
              <a:latin typeface="+mn-lt"/>
            </a:endParaRPr>
          </a:p>
        </p:txBody>
      </p:sp>
    </p:spTree>
    <p:extLst>
      <p:ext uri="{BB962C8B-B14F-4D97-AF65-F5344CB8AC3E}">
        <p14:creationId xmlns:p14="http://schemas.microsoft.com/office/powerpoint/2010/main" val="377510787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392072"/>
            <a:ext cx="8064230" cy="4989678"/>
          </a:xfrm>
        </p:spPr>
        <p:txBody>
          <a:bodyPr/>
          <a:lstStyle/>
          <a:p>
            <a:pPr marL="0" indent="0">
              <a:spcBef>
                <a:spcPts val="600"/>
              </a:spcBef>
              <a:spcAft>
                <a:spcPts val="600"/>
              </a:spcAft>
              <a:buNone/>
            </a:pPr>
            <a:r>
              <a:rPr lang="en-GB" sz="2600" b="1" dirty="0">
                <a:latin typeface="+mn-lt"/>
              </a:rPr>
              <a:t>Motivation: Benefiting community – </a:t>
            </a:r>
            <a:r>
              <a:rPr lang="en-GB" sz="2600" b="1" i="1" dirty="0">
                <a:latin typeface="+mn-lt"/>
              </a:rPr>
              <a:t>all participants</a:t>
            </a:r>
            <a:endParaRPr lang="en-GB" sz="2600" b="1" dirty="0">
              <a:latin typeface="+mn-lt"/>
            </a:endParaRPr>
          </a:p>
          <a:p>
            <a:pPr>
              <a:spcBef>
                <a:spcPts val="600"/>
              </a:spcBef>
              <a:spcAft>
                <a:spcPts val="600"/>
              </a:spcAft>
            </a:pPr>
            <a:r>
              <a:rPr lang="en-GB" sz="2400" dirty="0">
                <a:latin typeface="+mn-lt"/>
              </a:rPr>
              <a:t>Phillippe was also motivated to support his community, in this case in his home country, </a:t>
            </a:r>
          </a:p>
          <a:p>
            <a:pPr marL="446088" indent="0">
              <a:spcBef>
                <a:spcPts val="600"/>
              </a:spcBef>
              <a:spcAft>
                <a:spcPts val="600"/>
              </a:spcAft>
              <a:buNone/>
            </a:pPr>
            <a:r>
              <a:rPr lang="en-GB" sz="2200" b="1" i="1" dirty="0">
                <a:latin typeface="+mn-lt"/>
              </a:rPr>
              <a:t>“I was able to go to university, but the people that were around, …They live on less than $2 a day.  It was like, 'Okay, I have to do something that can integrate different farmers and different stakeholders so we can produce something together”</a:t>
            </a:r>
            <a:endParaRPr lang="en-GB" sz="2200" b="1" dirty="0">
              <a:latin typeface="+mn-lt"/>
            </a:endParaRPr>
          </a:p>
          <a:p>
            <a:pPr>
              <a:spcBef>
                <a:spcPts val="600"/>
              </a:spcBef>
              <a:spcAft>
                <a:spcPts val="600"/>
              </a:spcAft>
            </a:pPr>
            <a:r>
              <a:rPr lang="en-GB" sz="2400" dirty="0">
                <a:latin typeface="+mn-lt"/>
              </a:rPr>
              <a:t>Here Phillippe points to social conscience as a catalyst for starting his business - Emma (commercial business owner) and Ben (participant in various UWE Enterprise activities) - talked about this also being a motivating factor for the market to engage in their products…</a:t>
            </a:r>
          </a:p>
        </p:txBody>
      </p:sp>
    </p:spTree>
    <p:extLst>
      <p:ext uri="{BB962C8B-B14F-4D97-AF65-F5344CB8AC3E}">
        <p14:creationId xmlns:p14="http://schemas.microsoft.com/office/powerpoint/2010/main" val="3793850954"/>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500554"/>
            <a:ext cx="8064230" cy="4881196"/>
          </a:xfrm>
        </p:spPr>
        <p:txBody>
          <a:bodyPr/>
          <a:lstStyle/>
          <a:p>
            <a:pPr marL="0" indent="0">
              <a:spcBef>
                <a:spcPts val="600"/>
              </a:spcBef>
              <a:spcAft>
                <a:spcPts val="600"/>
              </a:spcAft>
              <a:buNone/>
            </a:pPr>
            <a:r>
              <a:rPr lang="en-GB" sz="2300" dirty="0">
                <a:latin typeface="+mn-lt"/>
              </a:rPr>
              <a:t>“Emma: </a:t>
            </a:r>
            <a:r>
              <a:rPr lang="en-GB" sz="2300" i="1" dirty="0">
                <a:latin typeface="+mn-lt"/>
              </a:rPr>
              <a:t> …This massive social conscience thing that's being pushed forward at the moment …to do that, you can start really locally, and people can go in and do something as simple as buying a coffee from somebody around them, and feel like they've made an impact on their day. </a:t>
            </a:r>
          </a:p>
          <a:p>
            <a:pPr marL="0" indent="0">
              <a:spcBef>
                <a:spcPts val="600"/>
              </a:spcBef>
              <a:spcAft>
                <a:spcPts val="600"/>
              </a:spcAft>
              <a:buNone/>
            </a:pPr>
            <a:r>
              <a:rPr lang="en-GB" sz="2300" dirty="0">
                <a:latin typeface="+mn-lt"/>
              </a:rPr>
              <a:t>Ben: </a:t>
            </a:r>
            <a:r>
              <a:rPr lang="en-GB" sz="2300" i="1" dirty="0">
                <a:latin typeface="+mn-lt"/>
              </a:rPr>
              <a:t> People want to feel positive about what they do. It's like a social behaviour of, 'I'm better because I'm doing this.' </a:t>
            </a:r>
            <a:endParaRPr lang="en-GB" sz="2300" dirty="0">
              <a:latin typeface="+mn-lt"/>
            </a:endParaRPr>
          </a:p>
          <a:p>
            <a:pPr marL="0" indent="0">
              <a:spcBef>
                <a:spcPts val="600"/>
              </a:spcBef>
              <a:spcAft>
                <a:spcPts val="600"/>
              </a:spcAft>
              <a:buNone/>
            </a:pPr>
            <a:r>
              <a:rPr lang="en-GB" sz="2300" dirty="0">
                <a:latin typeface="+mn-lt"/>
              </a:rPr>
              <a:t>Emma:  </a:t>
            </a:r>
            <a:r>
              <a:rPr lang="en-GB" sz="2300" i="1" dirty="0">
                <a:latin typeface="+mn-lt"/>
              </a:rPr>
              <a:t>Social status, yes. </a:t>
            </a:r>
            <a:endParaRPr lang="en-GB" sz="2300" dirty="0">
              <a:latin typeface="+mn-lt"/>
            </a:endParaRPr>
          </a:p>
          <a:p>
            <a:pPr marL="0" indent="0">
              <a:spcBef>
                <a:spcPts val="600"/>
              </a:spcBef>
              <a:spcAft>
                <a:spcPts val="600"/>
              </a:spcAft>
              <a:buNone/>
            </a:pPr>
            <a:r>
              <a:rPr lang="en-GB" sz="2300" dirty="0">
                <a:latin typeface="+mn-lt"/>
              </a:rPr>
              <a:t>Ben: </a:t>
            </a:r>
            <a:r>
              <a:rPr lang="en-GB" sz="2300" i="1" dirty="0">
                <a:latin typeface="+mn-lt"/>
              </a:rPr>
              <a:t> Exactly, and brands are getting pulled by that right now. Even if you don't want to make money by doing that, you will make it” </a:t>
            </a:r>
            <a:endParaRPr lang="en-GB" sz="2300" dirty="0">
              <a:latin typeface="+mn-lt"/>
            </a:endParaRPr>
          </a:p>
          <a:p>
            <a:pPr marL="0" indent="0">
              <a:spcBef>
                <a:spcPts val="600"/>
              </a:spcBef>
              <a:spcAft>
                <a:spcPts val="600"/>
              </a:spcAft>
              <a:buNone/>
            </a:pPr>
            <a:endParaRPr lang="en-GB" sz="2600" b="1" dirty="0">
              <a:latin typeface="+mn-lt"/>
            </a:endParaRPr>
          </a:p>
        </p:txBody>
      </p:sp>
    </p:spTree>
    <p:extLst>
      <p:ext uri="{BB962C8B-B14F-4D97-AF65-F5344CB8AC3E}">
        <p14:creationId xmlns:p14="http://schemas.microsoft.com/office/powerpoint/2010/main" val="369631547"/>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512277"/>
            <a:ext cx="8064230" cy="4869473"/>
          </a:xfrm>
        </p:spPr>
        <p:txBody>
          <a:bodyPr/>
          <a:lstStyle/>
          <a:p>
            <a:pPr marL="0" indent="0">
              <a:spcBef>
                <a:spcPts val="600"/>
              </a:spcBef>
              <a:spcAft>
                <a:spcPts val="600"/>
              </a:spcAft>
              <a:buNone/>
            </a:pPr>
            <a:r>
              <a:rPr lang="en-GB" sz="2600" b="1" dirty="0">
                <a:latin typeface="+mn-lt"/>
              </a:rPr>
              <a:t>Motivation: Be your own boss</a:t>
            </a:r>
          </a:p>
          <a:p>
            <a:pPr>
              <a:spcBef>
                <a:spcPts val="600"/>
              </a:spcBef>
              <a:spcAft>
                <a:spcPts val="600"/>
              </a:spcAft>
            </a:pPr>
            <a:r>
              <a:rPr lang="en-GB" sz="2400" dirty="0">
                <a:latin typeface="+mn-lt"/>
              </a:rPr>
              <a:t>Overall, the participants were not motivated to get involved in enterprising activity in order to ‘be their own boss’,</a:t>
            </a:r>
          </a:p>
          <a:p>
            <a:pPr marL="714375" indent="-444500">
              <a:spcBef>
                <a:spcPts val="600"/>
              </a:spcBef>
              <a:spcAft>
                <a:spcPts val="600"/>
              </a:spcAft>
              <a:buFont typeface="Wingdings" panose="05000000000000000000" pitchFamily="2" charset="2"/>
              <a:buChar char="Ø"/>
            </a:pPr>
            <a:r>
              <a:rPr lang="en-GB" sz="2400" dirty="0">
                <a:latin typeface="+mn-lt"/>
              </a:rPr>
              <a:t>Emma explained that, although being an entrepreneur has provided her with </a:t>
            </a:r>
            <a:r>
              <a:rPr lang="en-GB" sz="2400" b="1" dirty="0">
                <a:latin typeface="+mn-lt"/>
              </a:rPr>
              <a:t>“</a:t>
            </a:r>
            <a:r>
              <a:rPr lang="en-GB" sz="2400" b="1" i="1" dirty="0">
                <a:latin typeface="+mn-lt"/>
              </a:rPr>
              <a:t>the freedom to make my own decisions</a:t>
            </a:r>
            <a:r>
              <a:rPr lang="en-GB" sz="2400" b="1" dirty="0">
                <a:latin typeface="+mn-lt"/>
              </a:rPr>
              <a:t>”</a:t>
            </a:r>
            <a:r>
              <a:rPr lang="en-GB" sz="2400" dirty="0">
                <a:latin typeface="+mn-lt"/>
              </a:rPr>
              <a:t>, she did not like the idea of </a:t>
            </a:r>
            <a:r>
              <a:rPr lang="en-GB" sz="2400" b="1" dirty="0">
                <a:latin typeface="+mn-lt"/>
              </a:rPr>
              <a:t>“</a:t>
            </a:r>
            <a:r>
              <a:rPr lang="en-GB" sz="2400" b="1" i="1" dirty="0">
                <a:latin typeface="+mn-lt"/>
              </a:rPr>
              <a:t>being in charge</a:t>
            </a:r>
            <a:r>
              <a:rPr lang="en-GB" sz="2400" b="1" dirty="0">
                <a:latin typeface="+mn-lt"/>
              </a:rPr>
              <a:t>”.  </a:t>
            </a:r>
          </a:p>
          <a:p>
            <a:pPr marL="714375" indent="-444500">
              <a:spcBef>
                <a:spcPts val="600"/>
              </a:spcBef>
              <a:spcAft>
                <a:spcPts val="600"/>
              </a:spcAft>
              <a:buFont typeface="Wingdings" panose="05000000000000000000" pitchFamily="2" charset="2"/>
              <a:buChar char="Ø"/>
            </a:pPr>
            <a:r>
              <a:rPr lang="en-GB" sz="2400" dirty="0">
                <a:latin typeface="+mn-lt"/>
              </a:rPr>
              <a:t>Phillippe said </a:t>
            </a:r>
            <a:r>
              <a:rPr lang="en-GB" sz="2400" b="1" dirty="0">
                <a:latin typeface="+mn-lt"/>
              </a:rPr>
              <a:t>“</a:t>
            </a:r>
            <a:r>
              <a:rPr lang="en-GB" sz="2400" b="1" i="1" dirty="0">
                <a:latin typeface="+mn-lt"/>
              </a:rPr>
              <a:t>knowing what changes you have to make for your business, what sacrifices you have to make… those weigh quite heavily on a person as well. …It’s a tough path.”</a:t>
            </a:r>
            <a:endParaRPr lang="en-GB" sz="2400" b="1" dirty="0">
              <a:latin typeface="+mn-lt"/>
            </a:endParaRPr>
          </a:p>
        </p:txBody>
      </p:sp>
    </p:spTree>
    <p:extLst>
      <p:ext uri="{BB962C8B-B14F-4D97-AF65-F5344CB8AC3E}">
        <p14:creationId xmlns:p14="http://schemas.microsoft.com/office/powerpoint/2010/main" val="317795994"/>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512277"/>
            <a:ext cx="8064230" cy="4869473"/>
          </a:xfrm>
        </p:spPr>
        <p:txBody>
          <a:bodyPr/>
          <a:lstStyle/>
          <a:p>
            <a:pPr marL="0" indent="0">
              <a:spcBef>
                <a:spcPts val="600"/>
              </a:spcBef>
              <a:spcAft>
                <a:spcPts val="600"/>
              </a:spcAft>
              <a:buNone/>
            </a:pPr>
            <a:r>
              <a:rPr lang="en-GB" sz="2600" b="1" dirty="0">
                <a:latin typeface="+mn-lt"/>
              </a:rPr>
              <a:t>Motivation: Be your own boss</a:t>
            </a:r>
          </a:p>
          <a:p>
            <a:pPr>
              <a:spcBef>
                <a:spcPts val="1200"/>
              </a:spcBef>
              <a:spcAft>
                <a:spcPts val="600"/>
              </a:spcAft>
            </a:pPr>
            <a:r>
              <a:rPr lang="en-GB" sz="2400" dirty="0">
                <a:latin typeface="+mn-lt"/>
              </a:rPr>
              <a:t>More positively Sophie referred to the creative freedom the business has provided her, something that she feels is compromised when she works for someone else, </a:t>
            </a:r>
          </a:p>
          <a:p>
            <a:pPr marL="620713" indent="0">
              <a:spcBef>
                <a:spcPts val="1200"/>
              </a:spcBef>
              <a:spcAft>
                <a:spcPts val="600"/>
              </a:spcAft>
              <a:buNone/>
            </a:pPr>
            <a:r>
              <a:rPr lang="en-GB" sz="2300" b="1" i="1" dirty="0">
                <a:latin typeface="+mn-lt"/>
              </a:rPr>
              <a:t>“…I've got a very expansive way of thinking, and when I get told, 'You have to do this this way,' … it comes to a point where I can't stand it. I have to be able to engage my unusual way of thinking …it doesn't fit into some predesigned box. It's only really going to work well for me if I can have a large degree of freedom.” </a:t>
            </a:r>
            <a:endParaRPr lang="en-GB" sz="2300" b="1" dirty="0">
              <a:latin typeface="+mn-lt"/>
            </a:endParaRPr>
          </a:p>
        </p:txBody>
      </p:sp>
    </p:spTree>
    <p:extLst>
      <p:ext uri="{BB962C8B-B14F-4D97-AF65-F5344CB8AC3E}">
        <p14:creationId xmlns:p14="http://schemas.microsoft.com/office/powerpoint/2010/main" val="282020947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Outline</a:t>
            </a:r>
          </a:p>
        </p:txBody>
      </p:sp>
      <p:sp>
        <p:nvSpPr>
          <p:cNvPr id="5" name="Text Placeholder 4"/>
          <p:cNvSpPr>
            <a:spLocks noGrp="1"/>
          </p:cNvSpPr>
          <p:nvPr>
            <p:ph type="body" sz="quarter" idx="11"/>
          </p:nvPr>
        </p:nvSpPr>
        <p:spPr>
          <a:xfrm>
            <a:off x="899591" y="1573733"/>
            <a:ext cx="6551612" cy="4608512"/>
          </a:xfrm>
        </p:spPr>
        <p:txBody>
          <a:bodyPr/>
          <a:lstStyle/>
          <a:p>
            <a:r>
              <a:rPr lang="en-GB" dirty="0"/>
              <a:t>EERPF funded project</a:t>
            </a:r>
          </a:p>
          <a:p>
            <a:r>
              <a:rPr lang="en-GB" dirty="0"/>
              <a:t>Exploring motivations and skills development of students engaging in socially driven projects </a:t>
            </a:r>
          </a:p>
          <a:p>
            <a:r>
              <a:rPr lang="en-GB" dirty="0"/>
              <a:t>Project initiated within professional services role </a:t>
            </a:r>
          </a:p>
          <a:p>
            <a:r>
              <a:rPr lang="en-GB" dirty="0"/>
              <a:t>Driven by evidence of increased interest in socially-driven projects</a:t>
            </a:r>
          </a:p>
          <a:p>
            <a:pPr marL="0" indent="0">
              <a:buNone/>
            </a:pPr>
            <a:endParaRPr lang="en-GB" dirty="0"/>
          </a:p>
          <a:p>
            <a:pPr marL="0" indent="0">
              <a:buNone/>
            </a:pPr>
            <a:r>
              <a:rPr lang="en-GB" b="1" dirty="0"/>
              <a:t>Today we will cover:</a:t>
            </a:r>
          </a:p>
          <a:p>
            <a:pPr marL="0" indent="0">
              <a:buNone/>
            </a:pPr>
            <a:endParaRPr lang="en-GB" dirty="0"/>
          </a:p>
          <a:p>
            <a:r>
              <a:rPr lang="en-GB" dirty="0"/>
              <a:t>Aims of the Research </a:t>
            </a:r>
          </a:p>
          <a:p>
            <a:r>
              <a:rPr lang="en-GB" dirty="0"/>
              <a:t>Methodology</a:t>
            </a:r>
          </a:p>
          <a:p>
            <a:r>
              <a:rPr lang="en-GB" dirty="0"/>
              <a:t>Quantitative Analysis</a:t>
            </a:r>
          </a:p>
          <a:p>
            <a:r>
              <a:rPr lang="en-GB" dirty="0"/>
              <a:t>Qualitative Analysis </a:t>
            </a:r>
          </a:p>
          <a:p>
            <a:r>
              <a:rPr lang="en-GB" dirty="0"/>
              <a:t>Limitations and Future Research </a:t>
            </a:r>
          </a:p>
          <a:p>
            <a:r>
              <a:rPr lang="en-GB" dirty="0"/>
              <a:t>Discussion </a:t>
            </a:r>
          </a:p>
          <a:p>
            <a:pPr marL="0" indent="0">
              <a:buNone/>
            </a:pPr>
            <a:endParaRPr lang="en-GB" dirty="0"/>
          </a:p>
          <a:p>
            <a:endParaRPr lang="en-GB" dirty="0"/>
          </a:p>
          <a:p>
            <a:pPr marL="0" indent="0">
              <a:buNone/>
            </a:pPr>
            <a:endParaRPr lang="en-GB" dirty="0"/>
          </a:p>
        </p:txBody>
      </p:sp>
    </p:spTree>
    <p:extLst>
      <p:ext uri="{BB962C8B-B14F-4D97-AF65-F5344CB8AC3E}">
        <p14:creationId xmlns:p14="http://schemas.microsoft.com/office/powerpoint/2010/main" val="4101316779"/>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Focus Group Findings</a:t>
            </a:r>
          </a:p>
        </p:txBody>
      </p:sp>
      <p:sp>
        <p:nvSpPr>
          <p:cNvPr id="5" name="Text Placeholder 4"/>
          <p:cNvSpPr>
            <a:spLocks noGrp="1"/>
          </p:cNvSpPr>
          <p:nvPr>
            <p:ph type="body" sz="quarter" idx="11"/>
          </p:nvPr>
        </p:nvSpPr>
        <p:spPr>
          <a:xfrm>
            <a:off x="593387" y="1512277"/>
            <a:ext cx="8064230" cy="4869473"/>
          </a:xfrm>
        </p:spPr>
        <p:txBody>
          <a:bodyPr/>
          <a:lstStyle/>
          <a:p>
            <a:pPr marL="0" indent="0">
              <a:buNone/>
            </a:pPr>
            <a:r>
              <a:rPr lang="en-GB" sz="2600" b="1" dirty="0">
                <a:latin typeface="+mn-lt"/>
              </a:rPr>
              <a:t>Motivation: Friends and/or family “looking up to me as an entrepreneur”</a:t>
            </a:r>
          </a:p>
          <a:p>
            <a:pPr>
              <a:spcBef>
                <a:spcPts val="1200"/>
              </a:spcBef>
              <a:spcAft>
                <a:spcPts val="600"/>
              </a:spcAft>
            </a:pPr>
            <a:r>
              <a:rPr lang="en-GB" sz="2400" dirty="0">
                <a:latin typeface="+mn-lt"/>
              </a:rPr>
              <a:t>Not a direct motivation, but Sophie and Rose described how their experience of enterprise has allowed them to positively influence others, </a:t>
            </a:r>
          </a:p>
          <a:p>
            <a:pPr marL="0" indent="0">
              <a:spcBef>
                <a:spcPts val="1200"/>
              </a:spcBef>
              <a:spcAft>
                <a:spcPts val="600"/>
              </a:spcAft>
              <a:buNone/>
            </a:pPr>
            <a:r>
              <a:rPr lang="en-GB" sz="2300" b="1" i="1" dirty="0">
                <a:latin typeface="+mn-lt"/>
              </a:rPr>
              <a:t>“No, I don't want people to look up to me, but I am interested in leadership, in a way, of saying, 'Look, this is possible.‘” (Rose)</a:t>
            </a:r>
            <a:endParaRPr lang="en-GB" sz="2300" b="1" dirty="0">
              <a:latin typeface="+mn-lt"/>
            </a:endParaRPr>
          </a:p>
          <a:p>
            <a:pPr marL="0" indent="0">
              <a:spcBef>
                <a:spcPts val="1200"/>
              </a:spcBef>
              <a:spcAft>
                <a:spcPts val="600"/>
              </a:spcAft>
              <a:buNone/>
            </a:pPr>
            <a:r>
              <a:rPr lang="en-GB" sz="2300" b="1" i="1" dirty="0">
                <a:latin typeface="+mn-lt"/>
              </a:rPr>
              <a:t>“…it's also to encourage the youngsters in the family, to say you have choices …that not to be worried if they come up with a great idea or a good business, see it through, and see if it will work. Don't just dismiss it and think it'll be too hard.” (Sophie) </a:t>
            </a:r>
            <a:endParaRPr lang="en-GB" sz="2300" b="1" dirty="0">
              <a:latin typeface="+mn-lt"/>
            </a:endParaRPr>
          </a:p>
        </p:txBody>
      </p:sp>
    </p:spTree>
    <p:extLst>
      <p:ext uri="{BB962C8B-B14F-4D97-AF65-F5344CB8AC3E}">
        <p14:creationId xmlns:p14="http://schemas.microsoft.com/office/powerpoint/2010/main" val="221333748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363423"/>
            <a:ext cx="6822347" cy="651068"/>
          </a:xfrm>
        </p:spPr>
        <p:txBody>
          <a:bodyPr/>
          <a:lstStyle/>
          <a:p>
            <a:r>
              <a:rPr lang="en-GB" dirty="0"/>
              <a:t>Key conclusions</a:t>
            </a:r>
          </a:p>
        </p:txBody>
      </p:sp>
      <p:sp>
        <p:nvSpPr>
          <p:cNvPr id="5" name="Text Placeholder 4"/>
          <p:cNvSpPr>
            <a:spLocks noGrp="1"/>
          </p:cNvSpPr>
          <p:nvPr>
            <p:ph type="body" sz="quarter" idx="11"/>
          </p:nvPr>
        </p:nvSpPr>
        <p:spPr>
          <a:xfrm>
            <a:off x="593387" y="1150770"/>
            <a:ext cx="8295432" cy="4869473"/>
          </a:xfrm>
        </p:spPr>
        <p:txBody>
          <a:bodyPr/>
          <a:lstStyle/>
          <a:p>
            <a:pPr>
              <a:spcBef>
                <a:spcPts val="600"/>
              </a:spcBef>
              <a:spcAft>
                <a:spcPts val="600"/>
              </a:spcAft>
            </a:pPr>
            <a:r>
              <a:rPr lang="en-GB" sz="2200" dirty="0">
                <a:latin typeface="+mn-lt"/>
              </a:rPr>
              <a:t>Despite more students indicating that the opportunity to ‘start something new that I have initiated’ was a motivator in the questionnaire, this did not come through in the focus groups</a:t>
            </a:r>
          </a:p>
          <a:p>
            <a:pPr lvl="1">
              <a:spcBef>
                <a:spcPts val="600"/>
              </a:spcBef>
              <a:spcAft>
                <a:spcPts val="600"/>
              </a:spcAft>
            </a:pPr>
            <a:r>
              <a:rPr lang="en-GB" sz="2200" dirty="0">
                <a:latin typeface="+mn-lt"/>
              </a:rPr>
              <a:t>Highlights difficulty in selecting the ‘right’ language in quantitative data selection</a:t>
            </a:r>
          </a:p>
          <a:p>
            <a:pPr>
              <a:spcBef>
                <a:spcPts val="600"/>
              </a:spcBef>
              <a:spcAft>
                <a:spcPts val="600"/>
              </a:spcAft>
            </a:pPr>
            <a:r>
              <a:rPr lang="en-GB" sz="2200" dirty="0">
                <a:latin typeface="+mn-lt"/>
              </a:rPr>
              <a:t>We need to create a language around Enterprise/Social Enterprise that engages people at different stages of their journey.  It’s not just about engaging people who’ve never thought about social enterprise, but also those further down the path</a:t>
            </a:r>
          </a:p>
          <a:p>
            <a:pPr>
              <a:spcBef>
                <a:spcPts val="600"/>
              </a:spcBef>
              <a:spcAft>
                <a:spcPts val="600"/>
              </a:spcAft>
            </a:pPr>
            <a:r>
              <a:rPr lang="en-GB" sz="2200" dirty="0">
                <a:latin typeface="+mn-lt"/>
              </a:rPr>
              <a:t>Although overall motivations to take part in enterprise activity differ, there is some commonality, particularly around a desire to benefit community or wider society.  Other motivations were also clearly articulated, and by more than one participant, therefore reference to them may motivate or engage others to take part for similar reasons</a:t>
            </a:r>
          </a:p>
        </p:txBody>
      </p:sp>
    </p:spTree>
    <p:extLst>
      <p:ext uri="{BB962C8B-B14F-4D97-AF65-F5344CB8AC3E}">
        <p14:creationId xmlns:p14="http://schemas.microsoft.com/office/powerpoint/2010/main" val="293629664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Focus Group Findings </a:t>
            </a:r>
          </a:p>
        </p:txBody>
      </p:sp>
      <p:sp>
        <p:nvSpPr>
          <p:cNvPr id="3" name="Text Placeholder 2"/>
          <p:cNvSpPr>
            <a:spLocks noGrp="1"/>
          </p:cNvSpPr>
          <p:nvPr>
            <p:ph type="body" sz="quarter" idx="11"/>
          </p:nvPr>
        </p:nvSpPr>
        <p:spPr>
          <a:xfrm>
            <a:off x="750484" y="1415582"/>
            <a:ext cx="7853189" cy="4608512"/>
          </a:xfrm>
        </p:spPr>
        <p:txBody>
          <a:bodyPr/>
          <a:lstStyle/>
          <a:p>
            <a:pPr marL="0" indent="0">
              <a:buNone/>
            </a:pPr>
            <a:r>
              <a:rPr lang="en-GB" b="1" dirty="0"/>
              <a:t>Skill: Confidence building</a:t>
            </a:r>
          </a:p>
          <a:p>
            <a:pPr marL="0" indent="0">
              <a:buNone/>
            </a:pPr>
            <a:endParaRPr lang="en-GB" sz="1100" b="1" dirty="0"/>
          </a:p>
          <a:p>
            <a:r>
              <a:rPr lang="en-GB" sz="1400" dirty="0"/>
              <a:t>While we did not ask students to consider “confidence” as a skill, this emerged when discussing other skills </a:t>
            </a:r>
          </a:p>
          <a:p>
            <a:r>
              <a:rPr lang="en-GB" sz="1400" dirty="0"/>
              <a:t>For example, students spoke about confidence in terms of pitching and having the confidence to make decisions </a:t>
            </a:r>
          </a:p>
          <a:p>
            <a:pPr marL="0" indent="0">
              <a:buNone/>
            </a:pPr>
            <a:endParaRPr lang="en-GB" sz="1400" dirty="0"/>
          </a:p>
          <a:p>
            <a:pPr marL="0" indent="0">
              <a:buNone/>
            </a:pPr>
            <a:r>
              <a:rPr lang="en-GB" sz="1400" b="1" i="1" dirty="0"/>
              <a:t>“But it's also a confidence thing I think, decision making. Like, when you're dealing with something that's new, or something you personally don't understand that well, or you're still learning about. It can be very difficult to know what decision to make.” (Emma)</a:t>
            </a:r>
          </a:p>
          <a:p>
            <a:pPr marL="0" indent="0">
              <a:buNone/>
            </a:pPr>
            <a:endParaRPr lang="en-GB" sz="1400" b="1" i="1" dirty="0"/>
          </a:p>
          <a:p>
            <a:r>
              <a:rPr lang="en-GB" sz="1400" dirty="0"/>
              <a:t>Confidence building also emerged in terms of feeling that the activities allowed a ‘safe place to fail’ and gave students confidence in what they could achieve</a:t>
            </a:r>
            <a:endParaRPr lang="en-GB" sz="1400" b="1" i="1" dirty="0"/>
          </a:p>
          <a:p>
            <a:pPr marL="0" indent="0">
              <a:buNone/>
            </a:pPr>
            <a:endParaRPr lang="en-GB" sz="1400" b="1" i="1" dirty="0"/>
          </a:p>
          <a:p>
            <a:pPr marL="0" indent="0">
              <a:buNone/>
            </a:pPr>
            <a:r>
              <a:rPr lang="en-GB" sz="1400" b="1" dirty="0"/>
              <a:t>“</a:t>
            </a:r>
            <a:r>
              <a:rPr lang="en-GB" sz="1400" b="1" i="1" dirty="0"/>
              <a:t>I think something that has been valuable has been each point that I've engaged with something with enterprise, it's looked to be before I've done it as something just beyond what I'm comfortable going for. Each thing I applied for I thought that looks interesting, but it's more than I could do, then I'd applied and thought, 'Oh, I can do that.' Also it's been held and contained, so although it was scary to apply to the Dragon's Den, it's been well held. So, there wasn't any greatest risk, I could try it and it was a safe space.” (Sophie) </a:t>
            </a:r>
            <a:endParaRPr lang="en-GB" sz="1400" i="1" dirty="0"/>
          </a:p>
          <a:p>
            <a:endParaRPr lang="en-GB" sz="1400" dirty="0"/>
          </a:p>
          <a:p>
            <a:pPr marL="0" indent="0">
              <a:buNone/>
            </a:pPr>
            <a:endParaRPr lang="en-GB" sz="1400" b="1" i="1" dirty="0"/>
          </a:p>
          <a:p>
            <a:endParaRPr lang="en-GB" sz="1400" dirty="0"/>
          </a:p>
          <a:p>
            <a:pPr marL="0" indent="0">
              <a:buNone/>
            </a:pPr>
            <a:endParaRPr lang="en-GB" sz="1400" dirty="0"/>
          </a:p>
        </p:txBody>
      </p:sp>
    </p:spTree>
    <p:extLst>
      <p:ext uri="{BB962C8B-B14F-4D97-AF65-F5344CB8AC3E}">
        <p14:creationId xmlns:p14="http://schemas.microsoft.com/office/powerpoint/2010/main" val="98154155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Focus Group Findings </a:t>
            </a:r>
          </a:p>
        </p:txBody>
      </p:sp>
      <p:sp>
        <p:nvSpPr>
          <p:cNvPr id="3" name="Text Placeholder 2"/>
          <p:cNvSpPr>
            <a:spLocks noGrp="1"/>
          </p:cNvSpPr>
          <p:nvPr>
            <p:ph type="body" sz="quarter" idx="11"/>
          </p:nvPr>
        </p:nvSpPr>
        <p:spPr>
          <a:xfrm>
            <a:off x="750484" y="1415582"/>
            <a:ext cx="7853189" cy="4608512"/>
          </a:xfrm>
        </p:spPr>
        <p:txBody>
          <a:bodyPr/>
          <a:lstStyle/>
          <a:p>
            <a:pPr marL="0" indent="0">
              <a:buNone/>
            </a:pPr>
            <a:r>
              <a:rPr lang="en-GB" b="1" dirty="0"/>
              <a:t>Skill: Implementation/Business Knowledge</a:t>
            </a:r>
          </a:p>
          <a:p>
            <a:pPr marL="0" indent="0">
              <a:buNone/>
            </a:pPr>
            <a:endParaRPr lang="en-GB" sz="1100" b="1" dirty="0"/>
          </a:p>
          <a:p>
            <a:r>
              <a:rPr lang="en-GB" dirty="0"/>
              <a:t>Several of the students mentioned that the activities helped to develop their skills in implementing their ideas and/or their practical business knowledge and skills </a:t>
            </a:r>
          </a:p>
          <a:p>
            <a:r>
              <a:rPr lang="en-GB" dirty="0"/>
              <a:t>In the online questionnaire digital and data skills ranked lowest in terms of perceived development but in the focus group it emerged that several students had developed their knowledge of and skills in digital marketing </a:t>
            </a:r>
          </a:p>
          <a:p>
            <a:r>
              <a:rPr lang="en-GB" dirty="0"/>
              <a:t>Students also spoke of developing their business knowledge to make their idea/passion a viable business</a:t>
            </a:r>
          </a:p>
          <a:p>
            <a:pPr marL="0" indent="0">
              <a:buNone/>
            </a:pPr>
            <a:endParaRPr lang="en-GB" b="1" dirty="0"/>
          </a:p>
          <a:p>
            <a:pPr marL="0" indent="0">
              <a:buNone/>
            </a:pPr>
            <a:r>
              <a:rPr lang="en-GB" b="1" i="1" dirty="0"/>
              <a:t>“I've been identifying areas that I don't know much about and having arts training, we get a lot of training about art and virtually none about business. I could see there was a gap, how am I going to run a business if I know about art but not business? So, I've been absorbing everything I could get.”  (Sophie)</a:t>
            </a:r>
          </a:p>
          <a:p>
            <a:pPr marL="0" indent="0">
              <a:buNone/>
            </a:pPr>
            <a:endParaRPr lang="en-GB" b="1" i="1" dirty="0"/>
          </a:p>
          <a:p>
            <a:pPr marL="0" indent="0">
              <a:buNone/>
            </a:pPr>
            <a:r>
              <a:rPr lang="en-GB" b="1" i="1" dirty="0"/>
              <a:t>“So, having that contact and saying that we're offering this on how to manage your IP, how to manage your company name, trademarks, whatever, I thought that is amazing, because I would have just looked that up and been self-taught.” (Rose)</a:t>
            </a:r>
          </a:p>
          <a:p>
            <a:endParaRPr lang="en-GB" b="1" dirty="0"/>
          </a:p>
          <a:p>
            <a:pPr marL="0" indent="0">
              <a:buNone/>
            </a:pPr>
            <a:endParaRPr lang="en-GB" b="1" i="1" dirty="0"/>
          </a:p>
          <a:p>
            <a:endParaRPr lang="en-GB" b="1" dirty="0"/>
          </a:p>
          <a:p>
            <a:pPr marL="0" indent="0">
              <a:buNone/>
            </a:pPr>
            <a:endParaRPr lang="en-GB" dirty="0"/>
          </a:p>
          <a:p>
            <a:pPr marL="0" indent="0">
              <a:buNone/>
            </a:pPr>
            <a:endParaRPr lang="en-GB" dirty="0"/>
          </a:p>
          <a:p>
            <a:endParaRPr lang="en-GB" sz="1400" dirty="0"/>
          </a:p>
          <a:p>
            <a:pPr marL="0" indent="0">
              <a:buNone/>
            </a:pPr>
            <a:endParaRPr lang="en-GB" sz="1400" b="1" i="1" dirty="0"/>
          </a:p>
          <a:p>
            <a:endParaRPr lang="en-GB" sz="1400" dirty="0"/>
          </a:p>
          <a:p>
            <a:pPr marL="0" indent="0">
              <a:buNone/>
            </a:pPr>
            <a:endParaRPr lang="en-GB" sz="1400" dirty="0"/>
          </a:p>
        </p:txBody>
      </p:sp>
    </p:spTree>
    <p:extLst>
      <p:ext uri="{BB962C8B-B14F-4D97-AF65-F5344CB8AC3E}">
        <p14:creationId xmlns:p14="http://schemas.microsoft.com/office/powerpoint/2010/main" val="427851580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Focus Group Findings </a:t>
            </a:r>
          </a:p>
        </p:txBody>
      </p:sp>
      <p:sp>
        <p:nvSpPr>
          <p:cNvPr id="3" name="Text Placeholder 2"/>
          <p:cNvSpPr>
            <a:spLocks noGrp="1"/>
          </p:cNvSpPr>
          <p:nvPr>
            <p:ph type="body" sz="quarter" idx="11"/>
          </p:nvPr>
        </p:nvSpPr>
        <p:spPr>
          <a:xfrm>
            <a:off x="750484" y="1415582"/>
            <a:ext cx="7853189" cy="4608512"/>
          </a:xfrm>
        </p:spPr>
        <p:txBody>
          <a:bodyPr/>
          <a:lstStyle/>
          <a:p>
            <a:pPr marL="0" indent="0">
              <a:buNone/>
            </a:pPr>
            <a:r>
              <a:rPr lang="en-GB" b="1" dirty="0"/>
              <a:t>Skill: Creativity &amp; Innovation – less direct</a:t>
            </a:r>
          </a:p>
          <a:p>
            <a:pPr marL="0" indent="0">
              <a:buNone/>
            </a:pPr>
            <a:endParaRPr lang="en-GB" sz="1100" b="1" dirty="0"/>
          </a:p>
          <a:p>
            <a:r>
              <a:rPr lang="en-GB" dirty="0"/>
              <a:t>As with the online questionnaire and skills audit results, creativity, problem solving and innovation appeared to be less directly developed through participation in enterprise activities </a:t>
            </a:r>
          </a:p>
          <a:p>
            <a:r>
              <a:rPr lang="en-GB" dirty="0"/>
              <a:t>Students indicated that they felt they already had high levels of creativity and had engaged in the activities with an idea already formed</a:t>
            </a:r>
          </a:p>
          <a:p>
            <a:r>
              <a:rPr lang="en-GB" dirty="0"/>
              <a:t>Activities appear to have developed their ability to test out and/or turn those ideas into reality or to apply their creativity in a different context</a:t>
            </a:r>
          </a:p>
          <a:p>
            <a:pPr marL="0" indent="0">
              <a:buNone/>
            </a:pPr>
            <a:endParaRPr lang="en-GB" dirty="0"/>
          </a:p>
          <a:p>
            <a:pPr marL="0" indent="0">
              <a:buNone/>
            </a:pPr>
            <a:r>
              <a:rPr lang="en-GB" b="1" i="1" dirty="0"/>
              <a:t>“All the stuff I've encountered here has really broadened my scope, so I'm thinking more creatively about the business, but it's not new to me to be thinking creatively.” (Sophie)</a:t>
            </a:r>
          </a:p>
          <a:p>
            <a:pPr marL="0" indent="0">
              <a:buNone/>
            </a:pPr>
            <a:endParaRPr lang="en-GB" b="1" i="1" dirty="0"/>
          </a:p>
          <a:p>
            <a:pPr marL="0" indent="0">
              <a:buNone/>
            </a:pPr>
            <a:r>
              <a:rPr lang="en-GB" b="1" i="1" dirty="0"/>
              <a:t>“I think it definitely gives you tools to test the ideas that you come up with. We wasted a lot of time for various different reasons so it took me a while to learn those lessons. But, now that I've learnt them, we can go through different ideas quite a lot quicker. So, it's more about testing the ideas rather than necessarily getting the ideas.”</a:t>
            </a:r>
            <a:r>
              <a:rPr lang="en-GB" dirty="0"/>
              <a:t>  </a:t>
            </a:r>
            <a:r>
              <a:rPr lang="en-GB" b="1" dirty="0"/>
              <a:t>(Ben)</a:t>
            </a:r>
          </a:p>
          <a:p>
            <a:endParaRPr lang="en-GB" dirty="0"/>
          </a:p>
          <a:p>
            <a:pPr marL="0" indent="0">
              <a:buNone/>
            </a:pPr>
            <a:endParaRPr lang="en-GB" b="1" i="1" dirty="0"/>
          </a:p>
          <a:p>
            <a:pPr marL="0" indent="0">
              <a:buNone/>
            </a:pPr>
            <a:endParaRPr lang="en-GB" b="1" i="1" dirty="0"/>
          </a:p>
          <a:p>
            <a:pPr marL="0" indent="0">
              <a:buNone/>
            </a:pPr>
            <a:endParaRPr lang="en-GB" b="1" i="1" dirty="0"/>
          </a:p>
          <a:p>
            <a:endParaRPr lang="en-GB" b="1" dirty="0"/>
          </a:p>
          <a:p>
            <a:pPr marL="0" indent="0">
              <a:buNone/>
            </a:pPr>
            <a:endParaRPr lang="en-GB" dirty="0"/>
          </a:p>
          <a:p>
            <a:endParaRPr lang="en-GB" b="1" dirty="0"/>
          </a:p>
          <a:p>
            <a:pPr marL="0" indent="0">
              <a:buNone/>
            </a:pPr>
            <a:endParaRPr lang="en-GB" b="1" i="1" dirty="0"/>
          </a:p>
          <a:p>
            <a:endParaRPr lang="en-GB" b="1" dirty="0"/>
          </a:p>
          <a:p>
            <a:pPr marL="0" indent="0">
              <a:buNone/>
            </a:pPr>
            <a:endParaRPr lang="en-GB" dirty="0"/>
          </a:p>
          <a:p>
            <a:pPr marL="0" indent="0">
              <a:buNone/>
            </a:pPr>
            <a:endParaRPr lang="en-GB" dirty="0"/>
          </a:p>
          <a:p>
            <a:endParaRPr lang="en-GB" sz="1400" dirty="0"/>
          </a:p>
          <a:p>
            <a:pPr marL="0" indent="0">
              <a:buNone/>
            </a:pPr>
            <a:endParaRPr lang="en-GB" sz="1400" b="1" i="1" dirty="0"/>
          </a:p>
          <a:p>
            <a:endParaRPr lang="en-GB" sz="1400" dirty="0"/>
          </a:p>
          <a:p>
            <a:pPr marL="0" indent="0">
              <a:buNone/>
            </a:pPr>
            <a:endParaRPr lang="en-GB" sz="1400" dirty="0"/>
          </a:p>
        </p:txBody>
      </p:sp>
    </p:spTree>
    <p:extLst>
      <p:ext uri="{BB962C8B-B14F-4D97-AF65-F5344CB8AC3E}">
        <p14:creationId xmlns:p14="http://schemas.microsoft.com/office/powerpoint/2010/main" val="3203768021"/>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363423"/>
            <a:ext cx="6822347" cy="651068"/>
          </a:xfrm>
        </p:spPr>
        <p:txBody>
          <a:bodyPr/>
          <a:lstStyle/>
          <a:p>
            <a:r>
              <a:rPr lang="en-GB" dirty="0"/>
              <a:t>Key conclusions</a:t>
            </a:r>
          </a:p>
        </p:txBody>
      </p:sp>
      <p:sp>
        <p:nvSpPr>
          <p:cNvPr id="5" name="Text Placeholder 4"/>
          <p:cNvSpPr>
            <a:spLocks noGrp="1"/>
          </p:cNvSpPr>
          <p:nvPr>
            <p:ph type="body" sz="quarter" idx="11"/>
          </p:nvPr>
        </p:nvSpPr>
        <p:spPr>
          <a:xfrm>
            <a:off x="593387" y="1150770"/>
            <a:ext cx="8295432" cy="4869473"/>
          </a:xfrm>
        </p:spPr>
        <p:txBody>
          <a:bodyPr/>
          <a:lstStyle/>
          <a:p>
            <a:pPr>
              <a:spcBef>
                <a:spcPts val="600"/>
              </a:spcBef>
              <a:spcAft>
                <a:spcPts val="600"/>
              </a:spcAft>
            </a:pPr>
            <a:r>
              <a:rPr lang="en-GB" sz="2200" dirty="0">
                <a:latin typeface="+mn-lt"/>
              </a:rPr>
              <a:t>The focus groups allowed us to delve more deeply into the reasons behind the data highlighted in the questionnaire and skills audit </a:t>
            </a:r>
          </a:p>
          <a:p>
            <a:pPr>
              <a:spcBef>
                <a:spcPts val="600"/>
              </a:spcBef>
              <a:spcAft>
                <a:spcPts val="600"/>
              </a:spcAft>
            </a:pPr>
            <a:r>
              <a:rPr lang="en-GB" sz="2200" dirty="0">
                <a:latin typeface="+mn-lt"/>
              </a:rPr>
              <a:t>This helped to explain why some skills such as creativity ranked lower </a:t>
            </a:r>
          </a:p>
          <a:p>
            <a:pPr>
              <a:spcBef>
                <a:spcPts val="600"/>
              </a:spcBef>
              <a:spcAft>
                <a:spcPts val="600"/>
              </a:spcAft>
            </a:pPr>
            <a:r>
              <a:rPr lang="en-GB" sz="2200" dirty="0">
                <a:latin typeface="+mn-lt"/>
              </a:rPr>
              <a:t>The students spoke more about qualities such as ‘confidence’ and the benefits of engaging (such as enhanced business knowledge) rather than enterprise skills – are they always aware of how their skills have developed?</a:t>
            </a:r>
          </a:p>
          <a:p>
            <a:pPr>
              <a:spcBef>
                <a:spcPts val="600"/>
              </a:spcBef>
              <a:spcAft>
                <a:spcPts val="600"/>
              </a:spcAft>
            </a:pPr>
            <a:r>
              <a:rPr lang="en-GB" sz="2200" dirty="0">
                <a:latin typeface="+mn-lt"/>
              </a:rPr>
              <a:t>Despite opportunity recognition and self reflection ranking highest in the online questionnaire, these did not emerge strongly in the focus groups </a:t>
            </a:r>
          </a:p>
          <a:p>
            <a:pPr>
              <a:spcBef>
                <a:spcPts val="600"/>
              </a:spcBef>
              <a:spcAft>
                <a:spcPts val="600"/>
              </a:spcAft>
            </a:pPr>
            <a:r>
              <a:rPr lang="en-GB" sz="2200" dirty="0">
                <a:latin typeface="+mn-lt"/>
              </a:rPr>
              <a:t>A key theme from the focus group was that the activities allowed students a ‘safe space to fail’ and to test out and implement their ideas, developing their confidence along the way</a:t>
            </a:r>
          </a:p>
        </p:txBody>
      </p:sp>
    </p:spTree>
    <p:extLst>
      <p:ext uri="{BB962C8B-B14F-4D97-AF65-F5344CB8AC3E}">
        <p14:creationId xmlns:p14="http://schemas.microsoft.com/office/powerpoint/2010/main" val="3745204908"/>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7935471" cy="651068"/>
          </a:xfrm>
        </p:spPr>
        <p:txBody>
          <a:bodyPr/>
          <a:lstStyle/>
          <a:p>
            <a:r>
              <a:rPr lang="en-GB" dirty="0"/>
              <a:t>Limitations and Future Research</a:t>
            </a:r>
          </a:p>
        </p:txBody>
      </p:sp>
      <p:sp>
        <p:nvSpPr>
          <p:cNvPr id="5" name="Text Placeholder 4"/>
          <p:cNvSpPr>
            <a:spLocks noGrp="1"/>
          </p:cNvSpPr>
          <p:nvPr>
            <p:ph type="body" sz="quarter" idx="11"/>
          </p:nvPr>
        </p:nvSpPr>
        <p:spPr>
          <a:xfrm>
            <a:off x="593387" y="1512277"/>
            <a:ext cx="8064230" cy="4869473"/>
          </a:xfrm>
        </p:spPr>
        <p:txBody>
          <a:bodyPr/>
          <a:lstStyle/>
          <a:p>
            <a:pPr>
              <a:spcBef>
                <a:spcPts val="600"/>
              </a:spcBef>
              <a:spcAft>
                <a:spcPts val="600"/>
              </a:spcAft>
            </a:pPr>
            <a:r>
              <a:rPr lang="en-GB" sz="2400" dirty="0">
                <a:latin typeface="+mn-lt"/>
              </a:rPr>
              <a:t>The findings were not hugely revelatory, so where next?</a:t>
            </a:r>
          </a:p>
          <a:p>
            <a:pPr>
              <a:spcBef>
                <a:spcPts val="600"/>
              </a:spcBef>
              <a:spcAft>
                <a:spcPts val="600"/>
              </a:spcAft>
            </a:pPr>
            <a:r>
              <a:rPr lang="en-GB" sz="2400" dirty="0">
                <a:latin typeface="+mn-lt"/>
              </a:rPr>
              <a:t>Very small sample size </a:t>
            </a:r>
          </a:p>
          <a:p>
            <a:pPr>
              <a:spcBef>
                <a:spcPts val="600"/>
              </a:spcBef>
              <a:spcAft>
                <a:spcPts val="600"/>
              </a:spcAft>
            </a:pPr>
            <a:r>
              <a:rPr lang="en-GB" sz="2400" dirty="0">
                <a:latin typeface="+mn-lt"/>
              </a:rPr>
              <a:t>Motivation to have a positive impact on community and society was consistent across the two groups – commercial and social.</a:t>
            </a:r>
          </a:p>
          <a:p>
            <a:pPr lvl="1">
              <a:spcBef>
                <a:spcPts val="600"/>
              </a:spcBef>
              <a:spcAft>
                <a:spcPts val="600"/>
              </a:spcAft>
            </a:pPr>
            <a:r>
              <a:rPr lang="en-GB" sz="2400" dirty="0">
                <a:latin typeface="+mn-lt"/>
              </a:rPr>
              <a:t>Would this be the case with a much larger sample?</a:t>
            </a:r>
          </a:p>
          <a:p>
            <a:pPr>
              <a:spcBef>
                <a:spcPts val="600"/>
              </a:spcBef>
              <a:spcAft>
                <a:spcPts val="600"/>
              </a:spcAft>
            </a:pPr>
            <a:r>
              <a:rPr lang="en-GB" sz="2400" dirty="0">
                <a:latin typeface="+mn-lt"/>
              </a:rPr>
              <a:t>Case study research specifically on socially-driven projects (e.g. UWE Grand Challenges)</a:t>
            </a:r>
          </a:p>
          <a:p>
            <a:pPr>
              <a:spcBef>
                <a:spcPts val="600"/>
              </a:spcBef>
              <a:spcAft>
                <a:spcPts val="600"/>
              </a:spcAft>
            </a:pPr>
            <a:r>
              <a:rPr lang="en-GB" sz="2400" dirty="0">
                <a:latin typeface="+mn-lt"/>
              </a:rPr>
              <a:t>Comparative analysis across different contexts (e.g. another institution)</a:t>
            </a:r>
          </a:p>
          <a:p>
            <a:pPr marL="0" indent="0">
              <a:spcBef>
                <a:spcPts val="600"/>
              </a:spcBef>
              <a:spcAft>
                <a:spcPts val="600"/>
              </a:spcAft>
              <a:buNone/>
            </a:pPr>
            <a:endParaRPr lang="en-GB" sz="2400" dirty="0">
              <a:latin typeface="+mn-lt"/>
            </a:endParaRPr>
          </a:p>
        </p:txBody>
      </p:sp>
    </p:spTree>
    <p:extLst>
      <p:ext uri="{BB962C8B-B14F-4D97-AF65-F5344CB8AC3E}">
        <p14:creationId xmlns:p14="http://schemas.microsoft.com/office/powerpoint/2010/main" val="2424030414"/>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93387" y="512279"/>
            <a:ext cx="6822347" cy="651068"/>
          </a:xfrm>
        </p:spPr>
        <p:txBody>
          <a:bodyPr/>
          <a:lstStyle/>
          <a:p>
            <a:r>
              <a:rPr lang="en-GB" dirty="0"/>
              <a:t>For discussion</a:t>
            </a:r>
          </a:p>
        </p:txBody>
      </p:sp>
      <p:sp>
        <p:nvSpPr>
          <p:cNvPr id="5" name="Text Placeholder 4"/>
          <p:cNvSpPr>
            <a:spLocks noGrp="1"/>
          </p:cNvSpPr>
          <p:nvPr>
            <p:ph type="body" sz="quarter" idx="11"/>
          </p:nvPr>
        </p:nvSpPr>
        <p:spPr>
          <a:xfrm>
            <a:off x="593387" y="1512277"/>
            <a:ext cx="8064230" cy="4869473"/>
          </a:xfrm>
        </p:spPr>
        <p:txBody>
          <a:bodyPr/>
          <a:lstStyle/>
          <a:p>
            <a:pPr>
              <a:spcBef>
                <a:spcPts val="600"/>
              </a:spcBef>
              <a:spcAft>
                <a:spcPts val="600"/>
              </a:spcAft>
            </a:pPr>
            <a:r>
              <a:rPr lang="en-GB" sz="2400" dirty="0">
                <a:latin typeface="+mn-lt"/>
              </a:rPr>
              <a:t>Do these findings resonate with your experiences working with students? </a:t>
            </a:r>
          </a:p>
          <a:p>
            <a:pPr lvl="1">
              <a:spcBef>
                <a:spcPts val="600"/>
              </a:spcBef>
              <a:spcAft>
                <a:spcPts val="600"/>
              </a:spcAft>
            </a:pPr>
            <a:r>
              <a:rPr lang="en-GB" sz="2400" dirty="0">
                <a:latin typeface="+mn-lt"/>
              </a:rPr>
              <a:t>Ideas around marketing campaigns that have ‘multiple entry points’</a:t>
            </a:r>
          </a:p>
          <a:p>
            <a:pPr lvl="1">
              <a:spcBef>
                <a:spcPts val="600"/>
              </a:spcBef>
              <a:spcAft>
                <a:spcPts val="600"/>
              </a:spcAft>
            </a:pPr>
            <a:r>
              <a:rPr lang="en-GB" sz="2400" dirty="0">
                <a:latin typeface="+mn-lt"/>
              </a:rPr>
              <a:t>How to use student language in communications – direct quotes, case studies, something else?</a:t>
            </a:r>
          </a:p>
          <a:p>
            <a:pPr marL="266700" lvl="1" indent="0">
              <a:spcBef>
                <a:spcPts val="600"/>
              </a:spcBef>
              <a:spcAft>
                <a:spcPts val="600"/>
              </a:spcAft>
              <a:buNone/>
            </a:pPr>
            <a:endParaRPr lang="en-GB" sz="2400" dirty="0">
              <a:latin typeface="+mn-lt"/>
            </a:endParaRPr>
          </a:p>
          <a:p>
            <a:pPr>
              <a:spcBef>
                <a:spcPts val="600"/>
              </a:spcBef>
              <a:spcAft>
                <a:spcPts val="600"/>
              </a:spcAft>
            </a:pPr>
            <a:endParaRPr lang="en-GB" sz="2400" dirty="0">
              <a:latin typeface="+mn-lt"/>
            </a:endParaRPr>
          </a:p>
        </p:txBody>
      </p:sp>
    </p:spTree>
    <p:extLst>
      <p:ext uri="{BB962C8B-B14F-4D97-AF65-F5344CB8AC3E}">
        <p14:creationId xmlns:p14="http://schemas.microsoft.com/office/powerpoint/2010/main" val="48452368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Aims of the Research</a:t>
            </a:r>
          </a:p>
        </p:txBody>
      </p:sp>
      <p:sp>
        <p:nvSpPr>
          <p:cNvPr id="5" name="Text Placeholder 4"/>
          <p:cNvSpPr>
            <a:spLocks noGrp="1"/>
          </p:cNvSpPr>
          <p:nvPr>
            <p:ph type="body" sz="quarter" idx="11"/>
          </p:nvPr>
        </p:nvSpPr>
        <p:spPr>
          <a:xfrm>
            <a:off x="881595" y="1631921"/>
            <a:ext cx="6551612" cy="4608512"/>
          </a:xfrm>
        </p:spPr>
        <p:txBody>
          <a:bodyPr/>
          <a:lstStyle/>
          <a:p>
            <a:pPr marL="342900" indent="-342900">
              <a:buFont typeface="+mj-lt"/>
              <a:buAutoNum type="arabicPeriod"/>
            </a:pPr>
            <a:r>
              <a:rPr lang="en-GB" dirty="0"/>
              <a:t>Are there significant differences in the enterprise skills development of students engaging in entrepreneurship education compared to those engaging in socially-driven projects?</a:t>
            </a:r>
          </a:p>
          <a:p>
            <a:pPr marL="342900" indent="-342900">
              <a:buFont typeface="+mj-lt"/>
              <a:buAutoNum type="arabicPeriod"/>
            </a:pPr>
            <a:endParaRPr lang="en-GB" dirty="0"/>
          </a:p>
          <a:p>
            <a:pPr marL="342900" indent="-342900">
              <a:buFont typeface="+mj-lt"/>
              <a:buAutoNum type="arabicPeriod"/>
            </a:pPr>
            <a:r>
              <a:rPr lang="en-GB" dirty="0"/>
              <a:t>Are there significant differences in the motivations of students engaging in entrepreneurship education compared to those engaging in socially-driven projects?</a:t>
            </a:r>
          </a:p>
          <a:p>
            <a:pPr marL="342900" indent="-342900">
              <a:buFont typeface="+mj-lt"/>
              <a:buAutoNum type="arabicPeriod"/>
            </a:pPr>
            <a:endParaRPr lang="en-GB" dirty="0"/>
          </a:p>
          <a:p>
            <a:pPr marL="342900" indent="-342900">
              <a:buFont typeface="+mj-lt"/>
              <a:buAutoNum type="arabicPeriod"/>
            </a:pPr>
            <a:r>
              <a:rPr lang="en-GB" dirty="0"/>
              <a:t>What can be learnt about the language used by students, in the context of social enterprise, that could be utilised when attempting to engage others in enterprise education and socially-driven projects? </a:t>
            </a:r>
          </a:p>
          <a:p>
            <a:endParaRPr lang="en-GB" dirty="0"/>
          </a:p>
        </p:txBody>
      </p:sp>
    </p:spTree>
    <p:extLst>
      <p:ext uri="{BB962C8B-B14F-4D97-AF65-F5344CB8AC3E}">
        <p14:creationId xmlns:p14="http://schemas.microsoft.com/office/powerpoint/2010/main" val="308541315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Methodology</a:t>
            </a:r>
          </a:p>
        </p:txBody>
      </p:sp>
      <p:sp>
        <p:nvSpPr>
          <p:cNvPr id="5" name="Text Placeholder 4"/>
          <p:cNvSpPr>
            <a:spLocks noGrp="1"/>
          </p:cNvSpPr>
          <p:nvPr>
            <p:ph type="body" sz="quarter" idx="11"/>
          </p:nvPr>
        </p:nvSpPr>
        <p:spPr/>
        <p:txBody>
          <a:bodyPr/>
          <a:lstStyle/>
          <a:p>
            <a:r>
              <a:rPr lang="en-GB" dirty="0"/>
              <a:t>Pre and post skills audit using Likert scales in relation to the Entrepreneurial Competencies in the QAA Guidelines (2018) for students on the Enterprise Scholarship Scheme </a:t>
            </a:r>
          </a:p>
          <a:p>
            <a:r>
              <a:rPr lang="en-GB" dirty="0"/>
              <a:t>Online questionnaire to targeted groups of students </a:t>
            </a:r>
          </a:p>
          <a:p>
            <a:r>
              <a:rPr lang="en-GB" dirty="0"/>
              <a:t>Focus groups with selected students that completed the questionnaire</a:t>
            </a:r>
          </a:p>
          <a:p>
            <a:endParaRPr lang="en-GB" dirty="0"/>
          </a:p>
        </p:txBody>
      </p:sp>
    </p:spTree>
    <p:extLst>
      <p:ext uri="{BB962C8B-B14F-4D97-AF65-F5344CB8AC3E}">
        <p14:creationId xmlns:p14="http://schemas.microsoft.com/office/powerpoint/2010/main" val="2865247944"/>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Skills Audit Results </a:t>
            </a:r>
          </a:p>
        </p:txBody>
      </p:sp>
      <p:graphicFrame>
        <p:nvGraphicFramePr>
          <p:cNvPr id="7" name="Table 6"/>
          <p:cNvGraphicFramePr>
            <a:graphicFrameLocks noGrp="1"/>
          </p:cNvGraphicFramePr>
          <p:nvPr>
            <p:extLst>
              <p:ext uri="{D42A27DB-BD31-4B8C-83A1-F6EECF244321}">
                <p14:modId xmlns:p14="http://schemas.microsoft.com/office/powerpoint/2010/main" val="2645743836"/>
              </p:ext>
            </p:extLst>
          </p:nvPr>
        </p:nvGraphicFramePr>
        <p:xfrm>
          <a:off x="1679171" y="1739120"/>
          <a:ext cx="5736041" cy="914400"/>
        </p:xfrm>
        <a:graphic>
          <a:graphicData uri="http://schemas.openxmlformats.org/drawingml/2006/table">
            <a:tbl>
              <a:tblPr bandRow="1">
                <a:tableStyleId>{5940675A-B579-460E-94D1-54222C63F5DA}</a:tableStyleId>
              </a:tblPr>
              <a:tblGrid>
                <a:gridCol w="4088733">
                  <a:extLst>
                    <a:ext uri="{9D8B030D-6E8A-4147-A177-3AD203B41FA5}">
                      <a16:colId xmlns:a16="http://schemas.microsoft.com/office/drawing/2014/main" val="229230116"/>
                    </a:ext>
                  </a:extLst>
                </a:gridCol>
                <a:gridCol w="1647308">
                  <a:extLst>
                    <a:ext uri="{9D8B030D-6E8A-4147-A177-3AD203B41FA5}">
                      <a16:colId xmlns:a16="http://schemas.microsoft.com/office/drawing/2014/main" val="3158773638"/>
                    </a:ext>
                  </a:extLst>
                </a:gridCol>
              </a:tblGrid>
              <a:tr h="370840">
                <a:tc>
                  <a:txBody>
                    <a:bodyPr/>
                    <a:lstStyle/>
                    <a:p>
                      <a:pPr marL="72000"/>
                      <a:r>
                        <a:rPr lang="en-GB" dirty="0"/>
                        <a:t>Male</a:t>
                      </a:r>
                    </a:p>
                  </a:txBody>
                  <a:tcPr>
                    <a:solidFill>
                      <a:schemeClr val="accent5">
                        <a:lumMod val="20000"/>
                        <a:lumOff val="80000"/>
                      </a:schemeClr>
                    </a:solidFill>
                  </a:tcPr>
                </a:tc>
                <a:tc>
                  <a:txBody>
                    <a:bodyPr/>
                    <a:lstStyle/>
                    <a:p>
                      <a:pPr marL="72000"/>
                      <a:r>
                        <a:rPr lang="en-GB" dirty="0"/>
                        <a:t>18</a:t>
                      </a:r>
                    </a:p>
                  </a:txBody>
                  <a:tcPr>
                    <a:solidFill>
                      <a:schemeClr val="accent5">
                        <a:lumMod val="20000"/>
                        <a:lumOff val="80000"/>
                      </a:schemeClr>
                    </a:solidFill>
                  </a:tcPr>
                </a:tc>
                <a:extLst>
                  <a:ext uri="{0D108BD9-81ED-4DB2-BD59-A6C34878D82A}">
                    <a16:rowId xmlns:a16="http://schemas.microsoft.com/office/drawing/2014/main" val="2720998182"/>
                  </a:ext>
                </a:extLst>
              </a:tr>
              <a:tr h="370840">
                <a:tc>
                  <a:txBody>
                    <a:bodyPr/>
                    <a:lstStyle/>
                    <a:p>
                      <a:pPr marL="72000"/>
                      <a:r>
                        <a:rPr lang="en-GB" dirty="0"/>
                        <a:t>Female</a:t>
                      </a:r>
                    </a:p>
                  </a:txBody>
                  <a:tcPr>
                    <a:solidFill>
                      <a:schemeClr val="accent5">
                        <a:lumMod val="20000"/>
                        <a:lumOff val="80000"/>
                      </a:schemeClr>
                    </a:solidFill>
                  </a:tcPr>
                </a:tc>
                <a:tc>
                  <a:txBody>
                    <a:bodyPr/>
                    <a:lstStyle/>
                    <a:p>
                      <a:pPr marL="72000"/>
                      <a:r>
                        <a:rPr lang="en-GB" dirty="0"/>
                        <a:t>15</a:t>
                      </a:r>
                    </a:p>
                  </a:txBody>
                  <a:tcPr>
                    <a:solidFill>
                      <a:schemeClr val="accent5">
                        <a:lumMod val="20000"/>
                        <a:lumOff val="80000"/>
                      </a:schemeClr>
                    </a:solidFill>
                  </a:tcPr>
                </a:tc>
                <a:extLst>
                  <a:ext uri="{0D108BD9-81ED-4DB2-BD59-A6C34878D82A}">
                    <a16:rowId xmlns:a16="http://schemas.microsoft.com/office/drawing/2014/main" val="3509139827"/>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92594031"/>
              </p:ext>
            </p:extLst>
          </p:nvPr>
        </p:nvGraphicFramePr>
        <p:xfrm>
          <a:off x="1679171" y="3010315"/>
          <a:ext cx="5736041" cy="1982169"/>
        </p:xfrm>
        <a:graphic>
          <a:graphicData uri="http://schemas.openxmlformats.org/drawingml/2006/table">
            <a:tbl>
              <a:tblPr firstCol="1" bandRow="1">
                <a:tableStyleId>{5940675A-B579-460E-94D1-54222C63F5DA}</a:tableStyleId>
              </a:tblPr>
              <a:tblGrid>
                <a:gridCol w="4128112">
                  <a:extLst>
                    <a:ext uri="{9D8B030D-6E8A-4147-A177-3AD203B41FA5}">
                      <a16:colId xmlns:a16="http://schemas.microsoft.com/office/drawing/2014/main" val="186932634"/>
                    </a:ext>
                  </a:extLst>
                </a:gridCol>
                <a:gridCol w="1607929">
                  <a:extLst>
                    <a:ext uri="{9D8B030D-6E8A-4147-A177-3AD203B41FA5}">
                      <a16:colId xmlns:a16="http://schemas.microsoft.com/office/drawing/2014/main" val="3530168581"/>
                    </a:ext>
                  </a:extLst>
                </a:gridCol>
              </a:tblGrid>
              <a:tr h="457523">
                <a:tc>
                  <a:txBody>
                    <a:bodyPr/>
                    <a:lstStyle/>
                    <a:p>
                      <a:pPr marL="72000">
                        <a:lnSpc>
                          <a:spcPct val="100000"/>
                        </a:lnSpc>
                        <a:spcBef>
                          <a:spcPts val="0"/>
                        </a:spcBef>
                        <a:spcAft>
                          <a:spcPts val="0"/>
                        </a:spcAft>
                      </a:pPr>
                      <a:r>
                        <a:rPr lang="en-GB" sz="2000" dirty="0">
                          <a:effectLst/>
                        </a:rPr>
                        <a:t>Faculty of Arts, Creative Industries and Education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93543649"/>
                  </a:ext>
                </a:extLst>
              </a:tr>
              <a:tr h="457523">
                <a:tc>
                  <a:txBody>
                    <a:bodyPr/>
                    <a:lstStyle/>
                    <a:p>
                      <a:pPr marL="72000">
                        <a:lnSpc>
                          <a:spcPct val="100000"/>
                        </a:lnSpc>
                        <a:spcBef>
                          <a:spcPts val="0"/>
                        </a:spcBef>
                        <a:spcAft>
                          <a:spcPts val="0"/>
                        </a:spcAft>
                      </a:pPr>
                      <a:r>
                        <a:rPr lang="en-GB" sz="2000" dirty="0">
                          <a:effectLst/>
                        </a:rPr>
                        <a:t>Faculty of Business &amp; Law</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5146403"/>
                  </a:ext>
                </a:extLst>
              </a:tr>
              <a:tr h="457523">
                <a:tc>
                  <a:txBody>
                    <a:bodyPr/>
                    <a:lstStyle/>
                    <a:p>
                      <a:pPr marL="72000">
                        <a:lnSpc>
                          <a:spcPct val="100000"/>
                        </a:lnSpc>
                        <a:spcBef>
                          <a:spcPts val="0"/>
                        </a:spcBef>
                        <a:spcAft>
                          <a:spcPts val="0"/>
                        </a:spcAft>
                      </a:pPr>
                      <a:r>
                        <a:rPr lang="en-GB" sz="2000" dirty="0">
                          <a:effectLst/>
                        </a:rPr>
                        <a:t>Faculty of</a:t>
                      </a:r>
                      <a:r>
                        <a:rPr lang="en-GB" sz="2000" baseline="0" dirty="0">
                          <a:effectLst/>
                        </a:rPr>
                        <a:t> Environment &amp; Technology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21387944"/>
                  </a:ext>
                </a:extLst>
              </a:tr>
              <a:tr h="457523">
                <a:tc>
                  <a:txBody>
                    <a:bodyPr/>
                    <a:lstStyle/>
                    <a:p>
                      <a:pPr marL="72000">
                        <a:lnSpc>
                          <a:spcPct val="100000"/>
                        </a:lnSpc>
                        <a:spcBef>
                          <a:spcPts val="0"/>
                        </a:spcBef>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Faculty of Health &amp;</a:t>
                      </a:r>
                      <a:r>
                        <a:rPr lang="en-GB" sz="2000" baseline="0" dirty="0">
                          <a:effectLst/>
                          <a:latin typeface="Calibri" panose="020F0502020204030204" pitchFamily="34" charset="0"/>
                          <a:ea typeface="Calibri" panose="020F0502020204030204" pitchFamily="34" charset="0"/>
                          <a:cs typeface="Times New Roman" panose="02020603050405020304" pitchFamily="18" charset="0"/>
                        </a:rPr>
                        <a:t> Applied Sciences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7942615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80604902"/>
              </p:ext>
            </p:extLst>
          </p:nvPr>
        </p:nvGraphicFramePr>
        <p:xfrm>
          <a:off x="1679171" y="5349279"/>
          <a:ext cx="5736041" cy="915046"/>
        </p:xfrm>
        <a:graphic>
          <a:graphicData uri="http://schemas.openxmlformats.org/drawingml/2006/table">
            <a:tbl>
              <a:tblPr firstCol="1" bandRow="1">
                <a:tableStyleId>{5940675A-B579-460E-94D1-54222C63F5DA}</a:tableStyleId>
              </a:tblPr>
              <a:tblGrid>
                <a:gridCol w="4128112">
                  <a:extLst>
                    <a:ext uri="{9D8B030D-6E8A-4147-A177-3AD203B41FA5}">
                      <a16:colId xmlns:a16="http://schemas.microsoft.com/office/drawing/2014/main" val="186932634"/>
                    </a:ext>
                  </a:extLst>
                </a:gridCol>
                <a:gridCol w="1607929">
                  <a:extLst>
                    <a:ext uri="{9D8B030D-6E8A-4147-A177-3AD203B41FA5}">
                      <a16:colId xmlns:a16="http://schemas.microsoft.com/office/drawing/2014/main" val="3530168581"/>
                    </a:ext>
                  </a:extLst>
                </a:gridCol>
              </a:tblGrid>
              <a:tr h="457523">
                <a:tc>
                  <a:txBody>
                    <a:bodyPr/>
                    <a:lstStyle/>
                    <a:p>
                      <a:pPr marL="72000">
                        <a:lnSpc>
                          <a:spcPct val="100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Start</a:t>
                      </a:r>
                      <a:r>
                        <a:rPr lang="en-GB" sz="2000" baseline="0" dirty="0">
                          <a:effectLst/>
                          <a:latin typeface="Calibri" panose="020F0502020204030204" pitchFamily="34" charset="0"/>
                          <a:ea typeface="Calibri" panose="020F0502020204030204" pitchFamily="34" charset="0"/>
                          <a:cs typeface="Times New Roman" panose="02020603050405020304" pitchFamily="18" charset="0"/>
                        </a:rPr>
                        <a:t> Up Scholarship</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93543649"/>
                  </a:ext>
                </a:extLst>
              </a:tr>
              <a:tr h="457523">
                <a:tc>
                  <a:txBody>
                    <a:bodyPr/>
                    <a:lstStyle/>
                    <a:p>
                      <a:pPr marL="72000">
                        <a:lnSpc>
                          <a:spcPct val="100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Impact</a:t>
                      </a:r>
                      <a:r>
                        <a:rPr lang="en-GB" sz="2000" baseline="0" dirty="0">
                          <a:effectLst/>
                          <a:latin typeface="Calibri" panose="020F0502020204030204" pitchFamily="34" charset="0"/>
                          <a:ea typeface="Calibri" panose="020F0502020204030204" pitchFamily="34" charset="0"/>
                          <a:cs typeface="Times New Roman" panose="02020603050405020304" pitchFamily="18" charset="0"/>
                        </a:rPr>
                        <a:t> &amp; Innovation Scholarship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75146403"/>
                  </a:ext>
                </a:extLst>
              </a:tr>
            </a:tbl>
          </a:graphicData>
        </a:graphic>
      </p:graphicFrame>
    </p:spTree>
    <p:extLst>
      <p:ext uri="{BB962C8B-B14F-4D97-AF65-F5344CB8AC3E}">
        <p14:creationId xmlns:p14="http://schemas.microsoft.com/office/powerpoint/2010/main" val="376470989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Skills Audit Results </a:t>
            </a:r>
          </a:p>
        </p:txBody>
      </p:sp>
      <p:sp>
        <p:nvSpPr>
          <p:cNvPr id="6" name="Text Placeholder 4"/>
          <p:cNvSpPr>
            <a:spLocks noGrp="1"/>
          </p:cNvSpPr>
          <p:nvPr>
            <p:ph type="body" sz="quarter" idx="11"/>
          </p:nvPr>
        </p:nvSpPr>
        <p:spPr>
          <a:xfrm>
            <a:off x="900113" y="1773238"/>
            <a:ext cx="6551612" cy="4608512"/>
          </a:xfrm>
        </p:spPr>
        <p:txBody>
          <a:bodyPr/>
          <a:lstStyle/>
          <a:p>
            <a:r>
              <a:rPr lang="en-GB" dirty="0"/>
              <a:t>For students on the </a:t>
            </a:r>
            <a:r>
              <a:rPr lang="en-GB" b="1" dirty="0"/>
              <a:t>Start Up Scholarship </a:t>
            </a:r>
            <a:r>
              <a:rPr lang="en-GB" dirty="0"/>
              <a:t>– the biggest increase in (perceived) skill level was </a:t>
            </a:r>
            <a:r>
              <a:rPr lang="en-GB" b="1" dirty="0"/>
              <a:t>pitching ideas</a:t>
            </a:r>
            <a:r>
              <a:rPr lang="en-GB" dirty="0"/>
              <a:t>, followed by </a:t>
            </a:r>
            <a:r>
              <a:rPr lang="en-GB" b="1" dirty="0"/>
              <a:t>resource management  </a:t>
            </a:r>
          </a:p>
          <a:p>
            <a:r>
              <a:rPr lang="en-GB" dirty="0"/>
              <a:t>The skill with the lowest (perceived) increase was </a:t>
            </a:r>
            <a:r>
              <a:rPr lang="en-GB" b="1" dirty="0"/>
              <a:t>creativity</a:t>
            </a:r>
            <a:r>
              <a:rPr lang="en-GB" dirty="0"/>
              <a:t> </a:t>
            </a:r>
            <a:r>
              <a:rPr lang="en-GB" b="1" dirty="0"/>
              <a:t>and problem solving</a:t>
            </a:r>
          </a:p>
          <a:p>
            <a:r>
              <a:rPr lang="en-GB" dirty="0"/>
              <a:t>For students on the </a:t>
            </a:r>
            <a:r>
              <a:rPr lang="en-GB" b="1" dirty="0"/>
              <a:t>Impact &amp; Innovation Scholarship </a:t>
            </a:r>
            <a:r>
              <a:rPr lang="en-GB" dirty="0"/>
              <a:t>the biggest increase in (perceived) skill level was </a:t>
            </a:r>
            <a:r>
              <a:rPr lang="en-GB" b="1" dirty="0"/>
              <a:t>pitching ideas</a:t>
            </a:r>
            <a:r>
              <a:rPr lang="en-GB" dirty="0"/>
              <a:t>, followed by </a:t>
            </a:r>
            <a:r>
              <a:rPr lang="en-GB" b="1" dirty="0"/>
              <a:t>recognising and creating opportunities </a:t>
            </a:r>
          </a:p>
          <a:p>
            <a:r>
              <a:rPr lang="en-GB" dirty="0"/>
              <a:t>The skill with the lowest (perceived) increase was again </a:t>
            </a:r>
            <a:r>
              <a:rPr lang="en-GB" b="1" dirty="0"/>
              <a:t>creativity</a:t>
            </a:r>
            <a:r>
              <a:rPr lang="en-GB" dirty="0"/>
              <a:t> </a:t>
            </a:r>
            <a:r>
              <a:rPr lang="en-GB" b="1" dirty="0"/>
              <a:t>and problem solving </a:t>
            </a:r>
            <a:r>
              <a:rPr lang="en-GB" dirty="0"/>
              <a:t>– perhaps owing to the large proportion of students from the Arts and Creative Industries Faculty (perceived levels of creativity were higher to begin with)</a:t>
            </a:r>
          </a:p>
          <a:p>
            <a:r>
              <a:rPr lang="en-GB" dirty="0"/>
              <a:t>Overall the average increase in (perceived) enterprise skills was higher for students on the Start Up Scholarship than the Impact &amp; Innovation Scholarship (though the results were not statistically significant) </a:t>
            </a:r>
          </a:p>
          <a:p>
            <a:endParaRPr lang="en-GB" b="1" dirty="0"/>
          </a:p>
          <a:p>
            <a:endParaRPr lang="en-GB" b="1" dirty="0"/>
          </a:p>
          <a:p>
            <a:endParaRPr lang="en-GB" dirty="0"/>
          </a:p>
        </p:txBody>
      </p:sp>
    </p:spTree>
    <p:extLst>
      <p:ext uri="{BB962C8B-B14F-4D97-AF65-F5344CB8AC3E}">
        <p14:creationId xmlns:p14="http://schemas.microsoft.com/office/powerpoint/2010/main" val="272216216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Survey Results</a:t>
            </a:r>
          </a:p>
        </p:txBody>
      </p:sp>
      <p:graphicFrame>
        <p:nvGraphicFramePr>
          <p:cNvPr id="8" name="Table 7"/>
          <p:cNvGraphicFramePr>
            <a:graphicFrameLocks noGrp="1"/>
          </p:cNvGraphicFramePr>
          <p:nvPr>
            <p:extLst>
              <p:ext uri="{D42A27DB-BD31-4B8C-83A1-F6EECF244321}">
                <p14:modId xmlns:p14="http://schemas.microsoft.com/office/powerpoint/2010/main" val="1225216420"/>
              </p:ext>
            </p:extLst>
          </p:nvPr>
        </p:nvGraphicFramePr>
        <p:xfrm>
          <a:off x="2583976" y="2858238"/>
          <a:ext cx="3976048" cy="1372569"/>
        </p:xfrm>
        <a:graphic>
          <a:graphicData uri="http://schemas.openxmlformats.org/drawingml/2006/table">
            <a:tbl>
              <a:tblPr firstCol="1" bandRow="1">
                <a:tableStyleId>{5940675A-B579-460E-94D1-54222C63F5DA}</a:tableStyleId>
              </a:tblPr>
              <a:tblGrid>
                <a:gridCol w="2861481">
                  <a:extLst>
                    <a:ext uri="{9D8B030D-6E8A-4147-A177-3AD203B41FA5}">
                      <a16:colId xmlns:a16="http://schemas.microsoft.com/office/drawing/2014/main" val="186932634"/>
                    </a:ext>
                  </a:extLst>
                </a:gridCol>
                <a:gridCol w="1114567">
                  <a:extLst>
                    <a:ext uri="{9D8B030D-6E8A-4147-A177-3AD203B41FA5}">
                      <a16:colId xmlns:a16="http://schemas.microsoft.com/office/drawing/2014/main" val="3530168581"/>
                    </a:ext>
                  </a:extLst>
                </a:gridCol>
              </a:tblGrid>
              <a:tr h="457523">
                <a:tc>
                  <a:txBody>
                    <a:bodyPr/>
                    <a:lstStyle/>
                    <a:p>
                      <a:pPr marL="72000">
                        <a:lnSpc>
                          <a:spcPct val="100000"/>
                        </a:lnSpc>
                        <a:spcBef>
                          <a:spcPts val="0"/>
                        </a:spcBef>
                        <a:spcAft>
                          <a:spcPts val="0"/>
                        </a:spcAft>
                      </a:pPr>
                      <a:r>
                        <a:rPr lang="en-GB" sz="2400" dirty="0">
                          <a:effectLst/>
                        </a:rPr>
                        <a:t>18-25 yrs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rPr>
                        <a:t>15</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93543649"/>
                  </a:ext>
                </a:extLst>
              </a:tr>
              <a:tr h="457523">
                <a:tc>
                  <a:txBody>
                    <a:bodyPr/>
                    <a:lstStyle/>
                    <a:p>
                      <a:pPr marL="72000">
                        <a:lnSpc>
                          <a:spcPct val="100000"/>
                        </a:lnSpc>
                        <a:spcBef>
                          <a:spcPts val="0"/>
                        </a:spcBef>
                        <a:spcAft>
                          <a:spcPts val="0"/>
                        </a:spcAft>
                      </a:pPr>
                      <a:r>
                        <a:rPr lang="en-GB" sz="2400" dirty="0">
                          <a:effectLst/>
                        </a:rPr>
                        <a:t>26-35 yrs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rPr>
                        <a:t>5</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5146403"/>
                  </a:ext>
                </a:extLst>
              </a:tr>
              <a:tr h="457523">
                <a:tc>
                  <a:txBody>
                    <a:bodyPr/>
                    <a:lstStyle/>
                    <a:p>
                      <a:pPr marL="72000">
                        <a:lnSpc>
                          <a:spcPct val="100000"/>
                        </a:lnSpc>
                        <a:spcBef>
                          <a:spcPts val="0"/>
                        </a:spcBef>
                        <a:spcAft>
                          <a:spcPts val="0"/>
                        </a:spcAft>
                      </a:pPr>
                      <a:r>
                        <a:rPr lang="en-GB" sz="2400" dirty="0">
                          <a:effectLst/>
                        </a:rPr>
                        <a:t>36+ yrs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72000">
                        <a:lnSpc>
                          <a:spcPct val="100000"/>
                        </a:lnSpc>
                        <a:spcBef>
                          <a:spcPts val="0"/>
                        </a:spcBef>
                        <a:spcAft>
                          <a:spcPts val="0"/>
                        </a:spcAft>
                      </a:pPr>
                      <a:r>
                        <a:rPr lang="en-GB" sz="2400" dirty="0">
                          <a:effectLst/>
                        </a:rPr>
                        <a:t>4</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21387944"/>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25175301"/>
              </p:ext>
            </p:extLst>
          </p:nvPr>
        </p:nvGraphicFramePr>
        <p:xfrm>
          <a:off x="2583976" y="1739120"/>
          <a:ext cx="3976048" cy="914400"/>
        </p:xfrm>
        <a:graphic>
          <a:graphicData uri="http://schemas.openxmlformats.org/drawingml/2006/table">
            <a:tbl>
              <a:tblPr bandRow="1">
                <a:tableStyleId>{5940675A-B579-460E-94D1-54222C63F5DA}</a:tableStyleId>
              </a:tblPr>
              <a:tblGrid>
                <a:gridCol w="2834185">
                  <a:extLst>
                    <a:ext uri="{9D8B030D-6E8A-4147-A177-3AD203B41FA5}">
                      <a16:colId xmlns:a16="http://schemas.microsoft.com/office/drawing/2014/main" val="229230116"/>
                    </a:ext>
                  </a:extLst>
                </a:gridCol>
                <a:gridCol w="1141863">
                  <a:extLst>
                    <a:ext uri="{9D8B030D-6E8A-4147-A177-3AD203B41FA5}">
                      <a16:colId xmlns:a16="http://schemas.microsoft.com/office/drawing/2014/main" val="3158773638"/>
                    </a:ext>
                  </a:extLst>
                </a:gridCol>
              </a:tblGrid>
              <a:tr h="370840">
                <a:tc>
                  <a:txBody>
                    <a:bodyPr/>
                    <a:lstStyle/>
                    <a:p>
                      <a:pPr marL="72000"/>
                      <a:r>
                        <a:rPr lang="en-GB" dirty="0"/>
                        <a:t>Male</a:t>
                      </a:r>
                    </a:p>
                  </a:txBody>
                  <a:tcPr>
                    <a:solidFill>
                      <a:schemeClr val="accent5">
                        <a:lumMod val="20000"/>
                        <a:lumOff val="80000"/>
                      </a:schemeClr>
                    </a:solidFill>
                  </a:tcPr>
                </a:tc>
                <a:tc>
                  <a:txBody>
                    <a:bodyPr/>
                    <a:lstStyle/>
                    <a:p>
                      <a:pPr marL="72000"/>
                      <a:r>
                        <a:rPr lang="en-GB" dirty="0"/>
                        <a:t>10</a:t>
                      </a:r>
                    </a:p>
                  </a:txBody>
                  <a:tcPr>
                    <a:solidFill>
                      <a:schemeClr val="accent5">
                        <a:lumMod val="20000"/>
                        <a:lumOff val="80000"/>
                      </a:schemeClr>
                    </a:solidFill>
                  </a:tcPr>
                </a:tc>
                <a:extLst>
                  <a:ext uri="{0D108BD9-81ED-4DB2-BD59-A6C34878D82A}">
                    <a16:rowId xmlns:a16="http://schemas.microsoft.com/office/drawing/2014/main" val="2720998182"/>
                  </a:ext>
                </a:extLst>
              </a:tr>
              <a:tr h="370840">
                <a:tc>
                  <a:txBody>
                    <a:bodyPr/>
                    <a:lstStyle/>
                    <a:p>
                      <a:pPr marL="72000"/>
                      <a:r>
                        <a:rPr lang="en-GB" dirty="0"/>
                        <a:t>Female</a:t>
                      </a:r>
                    </a:p>
                  </a:txBody>
                  <a:tcPr>
                    <a:solidFill>
                      <a:schemeClr val="accent5">
                        <a:lumMod val="20000"/>
                        <a:lumOff val="80000"/>
                      </a:schemeClr>
                    </a:solidFill>
                  </a:tcPr>
                </a:tc>
                <a:tc>
                  <a:txBody>
                    <a:bodyPr/>
                    <a:lstStyle/>
                    <a:p>
                      <a:pPr marL="72000"/>
                      <a:r>
                        <a:rPr lang="en-GB" dirty="0"/>
                        <a:t>14</a:t>
                      </a:r>
                    </a:p>
                  </a:txBody>
                  <a:tcPr>
                    <a:solidFill>
                      <a:schemeClr val="accent5">
                        <a:lumMod val="20000"/>
                        <a:lumOff val="80000"/>
                      </a:schemeClr>
                    </a:solidFill>
                  </a:tcPr>
                </a:tc>
                <a:extLst>
                  <a:ext uri="{0D108BD9-81ED-4DB2-BD59-A6C34878D82A}">
                    <a16:rowId xmlns:a16="http://schemas.microsoft.com/office/drawing/2014/main" val="3509139827"/>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158730007"/>
              </p:ext>
            </p:extLst>
          </p:nvPr>
        </p:nvGraphicFramePr>
        <p:xfrm>
          <a:off x="2583976" y="4435525"/>
          <a:ext cx="3976048" cy="1372569"/>
        </p:xfrm>
        <a:graphic>
          <a:graphicData uri="http://schemas.openxmlformats.org/drawingml/2006/table">
            <a:tbl>
              <a:tblPr firstCol="1" bandRow="1">
                <a:tableStyleId>{5940675A-B579-460E-94D1-54222C63F5DA}</a:tableStyleId>
              </a:tblPr>
              <a:tblGrid>
                <a:gridCol w="2861481">
                  <a:extLst>
                    <a:ext uri="{9D8B030D-6E8A-4147-A177-3AD203B41FA5}">
                      <a16:colId xmlns:a16="http://schemas.microsoft.com/office/drawing/2014/main" val="186932634"/>
                    </a:ext>
                  </a:extLst>
                </a:gridCol>
                <a:gridCol w="1114567">
                  <a:extLst>
                    <a:ext uri="{9D8B030D-6E8A-4147-A177-3AD203B41FA5}">
                      <a16:colId xmlns:a16="http://schemas.microsoft.com/office/drawing/2014/main" val="3530168581"/>
                    </a:ext>
                  </a:extLst>
                </a:gridCol>
              </a:tblGrid>
              <a:tr h="457523">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1</a:t>
                      </a:r>
                      <a:r>
                        <a:rPr lang="en-GB" sz="24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GB" sz="2400" baseline="0" dirty="0">
                          <a:effectLst/>
                          <a:latin typeface="Calibri" panose="020F0502020204030204" pitchFamily="34" charset="0"/>
                          <a:ea typeface="Calibri" panose="020F0502020204030204" pitchFamily="34" charset="0"/>
                          <a:cs typeface="Times New Roman" panose="02020603050405020304" pitchFamily="18" charset="0"/>
                        </a:rPr>
                        <a:t> year</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93543649"/>
                  </a:ext>
                </a:extLst>
              </a:tr>
              <a:tr h="457523">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2</a:t>
                      </a:r>
                      <a:r>
                        <a:rPr lang="en-GB" sz="24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GB" sz="2400" dirty="0">
                          <a:effectLst/>
                          <a:latin typeface="Calibri" panose="020F0502020204030204" pitchFamily="34" charset="0"/>
                          <a:ea typeface="Calibri" panose="020F0502020204030204" pitchFamily="34" charset="0"/>
                          <a:cs typeface="Times New Roman" panose="02020603050405020304" pitchFamily="18" charset="0"/>
                        </a:rPr>
                        <a:t> year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75146403"/>
                  </a:ext>
                </a:extLst>
              </a:tr>
              <a:tr h="457523">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Final year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72000">
                        <a:lnSpc>
                          <a:spcPct val="100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21387944"/>
                  </a:ext>
                </a:extLst>
              </a:tr>
            </a:tbl>
          </a:graphicData>
        </a:graphic>
      </p:graphicFrame>
    </p:spTree>
    <p:extLst>
      <p:ext uri="{BB962C8B-B14F-4D97-AF65-F5344CB8AC3E}">
        <p14:creationId xmlns:p14="http://schemas.microsoft.com/office/powerpoint/2010/main" val="3825496119"/>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899591" y="355433"/>
            <a:ext cx="6515621" cy="651068"/>
          </a:xfrm>
        </p:spPr>
        <p:txBody>
          <a:bodyPr/>
          <a:lstStyle/>
          <a:p>
            <a:r>
              <a:rPr lang="en-GB" dirty="0"/>
              <a:t>Survey results</a:t>
            </a:r>
          </a:p>
        </p:txBody>
      </p:sp>
      <p:sp>
        <p:nvSpPr>
          <p:cNvPr id="5" name="Text Placeholder 4"/>
          <p:cNvSpPr>
            <a:spLocks noGrp="1"/>
          </p:cNvSpPr>
          <p:nvPr>
            <p:ph type="body" sz="quarter" idx="11"/>
          </p:nvPr>
        </p:nvSpPr>
        <p:spPr>
          <a:xfrm>
            <a:off x="899591" y="1254623"/>
            <a:ext cx="7397726" cy="4608512"/>
          </a:xfrm>
        </p:spPr>
        <p:txBody>
          <a:bodyPr/>
          <a:lstStyle/>
          <a:p>
            <a:pPr marL="0" indent="0">
              <a:buNone/>
            </a:pPr>
            <a:r>
              <a:rPr lang="en-GB" dirty="0">
                <a:latin typeface="+mn-lt"/>
              </a:rPr>
              <a:t>Thinking about your motivation for participating in the activity/activities indicated above please rank how strongly you agree/disagree with the following statements</a:t>
            </a:r>
          </a:p>
          <a:p>
            <a:pPr marL="0" indent="0">
              <a:buNone/>
            </a:pPr>
            <a:endParaRPr lang="en-GB" dirty="0">
              <a:latin typeface="+mn-lt"/>
            </a:endParaRPr>
          </a:p>
          <a:p>
            <a:pPr marL="0" indent="0">
              <a:buNone/>
            </a:pPr>
            <a:r>
              <a:rPr lang="en-GB" dirty="0">
                <a:latin typeface="+mn-lt"/>
                <a:sym typeface="Wingdings" panose="05000000000000000000" pitchFamily="2" charset="2"/>
              </a:rPr>
              <a:t> Least motivating</a:t>
            </a:r>
            <a:endParaRPr lang="en-GB" dirty="0">
              <a:latin typeface="+mn-lt"/>
            </a:endParaRPr>
          </a:p>
          <a:p>
            <a:endParaRPr lang="en-GB" dirty="0"/>
          </a:p>
        </p:txBody>
      </p:sp>
      <p:pic>
        <p:nvPicPr>
          <p:cNvPr id="6" name="Picture 5"/>
          <p:cNvPicPr/>
          <p:nvPr/>
        </p:nvPicPr>
        <p:blipFill rotWithShape="1">
          <a:blip r:embed="rId2">
            <a:extLst>
              <a:ext uri="{28A0092B-C50C-407E-A947-70E740481C1C}">
                <a14:useLocalDpi xmlns:a14="http://schemas.microsoft.com/office/drawing/2010/main" val="0"/>
              </a:ext>
            </a:extLst>
          </a:blip>
          <a:srcRect r="9251"/>
          <a:stretch/>
        </p:blipFill>
        <p:spPr bwMode="auto">
          <a:xfrm>
            <a:off x="0" y="2688163"/>
            <a:ext cx="9157648" cy="3938270"/>
          </a:xfrm>
          <a:prstGeom prst="rect">
            <a:avLst/>
          </a:prstGeom>
          <a:noFill/>
        </p:spPr>
      </p:pic>
      <p:sp>
        <p:nvSpPr>
          <p:cNvPr id="2" name="Oval 1"/>
          <p:cNvSpPr/>
          <p:nvPr/>
        </p:nvSpPr>
        <p:spPr>
          <a:xfrm>
            <a:off x="764275" y="1924334"/>
            <a:ext cx="2115403" cy="655093"/>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7" name="Oval 6"/>
          <p:cNvSpPr/>
          <p:nvPr/>
        </p:nvSpPr>
        <p:spPr>
          <a:xfrm>
            <a:off x="449536" y="3753135"/>
            <a:ext cx="4148918" cy="682387"/>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8" name="Oval 7"/>
          <p:cNvSpPr/>
          <p:nvPr/>
        </p:nvSpPr>
        <p:spPr>
          <a:xfrm>
            <a:off x="1665026" y="4790364"/>
            <a:ext cx="2933428" cy="300249"/>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33660875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899591" y="355433"/>
            <a:ext cx="6515621" cy="651068"/>
          </a:xfrm>
        </p:spPr>
        <p:txBody>
          <a:bodyPr/>
          <a:lstStyle/>
          <a:p>
            <a:r>
              <a:rPr lang="en-GB" dirty="0"/>
              <a:t>Survey results</a:t>
            </a:r>
          </a:p>
        </p:txBody>
      </p:sp>
      <p:sp>
        <p:nvSpPr>
          <p:cNvPr id="5" name="Text Placeholder 4"/>
          <p:cNvSpPr>
            <a:spLocks noGrp="1"/>
          </p:cNvSpPr>
          <p:nvPr>
            <p:ph type="body" sz="quarter" idx="11"/>
          </p:nvPr>
        </p:nvSpPr>
        <p:spPr>
          <a:xfrm>
            <a:off x="899591" y="1254623"/>
            <a:ext cx="7397726" cy="4608512"/>
          </a:xfrm>
        </p:spPr>
        <p:txBody>
          <a:bodyPr/>
          <a:lstStyle/>
          <a:p>
            <a:pPr marL="0" indent="0">
              <a:buNone/>
            </a:pPr>
            <a:r>
              <a:rPr lang="en-GB" dirty="0">
                <a:latin typeface="+mn-lt"/>
              </a:rPr>
              <a:t>Thinking about your motivation for participating in the activity/activities indicated above please rank how strongly you agree/disagree with the following statements</a:t>
            </a:r>
          </a:p>
          <a:p>
            <a:pPr marL="0" indent="0">
              <a:buNone/>
            </a:pPr>
            <a:endParaRPr lang="en-GB" dirty="0">
              <a:latin typeface="+mn-lt"/>
            </a:endParaRPr>
          </a:p>
          <a:p>
            <a:pPr marL="0" indent="0">
              <a:buNone/>
            </a:pPr>
            <a:r>
              <a:rPr lang="en-GB" dirty="0">
                <a:latin typeface="+mn-lt"/>
                <a:sym typeface="Wingdings" panose="05000000000000000000" pitchFamily="2" charset="2"/>
              </a:rPr>
              <a:t> Most motivating  Both strongly agree and agree</a:t>
            </a:r>
            <a:endParaRPr lang="en-GB" dirty="0">
              <a:latin typeface="+mn-lt"/>
            </a:endParaRPr>
          </a:p>
          <a:p>
            <a:endParaRPr lang="en-GB" dirty="0"/>
          </a:p>
        </p:txBody>
      </p:sp>
      <p:pic>
        <p:nvPicPr>
          <p:cNvPr id="6" name="Picture 5"/>
          <p:cNvPicPr/>
          <p:nvPr/>
        </p:nvPicPr>
        <p:blipFill rotWithShape="1">
          <a:blip r:embed="rId2">
            <a:extLst>
              <a:ext uri="{28A0092B-C50C-407E-A947-70E740481C1C}">
                <a14:useLocalDpi xmlns:a14="http://schemas.microsoft.com/office/drawing/2010/main" val="0"/>
              </a:ext>
            </a:extLst>
          </a:blip>
          <a:srcRect r="9251"/>
          <a:stretch/>
        </p:blipFill>
        <p:spPr bwMode="auto">
          <a:xfrm>
            <a:off x="0" y="2688163"/>
            <a:ext cx="9157648" cy="3938270"/>
          </a:xfrm>
          <a:prstGeom prst="rect">
            <a:avLst/>
          </a:prstGeom>
          <a:noFill/>
        </p:spPr>
      </p:pic>
      <p:sp>
        <p:nvSpPr>
          <p:cNvPr id="2" name="Oval 1"/>
          <p:cNvSpPr/>
          <p:nvPr/>
        </p:nvSpPr>
        <p:spPr>
          <a:xfrm>
            <a:off x="764275" y="1924334"/>
            <a:ext cx="2115403" cy="655093"/>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7" name="Oval 6"/>
          <p:cNvSpPr/>
          <p:nvPr/>
        </p:nvSpPr>
        <p:spPr>
          <a:xfrm>
            <a:off x="449536" y="2750806"/>
            <a:ext cx="4148918" cy="420539"/>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8" name="Oval 7"/>
          <p:cNvSpPr/>
          <p:nvPr/>
        </p:nvSpPr>
        <p:spPr>
          <a:xfrm>
            <a:off x="764275" y="5751419"/>
            <a:ext cx="3834178" cy="359838"/>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9" name="Oval 8"/>
          <p:cNvSpPr/>
          <p:nvPr/>
        </p:nvSpPr>
        <p:spPr>
          <a:xfrm>
            <a:off x="-252484" y="3248161"/>
            <a:ext cx="4850937" cy="420539"/>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365292493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5BFC545DB3DF4DB8B54509BE1F0270" ma:contentTypeVersion="4" ma:contentTypeDescription="Create a new document." ma:contentTypeScope="" ma:versionID="8409646e8c3182250ab689a3ac948425">
  <xsd:schema xmlns:xsd="http://www.w3.org/2001/XMLSchema" xmlns:xs="http://www.w3.org/2001/XMLSchema" xmlns:p="http://schemas.microsoft.com/office/2006/metadata/properties" xmlns:ns2="1543c6a2-cb5b-4943-bd5a-aa61796b8082" xmlns:ns3="3316ec24-b7c4-49ef-9e1b-1ec07282d795" targetNamespace="http://schemas.microsoft.com/office/2006/metadata/properties" ma:root="true" ma:fieldsID="c8f21e79ca9d4150bafbea4862aca563" ns2:_="" ns3:_="">
    <xsd:import namespace="1543c6a2-cb5b-4943-bd5a-aa61796b8082"/>
    <xsd:import namespace="3316ec24-b7c4-49ef-9e1b-1ec07282d79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3c6a2-cb5b-4943-bd5a-aa61796b80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16ec24-b7c4-49ef-9e1b-1ec07282d79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25478C-965D-45A5-A1C7-3B7BA05C34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3c6a2-cb5b-4943-bd5a-aa61796b8082"/>
    <ds:schemaRef ds:uri="3316ec24-b7c4-49ef-9e1b-1ec07282d7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A2428C-B3BC-411B-BF46-0C8592546626}">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3316ec24-b7c4-49ef-9e1b-1ec07282d795"/>
    <ds:schemaRef ds:uri="1543c6a2-cb5b-4943-bd5a-aa61796b8082"/>
    <ds:schemaRef ds:uri="http://www.w3.org/XML/1998/namespace"/>
  </ds:schemaRefs>
</ds:datastoreItem>
</file>

<file path=customXml/itemProps3.xml><?xml version="1.0" encoding="utf-8"?>
<ds:datastoreItem xmlns:ds="http://schemas.openxmlformats.org/officeDocument/2006/customXml" ds:itemID="{C2B0B440-0347-4AD3-8F59-0B904D1C82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1770</TotalTime>
  <Words>4076</Words>
  <Application>Microsoft Macintosh PowerPoint</Application>
  <PresentationFormat>On-screen Show (4:3)</PresentationFormat>
  <Paragraphs>246</Paragraphs>
  <Slides>27</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Georgia</vt:lpstr>
      <vt:lpstr>Tahoma</vt:lpstr>
      <vt:lpstr>Times New Roman</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Tilly Line</dc:creator>
  <cp:lastModifiedBy>Lynn O'Byrne</cp:lastModifiedBy>
  <cp:revision>52</cp:revision>
  <dcterms:created xsi:type="dcterms:W3CDTF">2013-07-15T20:26:40Z</dcterms:created>
  <dcterms:modified xsi:type="dcterms:W3CDTF">2019-11-18T11:53:52Z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0x010100695BFC545DB3DF4DB8B54509BE1F0270</vt:lpwstr>
  </property>
</Properties>
</file>