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embeddedFontLs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CenturyGothic-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bold.fntdata"/><Relationship Id="rId6" Type="http://schemas.openxmlformats.org/officeDocument/2006/relationships/slide" Target="slides/slide2.xml"/><Relationship Id="rId18" Type="http://schemas.openxmlformats.org/officeDocument/2006/relationships/font" Target="fonts/CenturyGothic-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2" name="Shape 192"/>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Notice anything? How about that they capitalize the word ‘customer’?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93" name="Shape 193"/>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9" name="Shape 1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Shape 204"/>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11" name="Shape 2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Describe target competitor segment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You need to start by describing who you are looking at and why. This will avoid gathering data that does not answer your question/fill your need.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Define research objectives- Now what do you want to get our of this segment. As you do this part, you may find yourself going back to the first step and reevaluating the segment if it does not seem ot fit your needs.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7" name="Shape 167"/>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73" name="Shape 173"/>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There are three types of research, exploratory, descriptive and causal, sometimes called explanatory. Exploratory is where you are looking at a situation to see if there are any problems. Descriptive is a way of identifying the various factors that may be influencing an action (such as the make up of your customers) and causal is an attempt to identify the reasons for a specific action.</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74" name="Shape 174"/>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6" name="Shape 1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bg>
      <p:bgPr>
        <a:gradFill>
          <a:gsLst>
            <a:gs pos="0">
              <a:srgbClr val="E1DBC9"/>
            </a:gs>
            <a:gs pos="77000">
              <a:srgbClr val="C8C1B0"/>
            </a:gs>
            <a:gs pos="100000">
              <a:srgbClr val="C0BAAA"/>
            </a:gs>
          </a:gsLst>
          <a:lin ang="5400000" scaled="0"/>
        </a:gradFill>
      </p:bgPr>
    </p:bg>
    <p:spTree>
      <p:nvGrpSpPr>
        <p:cNvPr id="16" name="Shape 16"/>
        <p:cNvGrpSpPr/>
        <p:nvPr/>
      </p:nvGrpSpPr>
      <p:grpSpPr>
        <a:xfrm>
          <a:off x="0" y="0"/>
          <a:ext cx="0" cy="0"/>
          <a:chOff x="0" y="0"/>
          <a:chExt cx="0" cy="0"/>
        </a:xfrm>
      </p:grpSpPr>
      <p:sp>
        <p:nvSpPr>
          <p:cNvPr id="17" name="Shape 1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19" name="Shape 19"/>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21" name="Shape 21"/>
          <p:cNvGrpSpPr/>
          <p:nvPr/>
        </p:nvGrpSpPr>
        <p:grpSpPr>
          <a:xfrm>
            <a:off x="3937634" y="1267730"/>
            <a:ext cx="1268729" cy="645295"/>
            <a:chOff x="5318305" y="1386267"/>
            <a:chExt cx="1567330" cy="645295"/>
          </a:xfrm>
        </p:grpSpPr>
        <p:cxnSp>
          <p:nvCxnSpPr>
            <p:cNvPr id="22" name="Shape 2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3" name="Shape 2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4" name="Shape 2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25" name="Shape 25"/>
          <p:cNvSpPr txBox="1"/>
          <p:nvPr>
            <p:ph type="ctrTitle"/>
          </p:nvPr>
        </p:nvSpPr>
        <p:spPr>
          <a:xfrm>
            <a:off x="1171280" y="2091263"/>
            <a:ext cx="6801439" cy="2590800"/>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1171575"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0" type="dt"/>
          </p:nvPr>
        </p:nvSpPr>
        <p:spPr>
          <a:xfrm>
            <a:off x="3989069" y="1341255"/>
            <a:ext cx="1165859" cy="527212"/>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1" type="ftr"/>
          </p:nvPr>
        </p:nvSpPr>
        <p:spPr>
          <a:xfrm>
            <a:off x="1090421" y="5211060"/>
            <a:ext cx="4429124"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9" name="Shape 29"/>
          <p:cNvSpPr txBox="1"/>
          <p:nvPr>
            <p:ph idx="12" type="sldNum"/>
          </p:nvPr>
        </p:nvSpPr>
        <p:spPr>
          <a:xfrm>
            <a:off x="6455189" y="5212080"/>
            <a:ext cx="1583910"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94" name="Shape 94"/>
        <p:cNvGrpSpPr/>
        <p:nvPr/>
      </p:nvGrpSpPr>
      <p:grpSpPr>
        <a:xfrm>
          <a:off x="0" y="0"/>
          <a:ext cx="0" cy="0"/>
          <a:chOff x="0" y="0"/>
          <a:chExt cx="0" cy="0"/>
        </a:xfrm>
      </p:grpSpPr>
      <p:sp>
        <p:nvSpPr>
          <p:cNvPr id="95" name="Shape 95"/>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6" name="Shape 96"/>
          <p:cNvSpPr txBox="1"/>
          <p:nvPr>
            <p:ph idx="1" type="body"/>
          </p:nvPr>
        </p:nvSpPr>
        <p:spPr>
          <a:xfrm rot="5400000">
            <a:off x="2606039" y="297179"/>
            <a:ext cx="3931919" cy="754380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97" name="Shape 97"/>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8" name="Shape 98"/>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9" name="Shape 99"/>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00" name="Shape 100"/>
        <p:cNvGrpSpPr/>
        <p:nvPr/>
      </p:nvGrpSpPr>
      <p:grpSpPr>
        <a:xfrm>
          <a:off x="0" y="0"/>
          <a:ext cx="0" cy="0"/>
          <a:chOff x="0" y="0"/>
          <a:chExt cx="0" cy="0"/>
        </a:xfrm>
      </p:grpSpPr>
      <p:sp>
        <p:nvSpPr>
          <p:cNvPr id="101" name="Shape 101"/>
          <p:cNvSpPr txBox="1"/>
          <p:nvPr>
            <p:ph type="title"/>
          </p:nvPr>
        </p:nvSpPr>
        <p:spPr>
          <a:xfrm rot="5400000">
            <a:off x="5000625" y="2505074"/>
            <a:ext cx="5257799" cy="177165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rot="5400000">
            <a:off x="1028700" y="361949"/>
            <a:ext cx="5257799" cy="60578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03" name="Shape 10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4" name="Shape 10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5" name="Shape 10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asic Content">
    <p:spTree>
      <p:nvGrpSpPr>
        <p:cNvPr id="106" name="Shape 106"/>
        <p:cNvGrpSpPr/>
        <p:nvPr/>
      </p:nvGrpSpPr>
      <p:grpSpPr>
        <a:xfrm>
          <a:off x="0" y="0"/>
          <a:ext cx="0" cy="0"/>
          <a:chOff x="0" y="0"/>
          <a:chExt cx="0" cy="0"/>
        </a:xfrm>
      </p:grpSpPr>
      <p:sp>
        <p:nvSpPr>
          <p:cNvPr id="107" name="Shape 107"/>
          <p:cNvSpPr txBox="1"/>
          <p:nvPr>
            <p:ph type="title"/>
          </p:nvPr>
        </p:nvSpPr>
        <p:spPr>
          <a:xfrm>
            <a:off x="1115616" y="548679"/>
            <a:ext cx="6912767" cy="10801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262626"/>
              </a:buClr>
              <a:buFont typeface="Century Gothic"/>
              <a:buNone/>
              <a:defRPr b="0" i="0" sz="3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8" name="Shape 108"/>
          <p:cNvSpPr txBox="1"/>
          <p:nvPr>
            <p:ph idx="1" type="body"/>
          </p:nvPr>
        </p:nvSpPr>
        <p:spPr>
          <a:xfrm>
            <a:off x="1116013" y="1916113"/>
            <a:ext cx="6985000" cy="4321198"/>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Garamond"/>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_Title Slide">
    <p:spTree>
      <p:nvGrpSpPr>
        <p:cNvPr id="109" name="Shape 109"/>
        <p:cNvGrpSpPr/>
        <p:nvPr/>
      </p:nvGrpSpPr>
      <p:grpSpPr>
        <a:xfrm>
          <a:off x="0" y="0"/>
          <a:ext cx="0" cy="0"/>
          <a:chOff x="0" y="0"/>
          <a:chExt cx="0" cy="0"/>
        </a:xfrm>
      </p:grpSpPr>
      <p:sp>
        <p:nvSpPr>
          <p:cNvPr id="110" name="Shape 110"/>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b="0" i="0" sz="2400" u="none" cap="none" strike="noStrike">
              <a:solidFill>
                <a:schemeClr val="dk1"/>
              </a:solidFill>
              <a:latin typeface="Arial"/>
              <a:ea typeface="Arial"/>
              <a:cs typeface="Arial"/>
              <a:sym typeface="Arial"/>
            </a:endParaRPr>
          </a:p>
        </p:txBody>
      </p:sp>
      <p:pic>
        <p:nvPicPr>
          <p:cNvPr id="111" name="Shape 111"/>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12" name="Shape 112"/>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13" name="Shape 113"/>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14" name="Shape 114"/>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5" name="Shape 115"/>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16" name="Shape 116"/>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3_Title Slide">
    <p:spTree>
      <p:nvGrpSpPr>
        <p:cNvPr id="117" name="Shape 117"/>
        <p:cNvGrpSpPr/>
        <p:nvPr/>
      </p:nvGrpSpPr>
      <p:grpSpPr>
        <a:xfrm>
          <a:off x="0" y="0"/>
          <a:ext cx="0" cy="0"/>
          <a:chOff x="0" y="0"/>
          <a:chExt cx="0" cy="0"/>
        </a:xfrm>
      </p:grpSpPr>
      <p:sp>
        <p:nvSpPr>
          <p:cNvPr id="118" name="Shape 118"/>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b="0" i="0" sz="2400" u="none" cap="none" strike="noStrike">
              <a:solidFill>
                <a:schemeClr val="dk1"/>
              </a:solidFill>
              <a:latin typeface="Arial"/>
              <a:ea typeface="Arial"/>
              <a:cs typeface="Arial"/>
              <a:sym typeface="Arial"/>
            </a:endParaRPr>
          </a:p>
        </p:txBody>
      </p:sp>
      <p:pic>
        <p:nvPicPr>
          <p:cNvPr id="119" name="Shape 119"/>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20" name="Shape 120"/>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21" name="Shape 121"/>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22" name="Shape 122"/>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3" name="Shape 123"/>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24" name="Shape 124"/>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Image or Graph Layout">
    <p:spTree>
      <p:nvGrpSpPr>
        <p:cNvPr id="125" name="Shape 125"/>
        <p:cNvGrpSpPr/>
        <p:nvPr/>
      </p:nvGrpSpPr>
      <p:grpSpPr>
        <a:xfrm>
          <a:off x="0" y="0"/>
          <a:ext cx="0" cy="0"/>
          <a:chOff x="0" y="0"/>
          <a:chExt cx="0" cy="0"/>
        </a:xfrm>
      </p:grpSpPr>
      <p:sp>
        <p:nvSpPr>
          <p:cNvPr id="126" name="Shape 126"/>
          <p:cNvSpPr txBox="1"/>
          <p:nvPr>
            <p:ph idx="1" type="body"/>
          </p:nvPr>
        </p:nvSpPr>
        <p:spPr>
          <a:xfrm>
            <a:off x="1115616" y="5229201"/>
            <a:ext cx="5688632" cy="777209"/>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Arial"/>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7" name="Shape 127"/>
          <p:cNvSpPr txBox="1"/>
          <p:nvPr>
            <p:ph idx="2" type="body"/>
          </p:nvPr>
        </p:nvSpPr>
        <p:spPr>
          <a:xfrm>
            <a:off x="1115617" y="548681"/>
            <a:ext cx="6911974" cy="647700"/>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1" i="0" sz="43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8" name="Shape 128"/>
          <p:cNvSpPr txBox="1"/>
          <p:nvPr>
            <p:ph idx="3" type="body"/>
          </p:nvPr>
        </p:nvSpPr>
        <p:spPr>
          <a:xfrm>
            <a:off x="1116015" y="1341438"/>
            <a:ext cx="6911974" cy="3671886"/>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100" u="none" cap="none" strike="noStrike">
                <a:solidFill>
                  <a:schemeClr val="lt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Shape 3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800100"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9" name="Shape 39"/>
          <p:cNvSpPr txBox="1"/>
          <p:nvPr>
            <p:ph idx="2" type="body"/>
          </p:nvPr>
        </p:nvSpPr>
        <p:spPr>
          <a:xfrm>
            <a:off x="4777739"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40" name="Shape 4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Shape 4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2" name="Shape 42"/>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E1DBC9"/>
            </a:gs>
            <a:gs pos="77000">
              <a:srgbClr val="C8C1B0"/>
            </a:gs>
            <a:gs pos="100000">
              <a:srgbClr val="C0BAAA"/>
            </a:gs>
          </a:gsLst>
          <a:lin ang="5400000" scaled="0"/>
        </a:gradFill>
      </p:bgPr>
    </p:bg>
    <p:spTree>
      <p:nvGrpSpPr>
        <p:cNvPr id="43" name="Shape 43"/>
        <p:cNvGrpSpPr/>
        <p:nvPr/>
      </p:nvGrpSpPr>
      <p:grpSpPr>
        <a:xfrm>
          <a:off x="0" y="0"/>
          <a:ext cx="0" cy="0"/>
          <a:chOff x="0" y="0"/>
          <a:chExt cx="0" cy="0"/>
        </a:xfrm>
      </p:grpSpPr>
      <p:sp>
        <p:nvSpPr>
          <p:cNvPr id="44" name="Shape 44"/>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45" name="Shape 45"/>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46" name="Shape 46"/>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7" name="Shape 47"/>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8" name="Shape 48"/>
          <p:cNvGrpSpPr/>
          <p:nvPr/>
        </p:nvGrpSpPr>
        <p:grpSpPr>
          <a:xfrm>
            <a:off x="3937634" y="1267730"/>
            <a:ext cx="1268729" cy="645295"/>
            <a:chOff x="5318305" y="1386267"/>
            <a:chExt cx="1567330" cy="645295"/>
          </a:xfrm>
        </p:grpSpPr>
        <p:cxnSp>
          <p:nvCxnSpPr>
            <p:cNvPr id="49" name="Shape 49"/>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50" name="Shape 50"/>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51" name="Shape 51"/>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52" name="Shape 52"/>
          <p:cNvSpPr txBox="1"/>
          <p:nvPr>
            <p:ph type="title"/>
          </p:nvPr>
        </p:nvSpPr>
        <p:spPr>
          <a:xfrm>
            <a:off x="1172716" y="2094308"/>
            <a:ext cx="6803136" cy="2587751"/>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3" name="Shape 53"/>
          <p:cNvSpPr txBox="1"/>
          <p:nvPr>
            <p:ph idx="1" type="body"/>
          </p:nvPr>
        </p:nvSpPr>
        <p:spPr>
          <a:xfrm>
            <a:off x="1172717"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90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9pPr>
          </a:lstStyle>
          <a:p/>
        </p:txBody>
      </p:sp>
      <p:sp>
        <p:nvSpPr>
          <p:cNvPr id="54" name="Shape 54"/>
          <p:cNvSpPr txBox="1"/>
          <p:nvPr>
            <p:ph idx="10" type="dt"/>
          </p:nvPr>
        </p:nvSpPr>
        <p:spPr>
          <a:xfrm>
            <a:off x="3991355" y="1344501"/>
            <a:ext cx="1165859" cy="530351"/>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Shape 55"/>
          <p:cNvSpPr txBox="1"/>
          <p:nvPr>
            <p:ph idx="11" type="ftr"/>
          </p:nvPr>
        </p:nvSpPr>
        <p:spPr>
          <a:xfrm>
            <a:off x="1090165" y="5211060"/>
            <a:ext cx="4430267"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Shape 56"/>
          <p:cNvSpPr txBox="1"/>
          <p:nvPr>
            <p:ph idx="12" type="sldNum"/>
          </p:nvPr>
        </p:nvSpPr>
        <p:spPr>
          <a:xfrm>
            <a:off x="6453378" y="5211060"/>
            <a:ext cx="1584197"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802385"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2" type="body"/>
          </p:nvPr>
        </p:nvSpPr>
        <p:spPr>
          <a:xfrm>
            <a:off x="802385" y="2755898"/>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1" name="Shape 61"/>
          <p:cNvSpPr txBox="1"/>
          <p:nvPr>
            <p:ph idx="3" type="body"/>
          </p:nvPr>
        </p:nvSpPr>
        <p:spPr>
          <a:xfrm>
            <a:off x="4780026"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2" name="Shape 62"/>
          <p:cNvSpPr txBox="1"/>
          <p:nvPr>
            <p:ph idx="4" type="body"/>
          </p:nvPr>
        </p:nvSpPr>
        <p:spPr>
          <a:xfrm>
            <a:off x="4780026" y="2756581"/>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3" name="Shape 6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Shape 6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5" name="Shape 6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8" name="Shape 68"/>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Shape 69"/>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0" name="Shape 70"/>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1" name="Shape 71"/>
        <p:cNvGrpSpPr/>
        <p:nvPr/>
      </p:nvGrpSpPr>
      <p:grpSpPr>
        <a:xfrm>
          <a:off x="0" y="0"/>
          <a:ext cx="0" cy="0"/>
          <a:chOff x="0" y="0"/>
          <a:chExt cx="0" cy="0"/>
        </a:xfrm>
      </p:grpSpPr>
      <p:sp>
        <p:nvSpPr>
          <p:cNvPr id="72" name="Shape 72"/>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75" name="Shape 75"/>
        <p:cNvGrpSpPr/>
        <p:nvPr/>
      </p:nvGrpSpPr>
      <p:grpSpPr>
        <a:xfrm>
          <a:off x="0" y="0"/>
          <a:ext cx="0" cy="0"/>
          <a:chOff x="0" y="0"/>
          <a:chExt cx="0" cy="0"/>
        </a:xfrm>
      </p:grpSpPr>
      <p:sp>
        <p:nvSpPr>
          <p:cNvPr id="76" name="Shape 76"/>
          <p:cNvSpPr/>
          <p:nvPr/>
        </p:nvSpPr>
        <p:spPr>
          <a:xfrm>
            <a:off x="184146" y="237743"/>
            <a:ext cx="6398514"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txBox="1"/>
          <p:nvPr>
            <p:ph type="title"/>
          </p:nvPr>
        </p:nvSpPr>
        <p:spPr>
          <a:xfrm>
            <a:off x="6972300" y="607391"/>
            <a:ext cx="1823084"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a:off x="514350" y="609600"/>
            <a:ext cx="5829299" cy="53339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2" type="body"/>
          </p:nvPr>
        </p:nvSpPr>
        <p:spPr>
          <a:xfrm>
            <a:off x="6972300" y="2286000"/>
            <a:ext cx="1823084" cy="3505200"/>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81" name="Shape 81"/>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2" name="Shape 82"/>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3" name="Shape 83"/>
          <p:cNvSpPr txBox="1"/>
          <p:nvPr>
            <p:ph idx="12" type="sldNum"/>
          </p:nvPr>
        </p:nvSpPr>
        <p:spPr>
          <a:xfrm>
            <a:off x="7795257" y="622300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FFFFFF"/>
                </a:solidFill>
                <a:latin typeface="Century Gothic"/>
                <a:ea typeface="Century Gothic"/>
                <a:cs typeface="Century Gothic"/>
                <a:sym typeface="Century Gothic"/>
              </a:rPr>
              <a:t>‹#›</a:t>
            </a:fld>
          </a:p>
        </p:txBody>
      </p:sp>
      <p:sp>
        <p:nvSpPr>
          <p:cNvPr id="84" name="Shape 84"/>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85" name="Shape 85"/>
        <p:cNvGrpSpPr/>
        <p:nvPr/>
      </p:nvGrpSpPr>
      <p:grpSpPr>
        <a:xfrm>
          <a:off x="0" y="0"/>
          <a:ext cx="0" cy="0"/>
          <a:chOff x="0" y="0"/>
          <a:chExt cx="0" cy="0"/>
        </a:xfrm>
      </p:grpSpPr>
      <p:sp>
        <p:nvSpPr>
          <p:cNvPr id="86" name="Shape 86"/>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txBox="1"/>
          <p:nvPr>
            <p:ph type="title"/>
          </p:nvPr>
        </p:nvSpPr>
        <p:spPr>
          <a:xfrm>
            <a:off x="6972300" y="603504"/>
            <a:ext cx="1824227"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8" name="Shape 88"/>
          <p:cNvSpPr/>
          <p:nvPr>
            <p:ph idx="2" type="pic"/>
          </p:nvPr>
        </p:nvSpPr>
        <p:spPr>
          <a:xfrm>
            <a:off x="171448" y="237743"/>
            <a:ext cx="6398514" cy="6382512"/>
          </a:xfrm>
          <a:prstGeom prst="rect">
            <a:avLst/>
          </a:prstGeom>
          <a:solidFill>
            <a:srgbClr val="76CEEF"/>
          </a:solid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32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2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24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9pPr>
          </a:lstStyle>
          <a:p/>
        </p:txBody>
      </p:sp>
      <p:sp>
        <p:nvSpPr>
          <p:cNvPr id="89" name="Shape 89"/>
          <p:cNvSpPr txBox="1"/>
          <p:nvPr>
            <p:ph idx="1" type="body"/>
          </p:nvPr>
        </p:nvSpPr>
        <p:spPr>
          <a:xfrm>
            <a:off x="6972300" y="2286000"/>
            <a:ext cx="1824227" cy="3502152"/>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90" name="Shape 9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1" name="Shape 9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2" name="Shape 92"/>
          <p:cNvSpPr txBox="1"/>
          <p:nvPr>
            <p:ph idx="12" type="sldNum"/>
          </p:nvPr>
        </p:nvSpPr>
        <p:spPr>
          <a:xfrm>
            <a:off x="7797546" y="6227064"/>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FFFFFF"/>
                </a:solidFill>
                <a:latin typeface="Century Gothic"/>
                <a:ea typeface="Century Gothic"/>
                <a:cs typeface="Century Gothic"/>
                <a:sym typeface="Century Gothic"/>
              </a:rPr>
              <a:t>‹#›</a:t>
            </a:fld>
          </a:p>
        </p:txBody>
      </p:sp>
      <p:sp>
        <p:nvSpPr>
          <p:cNvPr id="93" name="Shape 93"/>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176021" y="237743"/>
            <a:ext cx="8791955"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3" name="Shape 1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Shape 1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5" name="Shape 1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youtube.com/watch?v=FR6j7ccxF6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71280" y="2091263"/>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rgbClr val="262626"/>
              </a:buClr>
              <a:buSzPct val="25000"/>
              <a:buFont typeface="Century Gothic"/>
              <a:buNone/>
            </a:pPr>
            <a:r>
              <a:t/>
            </a:r>
            <a:endParaRPr b="0" i="0" sz="7200" u="none" cap="none" strike="noStrike">
              <a:solidFill>
                <a:srgbClr val="262626"/>
              </a:solidFill>
              <a:latin typeface="Century Gothic"/>
              <a:ea typeface="Century Gothic"/>
              <a:cs typeface="Century Gothic"/>
              <a:sym typeface="Century Gothic"/>
            </a:endParaRPr>
          </a:p>
        </p:txBody>
      </p:sp>
      <p:sp>
        <p:nvSpPr>
          <p:cNvPr id="134" name="Shape 134"/>
          <p:cNvSpPr txBox="1"/>
          <p:nvPr>
            <p:ph idx="1" type="subTitle"/>
          </p:nvPr>
        </p:nvSpPr>
        <p:spPr>
          <a:xfrm>
            <a:off x="1171575" y="46820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t/>
            </a:r>
            <a:endParaRPr b="0" i="0" sz="1600" u="none" cap="none" strike="noStrike">
              <a:solidFill>
                <a:schemeClr val="dk1"/>
              </a:solidFill>
              <a:latin typeface="Century Gothic"/>
              <a:ea typeface="Century Gothic"/>
              <a:cs typeface="Century Gothic"/>
              <a:sym typeface="Century Gothic"/>
            </a:endParaRPr>
          </a:p>
        </p:txBody>
      </p:sp>
      <p:sp>
        <p:nvSpPr>
          <p:cNvPr id="135" name="Shape 135"/>
          <p:cNvSpPr/>
          <p:nvPr/>
        </p:nvSpPr>
        <p:spPr>
          <a:xfrm>
            <a:off x="0" y="0"/>
            <a:ext cx="9144000" cy="6858000"/>
          </a:xfrm>
          <a:prstGeom prst="rect">
            <a:avLst/>
          </a:prstGeom>
          <a:solidFill>
            <a:schemeClr val="lt1"/>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6" name="Shape 136"/>
          <p:cNvSpPr/>
          <p:nvPr/>
        </p:nvSpPr>
        <p:spPr>
          <a:xfrm>
            <a:off x="179511" y="188640"/>
            <a:ext cx="8784976" cy="6480719"/>
          </a:xfrm>
          <a:prstGeom prst="rect">
            <a:avLst/>
          </a:prstGeom>
          <a:solidFill>
            <a:srgbClr val="CC0000"/>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Shape 137"/>
          <p:cNvSpPr txBox="1"/>
          <p:nvPr/>
        </p:nvSpPr>
        <p:spPr>
          <a:xfrm>
            <a:off x="1171279" y="1556791"/>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chemeClr val="lt1"/>
              </a:buClr>
              <a:buSzPct val="25000"/>
              <a:buFont typeface="Century Gothic"/>
              <a:buNone/>
            </a:pPr>
            <a:r>
              <a:rPr b="0" i="0" lang="en-GB" sz="5400" u="none" cap="none" strike="noStrike">
                <a:solidFill>
                  <a:schemeClr val="lt1"/>
                </a:solidFill>
                <a:latin typeface="Century Gothic"/>
                <a:ea typeface="Century Gothic"/>
                <a:cs typeface="Century Gothic"/>
                <a:sym typeface="Century Gothic"/>
              </a:rPr>
              <a:t>FRANCO FLORENZI</a:t>
            </a:r>
          </a:p>
        </p:txBody>
      </p:sp>
      <p:sp>
        <p:nvSpPr>
          <p:cNvPr id="138" name="Shape 138"/>
          <p:cNvSpPr txBox="1"/>
          <p:nvPr/>
        </p:nvSpPr>
        <p:spPr>
          <a:xfrm>
            <a:off x="1171279" y="43772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rPr b="0" i="0" lang="en-GB" sz="3200" u="none" cap="none" strike="noStrike">
                <a:solidFill>
                  <a:schemeClr val="lt1"/>
                </a:solidFill>
                <a:latin typeface="Century Gothic"/>
                <a:ea typeface="Century Gothic"/>
                <a:cs typeface="Century Gothic"/>
                <a:sym typeface="Century Gothic"/>
              </a:rPr>
              <a:t>Resources &amp; Capabilities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Franco Florenzi </a:t>
            </a:r>
          </a:p>
        </p:txBody>
      </p:sp>
      <p:sp>
        <p:nvSpPr>
          <p:cNvPr id="196" name="Shape 196"/>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In their own words (from their website):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Franco Florenzi is a design-led brand, focused on creating unique and simple designs.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All our products are designed in England and are manufactured from high quality materials, sourced from around the world. We make sure that what we offer is suitable for all occasions, combining this with an exquisite Italian culture, to provide you with a life of luxury at an arms length.99.3% of our customers would recommend us.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Franco Florenzi </a:t>
            </a:r>
          </a:p>
        </p:txBody>
      </p:sp>
      <p:sp>
        <p:nvSpPr>
          <p:cNvPr id="202" name="Shape 202"/>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Pre-video discussion:</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resources do you think will be most crucial to this company at this stage in its start-up?</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challenges do you think a young entrepreneur would face in this type of industry when ‘breaking-in’?</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would you predict that Franco Florenzi would have to reevaluate its resources and capabilities after its initial start-up stage?</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Video</a:t>
            </a:r>
          </a:p>
        </p:txBody>
      </p:sp>
      <p:sp>
        <p:nvSpPr>
          <p:cNvPr id="208" name="Shape 208"/>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Embed/show video</a:t>
            </a:r>
          </a:p>
          <a:p>
            <a:pPr indent="-182880" lvl="0" marL="182880" marR="0" rtl="0" algn="l">
              <a:lnSpc>
                <a:spcPct val="100000"/>
              </a:lnSpc>
              <a:spcBef>
                <a:spcPts val="0"/>
              </a:spcBef>
              <a:spcAft>
                <a:spcPts val="0"/>
              </a:spcAft>
              <a:buClr>
                <a:srgbClr val="262626"/>
              </a:buClr>
              <a:buSzPct val="100000"/>
              <a:buFont typeface="Garamond"/>
              <a:buChar char="◦"/>
            </a:pPr>
            <a:r>
              <a:rPr lang="en-GB" u="sng">
                <a:solidFill>
                  <a:schemeClr val="hlink"/>
                </a:solidFill>
                <a:hlinkClick r:id="rId3"/>
              </a:rPr>
              <a:t>https://www.youtube.com/watch?v=FR6j7ccxF6k</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Discussion Questions</a:t>
            </a:r>
          </a:p>
        </p:txBody>
      </p:sp>
      <p:sp>
        <p:nvSpPr>
          <p:cNvPr id="214" name="Shape 21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Discuss the evolution of Franco Florenzi’s resourcing needs.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did Franco Florenzi’s founder deal with its capability constraints at the beginning?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Think of your enterprise/start-up idea. Make a map of the capabilities you have and those which you would need to acquire to launch a successful start-up. Where will you turn for the ones you need?</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Think of your start-up a year down the road. How would your capability and resource needs change?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could a company deal with breaking into an industry without personal networks to suppliers/manufacturers?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Learning Objectives</a:t>
            </a:r>
          </a:p>
        </p:txBody>
      </p:sp>
      <p:sp>
        <p:nvSpPr>
          <p:cNvPr id="144" name="Shape 14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Develop a strategy for accessing the key resources and capabilities needed to launch the business idea.</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Understand the different techniques required for identifying and accessing the key resources and capabilities required to launch or run a small business.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000" u="none" cap="none" strike="noStrike">
                <a:solidFill>
                  <a:srgbClr val="262626"/>
                </a:solidFill>
                <a:latin typeface="Century Gothic"/>
                <a:ea typeface="Century Gothic"/>
                <a:cs typeface="Century Gothic"/>
                <a:sym typeface="Century Gothic"/>
              </a:rPr>
              <a:t>Resources And Capabilities: Looking Inward</a:t>
            </a:r>
          </a:p>
        </p:txBody>
      </p:sp>
      <p:sp>
        <p:nvSpPr>
          <p:cNvPr id="150" name="Shape 150"/>
          <p:cNvSpPr txBox="1"/>
          <p:nvPr>
            <p:ph idx="1" type="body"/>
          </p:nvPr>
        </p:nvSpPr>
        <p:spPr>
          <a:xfrm>
            <a:off x="800100" y="2103125"/>
            <a:ext cx="7642200" cy="3749100"/>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An internal analysis of your start-up.</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Paired with an analysis of the external environment (and market research), gives a holistic picture of your situation and potential. </a:t>
            </a:r>
          </a:p>
          <a:p>
            <a:pPr lvl="0" rtl="0">
              <a:spcBef>
                <a:spcPts val="0"/>
              </a:spcBef>
              <a:buClr>
                <a:srgbClr val="262626"/>
              </a:buClr>
              <a:buSzPct val="100000"/>
              <a:buFont typeface="Garamond"/>
              <a:buChar char="◦"/>
            </a:pPr>
            <a:r>
              <a:rPr lang="en-GB"/>
              <a:t>Enables an entrepreneur to asses what the start-up has and what it can do with what it has. It can be thought of as a realistic look at the strengths and weaknesses. </a:t>
            </a:r>
          </a:p>
          <a:p>
            <a:pPr lvl="0" rtl="0">
              <a:spcBef>
                <a:spcPts val="0"/>
              </a:spcBef>
              <a:buClr>
                <a:srgbClr val="262626"/>
              </a:buClr>
              <a:buSzPct val="100000"/>
              <a:buFont typeface="Garamond"/>
              <a:buChar char="◦"/>
            </a:pPr>
            <a:r>
              <a:rPr lang="en-GB"/>
              <a:t>Using this analysis, it is possible to determine how to fill any gaps in resources and capabilities. </a:t>
            </a:r>
          </a:p>
          <a:p>
            <a:pPr lvl="0" rtl="0">
              <a:spcBef>
                <a:spcPts val="0"/>
              </a:spcBef>
              <a:buClr>
                <a:srgbClr val="000000"/>
              </a:buClr>
              <a:buSzPct val="61111"/>
              <a:buFont typeface="Arial"/>
              <a:buNone/>
            </a:pPr>
            <a:r>
              <a:t/>
            </a:r>
            <a:endParaRPr/>
          </a:p>
          <a:p>
            <a:pPr indent="-182880" lvl="0" marL="182880" marR="0" rtl="0" algn="l">
              <a:lnSpc>
                <a:spcPct val="100000"/>
              </a:lnSpc>
              <a:spcBef>
                <a:spcPts val="900"/>
              </a:spcBef>
              <a:spcAft>
                <a:spcPts val="0"/>
              </a:spcAft>
              <a:buClr>
                <a:srgbClr val="262626"/>
              </a:buClr>
              <a:buSzPct val="100000"/>
              <a:buFont typeface="Garamond"/>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Resources: What Do You Have?</a:t>
            </a:r>
          </a:p>
        </p:txBody>
      </p:sp>
      <p:sp>
        <p:nvSpPr>
          <p:cNvPr id="156" name="Shape 156"/>
          <p:cNvSpPr txBox="1"/>
          <p:nvPr>
            <p:ph idx="1" type="body"/>
          </p:nvPr>
        </p:nvSpPr>
        <p:spPr>
          <a:xfrm>
            <a:off x="800100" y="2103119"/>
            <a:ext cx="3566159" cy="3749040"/>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Functional/Capital Resources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Operating resources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Financial resources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Promotional resources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Human Resources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Expertise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Experience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Market knowledge</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
        <p:nvSpPr>
          <p:cNvPr id="157" name="Shape 157"/>
          <p:cNvSpPr txBox="1"/>
          <p:nvPr>
            <p:ph idx="2" type="body"/>
          </p:nvPr>
        </p:nvSpPr>
        <p:spPr>
          <a:xfrm>
            <a:off x="4777739" y="2103119"/>
            <a:ext cx="3566159" cy="3749040"/>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Employees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Managers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Partners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Reputation/Credibility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Suppliers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Accountants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Lawyers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Customers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800100" y="510893"/>
            <a:ext cx="7543800" cy="1371600"/>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3600" u="none" cap="none" strike="noStrike">
                <a:solidFill>
                  <a:srgbClr val="262626"/>
                </a:solidFill>
                <a:latin typeface="Century Gothic"/>
                <a:ea typeface="Century Gothic"/>
                <a:cs typeface="Century Gothic"/>
                <a:sym typeface="Century Gothic"/>
              </a:rPr>
              <a:t>Capabilities: What Can You Do Well?</a:t>
            </a:r>
          </a:p>
        </p:txBody>
      </p:sp>
      <p:sp>
        <p:nvSpPr>
          <p:cNvPr id="163" name="Shape 163"/>
          <p:cNvSpPr txBox="1"/>
          <p:nvPr>
            <p:ph idx="1" type="body"/>
          </p:nvPr>
        </p:nvSpPr>
        <p:spPr>
          <a:xfrm>
            <a:off x="800100" y="1708026"/>
            <a:ext cx="7543800" cy="4707900"/>
          </a:xfrm>
          <a:prstGeom prst="rect">
            <a:avLst/>
          </a:prstGeom>
          <a:noFill/>
          <a:ln>
            <a:noFill/>
          </a:ln>
        </p:spPr>
        <p:txBody>
          <a:bodyPr anchorCtr="0" anchor="t" bIns="45700" lIns="91425" rIns="91425" wrap="square" tIns="45700">
            <a:noAutofit/>
          </a:bodyPr>
          <a:lstStyle/>
          <a:p>
            <a:pPr indent="-182880" lvl="0" marL="182880" marR="0" rtl="0" algn="l">
              <a:lnSpc>
                <a:spcPct val="80000"/>
              </a:lnSpc>
              <a:spcBef>
                <a:spcPts val="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Adding value:</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Unique capabilities that competitors do not possess</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Capabilities valued by customers</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Difficult to imitate</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Running the business</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Management capabilities</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Marketing capabilities</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Customer-service capabilities</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Redundant Capabilities:</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As a start-up evolves, constant reevaluation of capabilities and their relevance to operations is necessary</a:t>
            </a:r>
          </a:p>
          <a:p>
            <a:pPr lvl="1" marR="0" rtl="0" algn="l">
              <a:lnSpc>
                <a:spcPct val="80000"/>
              </a:lnSpc>
              <a:spcBef>
                <a:spcPts val="900"/>
              </a:spcBef>
              <a:spcAft>
                <a:spcPts val="0"/>
              </a:spcAft>
              <a:buClr>
                <a:srgbClr val="262626"/>
              </a:buClr>
              <a:buSzPct val="97941"/>
              <a:buFont typeface="Garamond"/>
            </a:pPr>
            <a:r>
              <a:rPr b="0" i="0" lang="en-GB" sz="1665" u="none" cap="none" strike="noStrike">
                <a:solidFill>
                  <a:schemeClr val="dk1"/>
                </a:solidFill>
                <a:latin typeface="Century Gothic"/>
                <a:ea typeface="Century Gothic"/>
                <a:cs typeface="Century Gothic"/>
                <a:sym typeface="Century Gothic"/>
              </a:rPr>
              <a:t>Without this, a start-up risks the capabilities turning into ‘rigidities’ that hinder the growth potential</a:t>
            </a:r>
          </a:p>
          <a:p>
            <a:pPr indent="-182880" lvl="0" marL="182880" marR="0" rtl="0" algn="l">
              <a:lnSpc>
                <a:spcPct val="80000"/>
              </a:lnSpc>
              <a:spcBef>
                <a:spcPts val="900"/>
              </a:spcBef>
              <a:spcAft>
                <a:spcPts val="0"/>
              </a:spcAft>
              <a:buClr>
                <a:srgbClr val="262626"/>
              </a:buClr>
              <a:buSzPct val="97941"/>
              <a:buFont typeface="Garamond"/>
              <a:buNone/>
            </a:pPr>
            <a:r>
              <a:t/>
            </a:r>
            <a:endParaRPr b="0" i="0" sz="1665"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The Value Network</a:t>
            </a:r>
          </a:p>
        </p:txBody>
      </p:sp>
      <p:sp>
        <p:nvSpPr>
          <p:cNvPr id="170" name="Shape 170"/>
          <p:cNvSpPr txBox="1"/>
          <p:nvPr>
            <p:ph idx="1" type="body"/>
          </p:nvPr>
        </p:nvSpPr>
        <p:spPr>
          <a:xfrm>
            <a:off x="800100" y="2103125"/>
            <a:ext cx="7543800" cy="4293900"/>
          </a:xfrm>
          <a:prstGeom prst="rect">
            <a:avLst/>
          </a:prstGeom>
          <a:noFill/>
          <a:ln>
            <a:noFill/>
          </a:ln>
        </p:spPr>
        <p:txBody>
          <a:bodyPr anchorCtr="0" anchor="t" bIns="45700" lIns="91425" rIns="91425" wrap="square" tIns="45700">
            <a:noAutofit/>
          </a:bodyPr>
          <a:lstStyle/>
          <a:p>
            <a:pPr indent="-182880" lvl="0" marL="182880" marR="0" rtl="0" algn="l">
              <a:lnSpc>
                <a:spcPct val="9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Links/relationships/networks that a start-up needs to create its product(s) or service(s).</a:t>
            </a:r>
          </a:p>
          <a:p>
            <a:pPr indent="-182880" lvl="0" marL="1828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Linkages within this ‘Network’ can lead to competitive advantage.</a:t>
            </a:r>
          </a:p>
          <a:p>
            <a:pPr indent="-182880" lvl="0" marL="1828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Looking both at your own  value network and at the linkages that exist between those organizations in your network (what kind of relationship do your suppliers have with each other). This helps a start-up decide who to work with and how to work with them.</a:t>
            </a:r>
          </a:p>
          <a:p>
            <a:pPr indent="-182880" lvl="0" marL="1828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Understanding your value network can help a start-up understand cost and pricing structures across the entire network.</a:t>
            </a:r>
          </a:p>
          <a:p>
            <a:pPr indent="-182880" lvl="0" marL="1828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Can help a start-up decide whether to do activities ‘in-house’ or outsource.</a:t>
            </a:r>
          </a:p>
          <a:p>
            <a:pPr indent="-182880" lvl="0" marL="182880" marR="0" rtl="0" algn="l">
              <a:lnSpc>
                <a:spcPct val="9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Dealing With Operational Resource Constraints</a:t>
            </a:r>
          </a:p>
        </p:txBody>
      </p:sp>
      <p:sp>
        <p:nvSpPr>
          <p:cNvPr id="177" name="Shape 177"/>
          <p:cNvSpPr txBox="1"/>
          <p:nvPr>
            <p:ph idx="1" type="body"/>
          </p:nvPr>
        </p:nvSpPr>
        <p:spPr>
          <a:xfrm>
            <a:off x="800100" y="2103125"/>
            <a:ext cx="7543800" cy="4463400"/>
          </a:xfrm>
          <a:prstGeom prst="rect">
            <a:avLst/>
          </a:prstGeom>
          <a:noFill/>
          <a:ln>
            <a:noFill/>
          </a:ln>
        </p:spPr>
        <p:txBody>
          <a:bodyPr anchorCtr="0" anchor="t" bIns="45700" lIns="91425" rIns="91425" wrap="square" tIns="45700">
            <a:noAutofit/>
          </a:bodyPr>
          <a:lstStyle/>
          <a:p>
            <a:pPr indent="-182880" lvl="0" marL="182880" marR="0" rtl="0" algn="l">
              <a:lnSpc>
                <a:spcPct val="80000"/>
              </a:lnSpc>
              <a:spcBef>
                <a:spcPts val="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Infrastructure and production:</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Accessing Resources - Asset Parsimony &amp; Non-Ownership: </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Lease not own.</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Licensing (manufacturing and/or distribution)</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Full format franchising</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Outsourcing</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Purchasing Consortia</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E-Solutions</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The online storefront</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Interactive website</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E-payments</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Quick Response (QR)  and augmented reality</a:t>
            </a:r>
          </a:p>
          <a:p>
            <a:pPr indent="-182880" lvl="0" marL="182880" marR="0" rtl="0" algn="l">
              <a:lnSpc>
                <a:spcPct val="80000"/>
              </a:lnSpc>
              <a:spcBef>
                <a:spcPts val="900"/>
              </a:spcBef>
              <a:spcAft>
                <a:spcPts val="0"/>
              </a:spcAft>
              <a:buClr>
                <a:srgbClr val="262626"/>
              </a:buClr>
              <a:buSzPct val="97941"/>
              <a:buFont typeface="Garamond"/>
              <a:buNone/>
            </a:pPr>
            <a:r>
              <a:t/>
            </a:r>
            <a:endParaRPr b="0" i="0" sz="1665"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Discussion Questions </a:t>
            </a:r>
          </a:p>
        </p:txBody>
      </p:sp>
      <p:sp>
        <p:nvSpPr>
          <p:cNvPr id="183" name="Shape 183"/>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90000"/>
              </a:lnSpc>
              <a:spcBef>
                <a:spcPts val="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Think about resourcing a startup:</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What capabilities does an entrepreneur need?</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What can an entrepreneur do if he/she lacks these capabilities?</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What can an entrepreneur do if he/she lacks resources that are necessary?</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Human</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Functional</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Relational </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Think of the three ‘categories’ of resources mentioned above. How might a start-up’s needs in each of these areas change with time?  </a:t>
            </a:r>
          </a:p>
          <a:p>
            <a:pPr indent="-182880" lvl="0" marL="182880" marR="0" rtl="0" algn="l">
              <a:lnSpc>
                <a:spcPct val="9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Think of examples of well-known firms whose capabilities became redundant and turned into constraints.</a:t>
            </a:r>
          </a:p>
          <a:p>
            <a:pPr indent="-182880" lvl="0" marL="182880" marR="0" rtl="0" algn="l">
              <a:lnSpc>
                <a:spcPct val="90000"/>
              </a:lnSpc>
              <a:spcBef>
                <a:spcPts val="900"/>
              </a:spcBef>
              <a:spcAft>
                <a:spcPts val="0"/>
              </a:spcAft>
              <a:buClr>
                <a:srgbClr val="262626"/>
              </a:buClr>
              <a:buSzPct val="97941"/>
              <a:buFont typeface="Garamond"/>
              <a:buNone/>
            </a:pPr>
            <a:r>
              <a:t/>
            </a:r>
            <a:endParaRPr b="0" i="0" sz="1665"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Franco Florenzi </a:t>
            </a:r>
          </a:p>
        </p:txBody>
      </p:sp>
      <p:sp>
        <p:nvSpPr>
          <p:cNvPr id="189" name="Shape 18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Online accessories company, particularly watches, bracelets, bags, and shoes.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Established 2014</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Does business in the West Midlands, Birmingham and Worcestershire.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Begun by a University of Worcester student.</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aching Material Template">
  <a:themeElements>
    <a:clrScheme name="Savon">
      <a:dk1>
        <a:srgbClr val="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