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63"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Lst>
  <p:sldSz cy="6858000" cx="9144000"/>
  <p:notesSz cx="6858000" cy="9144000"/>
  <p:embeddedFontLst>
    <p:embeddedFont>
      <p:font typeface="Century Gothic"/>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font" Target="fonts/CenturyGothic-italic.fntdata"/><Relationship Id="rId11" Type="http://schemas.openxmlformats.org/officeDocument/2006/relationships/slide" Target="slides/slide7.xml"/><Relationship Id="rId10" Type="http://schemas.openxmlformats.org/officeDocument/2006/relationships/slide" Target="slides/slide6.xml"/><Relationship Id="rId21" Type="http://schemas.openxmlformats.org/officeDocument/2006/relationships/font" Target="fonts/CenturyGothic-boldItalic.fntdata"/><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font" Target="fonts/CenturyGothic-bold.fntdata"/><Relationship Id="rId6" Type="http://schemas.openxmlformats.org/officeDocument/2006/relationships/slide" Target="slides/slide2.xml"/><Relationship Id="rId18" Type="http://schemas.openxmlformats.org/officeDocument/2006/relationships/font" Target="fonts/CenturyGothic-regular.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t" bIns="91425" lIns="91425" rIns="91425" wrap="square"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4" name="Shape 4"/>
          <p:cNvSpPr txBox="1"/>
          <p:nvPr>
            <p:ph idx="10" type="dt"/>
          </p:nvPr>
        </p:nvSpPr>
        <p:spPr>
          <a:xfrm>
            <a:off x="3884612" y="0"/>
            <a:ext cx="2971799" cy="457200"/>
          </a:xfrm>
          <a:prstGeom prst="rect">
            <a:avLst/>
          </a:prstGeom>
          <a:noFill/>
          <a:ln>
            <a:noFill/>
          </a:ln>
        </p:spPr>
        <p:txBody>
          <a:bodyPr anchorCtr="0" anchor="t" bIns="91425" lIns="91425" rIns="91425" wrap="square" tIns="91425"/>
          <a:lstStyle>
            <a:lvl1pPr indent="0" lvl="0" marL="0" marR="0" rtl="0" algn="r">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6" name="Shape 6"/>
          <p:cNvSpPr txBox="1"/>
          <p:nvPr>
            <p:ph idx="1" type="body"/>
          </p:nvPr>
        </p:nvSpPr>
        <p:spPr>
          <a:xfrm>
            <a:off x="685800" y="4343400"/>
            <a:ext cx="5486399" cy="4114800"/>
          </a:xfrm>
          <a:prstGeom prst="rect">
            <a:avLst/>
          </a:prstGeom>
          <a:noFill/>
          <a:ln>
            <a:noFill/>
          </a:ln>
        </p:spPr>
        <p:txBody>
          <a:bodyPr anchorCtr="0" anchor="t" bIns="91425" lIns="91425" rIns="91425" wrap="square" tIns="91425"/>
          <a:lstStyle>
            <a:lvl1pPr indent="0" lvl="0" marL="0" marR="0" rtl="0" algn="l">
              <a:spcBef>
                <a:spcPts val="0"/>
              </a:spcBef>
              <a:buChar char="●"/>
              <a:defRPr b="0" i="0" sz="1200" u="none" cap="none" strike="noStrike">
                <a:solidFill>
                  <a:schemeClr val="dk1"/>
                </a:solidFill>
                <a:latin typeface="Calibri"/>
                <a:ea typeface="Calibri"/>
                <a:cs typeface="Calibri"/>
                <a:sym typeface="Calibri"/>
              </a:defRPr>
            </a:lvl1pPr>
            <a:lvl2pPr indent="0" lvl="1" marL="457200" marR="0" rtl="0" algn="l">
              <a:spcBef>
                <a:spcPts val="0"/>
              </a:spcBef>
              <a:buChar char="○"/>
              <a:defRPr b="0" i="0" sz="1200" u="none" cap="none" strike="noStrike">
                <a:solidFill>
                  <a:schemeClr val="dk1"/>
                </a:solidFill>
                <a:latin typeface="Calibri"/>
                <a:ea typeface="Calibri"/>
                <a:cs typeface="Calibri"/>
                <a:sym typeface="Calibri"/>
              </a:defRPr>
            </a:lvl2pPr>
            <a:lvl3pPr indent="0" lvl="2" marL="914400" marR="0" rtl="0" algn="l">
              <a:spcBef>
                <a:spcPts val="0"/>
              </a:spcBef>
              <a:buChar char="■"/>
              <a:defRPr b="0" i="0" sz="1200" u="none" cap="none" strike="noStrike">
                <a:solidFill>
                  <a:schemeClr val="dk1"/>
                </a:solidFill>
                <a:latin typeface="Calibri"/>
                <a:ea typeface="Calibri"/>
                <a:cs typeface="Calibri"/>
                <a:sym typeface="Calibri"/>
              </a:defRPr>
            </a:lvl3pPr>
            <a:lvl4pPr indent="0" lvl="3" marL="1371600" marR="0" rtl="0" algn="l">
              <a:spcBef>
                <a:spcPts val="0"/>
              </a:spcBef>
              <a:buChar char="●"/>
              <a:defRPr b="0" i="0" sz="1200" u="none" cap="none" strike="noStrike">
                <a:solidFill>
                  <a:schemeClr val="dk1"/>
                </a:solidFill>
                <a:latin typeface="Calibri"/>
                <a:ea typeface="Calibri"/>
                <a:cs typeface="Calibri"/>
                <a:sym typeface="Calibri"/>
              </a:defRPr>
            </a:lvl4pPr>
            <a:lvl5pPr indent="0" lvl="4" marL="1828800" marR="0" rtl="0" algn="l">
              <a:spcBef>
                <a:spcPts val="0"/>
              </a:spcBef>
              <a:buChar char="○"/>
              <a:defRPr b="0" i="0" sz="1200" u="none" cap="none" strike="noStrike">
                <a:solidFill>
                  <a:schemeClr val="dk1"/>
                </a:solidFill>
                <a:latin typeface="Calibri"/>
                <a:ea typeface="Calibri"/>
                <a:cs typeface="Calibri"/>
                <a:sym typeface="Calibri"/>
              </a:defRPr>
            </a:lvl5pPr>
            <a:lvl6pPr indent="0" lvl="5" marL="2286000" marR="0" rtl="0" algn="l">
              <a:spcBef>
                <a:spcPts val="0"/>
              </a:spcBef>
              <a:buChar char="■"/>
              <a:defRPr b="0" i="0" sz="1200" u="none" cap="none" strike="noStrike">
                <a:solidFill>
                  <a:schemeClr val="dk1"/>
                </a:solidFill>
                <a:latin typeface="Calibri"/>
                <a:ea typeface="Calibri"/>
                <a:cs typeface="Calibri"/>
                <a:sym typeface="Calibri"/>
              </a:defRPr>
            </a:lvl6pPr>
            <a:lvl7pPr indent="0" lvl="6" marL="2743200" marR="0" rtl="0" algn="l">
              <a:spcBef>
                <a:spcPts val="0"/>
              </a:spcBef>
              <a:buChar char="●"/>
              <a:defRPr b="0" i="0" sz="1200" u="none" cap="none" strike="noStrike">
                <a:solidFill>
                  <a:schemeClr val="dk1"/>
                </a:solidFill>
                <a:latin typeface="Calibri"/>
                <a:ea typeface="Calibri"/>
                <a:cs typeface="Calibri"/>
                <a:sym typeface="Calibri"/>
              </a:defRPr>
            </a:lvl7pPr>
            <a:lvl8pPr indent="0" lvl="7" marL="3200400" marR="0" rtl="0" algn="l">
              <a:spcBef>
                <a:spcPts val="0"/>
              </a:spcBef>
              <a:buChar char="○"/>
              <a:defRPr b="0" i="0" sz="1200" u="none" cap="none" strike="noStrike">
                <a:solidFill>
                  <a:schemeClr val="dk1"/>
                </a:solidFill>
                <a:latin typeface="Calibri"/>
                <a:ea typeface="Calibri"/>
                <a:cs typeface="Calibri"/>
                <a:sym typeface="Calibri"/>
              </a:defRPr>
            </a:lvl8pPr>
            <a:lvl9pPr indent="0" lvl="8" marL="3657600" marR="0" rtl="0" algn="l">
              <a:spcBef>
                <a:spcPts val="0"/>
              </a:spcBef>
              <a:buChar char="■"/>
              <a:defRPr b="0" i="0" sz="1200" u="none" cap="none" strike="noStrike">
                <a:solidFill>
                  <a:schemeClr val="dk1"/>
                </a:solidFill>
                <a:latin typeface="Calibri"/>
                <a:ea typeface="Calibri"/>
                <a:cs typeface="Calibri"/>
                <a:sym typeface="Calibri"/>
              </a:defRPr>
            </a:lvl9pPr>
          </a:lstStyle>
          <a:p/>
        </p:txBody>
      </p:sp>
      <p:sp>
        <p:nvSpPr>
          <p:cNvPr id="7" name="Shape 7"/>
          <p:cNvSpPr txBox="1"/>
          <p:nvPr>
            <p:ph idx="11" type="ftr"/>
          </p:nvPr>
        </p:nvSpPr>
        <p:spPr>
          <a:xfrm>
            <a:off x="0" y="8685213"/>
            <a:ext cx="2971799" cy="457200"/>
          </a:xfrm>
          <a:prstGeom prst="rect">
            <a:avLst/>
          </a:prstGeom>
          <a:noFill/>
          <a:ln>
            <a:noFill/>
          </a:ln>
        </p:spPr>
        <p:txBody>
          <a:bodyPr anchorCtr="0" anchor="b" bIns="91425" lIns="91425" rIns="91425" wrap="square"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8" name="Shape 8"/>
          <p:cNvSpPr txBox="1"/>
          <p:nvPr>
            <p:ph idx="12" type="sldNum"/>
          </p:nvPr>
        </p:nvSpPr>
        <p:spPr>
          <a:xfrm>
            <a:off x="3884612" y="8685213"/>
            <a:ext cx="2971799" cy="4572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200" u="none" cap="none" strike="noStrike">
                <a:solidFill>
                  <a:schemeClr val="dk1"/>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Shape 130"/>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31" name="Shape 13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0" name="Shape 190"/>
        <p:cNvGrpSpPr/>
        <p:nvPr/>
      </p:nvGrpSpPr>
      <p:grpSpPr>
        <a:xfrm>
          <a:off x="0" y="0"/>
          <a:ext cx="0" cy="0"/>
          <a:chOff x="0" y="0"/>
          <a:chExt cx="0" cy="0"/>
        </a:xfrm>
      </p:grpSpPr>
      <p:sp>
        <p:nvSpPr>
          <p:cNvPr id="191" name="Shape 19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92" name="Shape 192"/>
          <p:cNvSpPr txBox="1"/>
          <p:nvPr>
            <p:ph idx="1" type="body"/>
          </p:nvPr>
        </p:nvSpPr>
        <p:spPr>
          <a:xfrm>
            <a:off x="685800" y="4343400"/>
            <a:ext cx="5486399" cy="4114800"/>
          </a:xfrm>
          <a:prstGeom prst="rect">
            <a:avLst/>
          </a:prstGeom>
          <a:noFill/>
          <a:ln>
            <a:noFill/>
          </a:ln>
        </p:spPr>
        <p:txBody>
          <a:bodyPr anchorCtr="0" anchor="t" bIns="45700" lIns="91425" rIns="91425" wrap="square" tIns="45700">
            <a:noAutofit/>
          </a:bodyPr>
          <a:lstStyle/>
          <a:p>
            <a:pPr indent="0" lvl="0" marL="0" marR="0" rtl="0" algn="l">
              <a:spcBef>
                <a:spcPts val="0"/>
              </a:spcBef>
              <a:buSzPct val="25000"/>
              <a:buNone/>
            </a:pPr>
            <a:r>
              <a:rPr b="0" i="0" lang="en-GB" sz="1200" u="none" cap="none" strike="noStrike">
                <a:solidFill>
                  <a:schemeClr val="dk1"/>
                </a:solidFill>
                <a:latin typeface="Calibri"/>
                <a:ea typeface="Calibri"/>
                <a:cs typeface="Calibri"/>
                <a:sym typeface="Calibri"/>
              </a:rPr>
              <a:t>Notice anything? How about that they capitalize the word ‘customer’? </a:t>
            </a:r>
          </a:p>
          <a:p>
            <a:pPr indent="0" lvl="0" marL="0" marR="0" rtl="0" algn="l">
              <a:spcBef>
                <a:spcPts val="0"/>
              </a:spcBef>
              <a:buSzPct val="25000"/>
              <a:buNone/>
            </a:pPr>
            <a:r>
              <a:t/>
            </a:r>
            <a:endParaRPr b="0" i="0" sz="1200" u="none" cap="none" strike="noStrike">
              <a:solidFill>
                <a:schemeClr val="dk1"/>
              </a:solidFill>
              <a:latin typeface="Calibri"/>
              <a:ea typeface="Calibri"/>
              <a:cs typeface="Calibri"/>
              <a:sym typeface="Calibri"/>
            </a:endParaRPr>
          </a:p>
        </p:txBody>
      </p:sp>
      <p:sp>
        <p:nvSpPr>
          <p:cNvPr id="193" name="Shape 193"/>
          <p:cNvSpPr txBox="1"/>
          <p:nvPr>
            <p:ph idx="12" type="sldNum"/>
          </p:nvPr>
        </p:nvSpPr>
        <p:spPr>
          <a:xfrm>
            <a:off x="3884612" y="8685213"/>
            <a:ext cx="2971799" cy="4572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7" name="Shape 197"/>
        <p:cNvGrpSpPr/>
        <p:nvPr/>
      </p:nvGrpSpPr>
      <p:grpSpPr>
        <a:xfrm>
          <a:off x="0" y="0"/>
          <a:ext cx="0" cy="0"/>
          <a:chOff x="0" y="0"/>
          <a:chExt cx="0" cy="0"/>
        </a:xfrm>
      </p:grpSpPr>
      <p:sp>
        <p:nvSpPr>
          <p:cNvPr id="198" name="Shape 198"/>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99" name="Shape 19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3" name="Shape 203"/>
        <p:cNvGrpSpPr/>
        <p:nvPr/>
      </p:nvGrpSpPr>
      <p:grpSpPr>
        <a:xfrm>
          <a:off x="0" y="0"/>
          <a:ext cx="0" cy="0"/>
          <a:chOff x="0" y="0"/>
          <a:chExt cx="0" cy="0"/>
        </a:xfrm>
      </p:grpSpPr>
      <p:sp>
        <p:nvSpPr>
          <p:cNvPr id="204" name="Shape 204"/>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205" name="Shape 20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9" name="Shape 209"/>
        <p:cNvGrpSpPr/>
        <p:nvPr/>
      </p:nvGrpSpPr>
      <p:grpSpPr>
        <a:xfrm>
          <a:off x="0" y="0"/>
          <a:ext cx="0" cy="0"/>
          <a:chOff x="0" y="0"/>
          <a:chExt cx="0" cy="0"/>
        </a:xfrm>
      </p:grpSpPr>
      <p:sp>
        <p:nvSpPr>
          <p:cNvPr id="210" name="Shape 210"/>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211" name="Shape 21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9" name="Shape 139"/>
        <p:cNvGrpSpPr/>
        <p:nvPr/>
      </p:nvGrpSpPr>
      <p:grpSpPr>
        <a:xfrm>
          <a:off x="0" y="0"/>
          <a:ext cx="0" cy="0"/>
          <a:chOff x="0" y="0"/>
          <a:chExt cx="0" cy="0"/>
        </a:xfrm>
      </p:grpSpPr>
      <p:sp>
        <p:nvSpPr>
          <p:cNvPr id="140" name="Shape 140"/>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41" name="Shape 14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5" name="Shape 145"/>
        <p:cNvGrpSpPr/>
        <p:nvPr/>
      </p:nvGrpSpPr>
      <p:grpSpPr>
        <a:xfrm>
          <a:off x="0" y="0"/>
          <a:ext cx="0" cy="0"/>
          <a:chOff x="0" y="0"/>
          <a:chExt cx="0" cy="0"/>
        </a:xfrm>
      </p:grpSpPr>
      <p:sp>
        <p:nvSpPr>
          <p:cNvPr id="146" name="Shape 146"/>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47" name="Shape 14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1" name="Shape 151"/>
        <p:cNvGrpSpPr/>
        <p:nvPr/>
      </p:nvGrpSpPr>
      <p:grpSpPr>
        <a:xfrm>
          <a:off x="0" y="0"/>
          <a:ext cx="0" cy="0"/>
          <a:chOff x="0" y="0"/>
          <a:chExt cx="0" cy="0"/>
        </a:xfrm>
      </p:grpSpPr>
      <p:sp>
        <p:nvSpPr>
          <p:cNvPr id="152" name="Shape 152"/>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53" name="Shape 15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8" name="Shape 158"/>
        <p:cNvGrpSpPr/>
        <p:nvPr/>
      </p:nvGrpSpPr>
      <p:grpSpPr>
        <a:xfrm>
          <a:off x="0" y="0"/>
          <a:ext cx="0" cy="0"/>
          <a:chOff x="0" y="0"/>
          <a:chExt cx="0" cy="0"/>
        </a:xfrm>
      </p:grpSpPr>
      <p:sp>
        <p:nvSpPr>
          <p:cNvPr id="159" name="Shape 159"/>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60" name="Shape 16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Shape 16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66" name="Shape 166"/>
          <p:cNvSpPr txBox="1"/>
          <p:nvPr>
            <p:ph idx="1" type="body"/>
          </p:nvPr>
        </p:nvSpPr>
        <p:spPr>
          <a:xfrm>
            <a:off x="685800" y="4343400"/>
            <a:ext cx="5486399" cy="4114800"/>
          </a:xfrm>
          <a:prstGeom prst="rect">
            <a:avLst/>
          </a:prstGeom>
          <a:noFill/>
          <a:ln>
            <a:noFill/>
          </a:ln>
        </p:spPr>
        <p:txBody>
          <a:bodyPr anchorCtr="0" anchor="t" bIns="45700" lIns="91425" rIns="91425" wrap="square" tIns="45700">
            <a:noAutofit/>
          </a:bodyPr>
          <a:lstStyle/>
          <a:p>
            <a:pPr indent="0" lvl="0" marL="0" marR="0" rtl="0" algn="l">
              <a:spcBef>
                <a:spcPts val="0"/>
              </a:spcBef>
              <a:buSzPct val="25000"/>
              <a:buNone/>
            </a:pPr>
            <a:r>
              <a:rPr b="0" i="0" lang="en-GB" sz="1200" u="none" cap="none" strike="noStrike">
                <a:solidFill>
                  <a:schemeClr val="dk1"/>
                </a:solidFill>
                <a:latin typeface="Calibri"/>
                <a:ea typeface="Calibri"/>
                <a:cs typeface="Calibri"/>
                <a:sym typeface="Calibri"/>
              </a:rPr>
              <a:t>Describe target competitor segment</a:t>
            </a:r>
          </a:p>
          <a:p>
            <a:pPr indent="0" lvl="0" marL="0" marR="0" rtl="0" algn="l">
              <a:spcBef>
                <a:spcPts val="0"/>
              </a:spcBef>
              <a:buSzPct val="25000"/>
              <a:buNone/>
            </a:pPr>
            <a:r>
              <a:t/>
            </a:r>
            <a:endParaRPr b="0" i="0" sz="1200" u="none" cap="none" strike="noStrike">
              <a:solidFill>
                <a:schemeClr val="dk1"/>
              </a:solidFill>
              <a:latin typeface="Calibri"/>
              <a:ea typeface="Calibri"/>
              <a:cs typeface="Calibri"/>
              <a:sym typeface="Calibri"/>
            </a:endParaRPr>
          </a:p>
          <a:p>
            <a:pPr indent="0" lvl="0" marL="0" marR="0" rtl="0" algn="l">
              <a:spcBef>
                <a:spcPts val="0"/>
              </a:spcBef>
              <a:buSzPct val="25000"/>
              <a:buNone/>
            </a:pPr>
            <a:r>
              <a:rPr b="0" i="0" lang="en-GB" sz="1200" u="none" cap="none" strike="noStrike">
                <a:solidFill>
                  <a:schemeClr val="dk1"/>
                </a:solidFill>
                <a:latin typeface="Calibri"/>
                <a:ea typeface="Calibri"/>
                <a:cs typeface="Calibri"/>
                <a:sym typeface="Calibri"/>
              </a:rPr>
              <a:t>You need to start by describing who you are looking at and why. This will avoid gathering data that does not answer your question/fill your need. </a:t>
            </a:r>
          </a:p>
          <a:p>
            <a:pPr indent="0" lvl="0" marL="0" marR="0" rtl="0" algn="l">
              <a:spcBef>
                <a:spcPts val="0"/>
              </a:spcBef>
              <a:buSzPct val="25000"/>
              <a:buNone/>
            </a:pPr>
            <a:r>
              <a:t/>
            </a:r>
            <a:endParaRPr b="0" i="0" sz="1200" u="none" cap="none" strike="noStrike">
              <a:solidFill>
                <a:schemeClr val="dk1"/>
              </a:solidFill>
              <a:latin typeface="Calibri"/>
              <a:ea typeface="Calibri"/>
              <a:cs typeface="Calibri"/>
              <a:sym typeface="Calibri"/>
            </a:endParaRPr>
          </a:p>
          <a:p>
            <a:pPr indent="0" lvl="0" marL="0" marR="0" rtl="0" algn="l">
              <a:spcBef>
                <a:spcPts val="0"/>
              </a:spcBef>
              <a:buSzPct val="25000"/>
              <a:buNone/>
            </a:pPr>
            <a:r>
              <a:rPr b="0" i="0" lang="en-GB" sz="1200" u="none" cap="none" strike="noStrike">
                <a:solidFill>
                  <a:schemeClr val="dk1"/>
                </a:solidFill>
                <a:latin typeface="Calibri"/>
                <a:ea typeface="Calibri"/>
                <a:cs typeface="Calibri"/>
                <a:sym typeface="Calibri"/>
              </a:rPr>
              <a:t>Define research objectives- Now what do you want to get our of this segment. As you do this part, you may find yourself going back to the first step and reevaluating the segment if it does not seem ot fit your needs.</a:t>
            </a:r>
          </a:p>
          <a:p>
            <a:pPr indent="0" lvl="0" marL="0" marR="0" rtl="0" algn="l">
              <a:spcBef>
                <a:spcPts val="0"/>
              </a:spcBef>
              <a:buSzPct val="25000"/>
              <a:buNone/>
            </a:pPr>
            <a:r>
              <a:t/>
            </a:r>
            <a:endParaRPr b="0" i="0" sz="1200" u="none" cap="none" strike="noStrike">
              <a:solidFill>
                <a:schemeClr val="dk1"/>
              </a:solidFill>
              <a:latin typeface="Calibri"/>
              <a:ea typeface="Calibri"/>
              <a:cs typeface="Calibri"/>
              <a:sym typeface="Calibri"/>
            </a:endParaRPr>
          </a:p>
        </p:txBody>
      </p:sp>
      <p:sp>
        <p:nvSpPr>
          <p:cNvPr id="167" name="Shape 167"/>
          <p:cNvSpPr txBox="1"/>
          <p:nvPr>
            <p:ph idx="12" type="sldNum"/>
          </p:nvPr>
        </p:nvSpPr>
        <p:spPr>
          <a:xfrm>
            <a:off x="3884612" y="8685213"/>
            <a:ext cx="2971799" cy="4572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Shape 17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73" name="Shape 173"/>
          <p:cNvSpPr txBox="1"/>
          <p:nvPr>
            <p:ph idx="1" type="body"/>
          </p:nvPr>
        </p:nvSpPr>
        <p:spPr>
          <a:xfrm>
            <a:off x="685800" y="4343400"/>
            <a:ext cx="5486399" cy="4114800"/>
          </a:xfrm>
          <a:prstGeom prst="rect">
            <a:avLst/>
          </a:prstGeom>
          <a:noFill/>
          <a:ln>
            <a:noFill/>
          </a:ln>
        </p:spPr>
        <p:txBody>
          <a:bodyPr anchorCtr="0" anchor="t" bIns="45700" lIns="91425" rIns="91425" wrap="square" tIns="45700">
            <a:noAutofit/>
          </a:bodyPr>
          <a:lstStyle/>
          <a:p>
            <a:pPr indent="0" lvl="0" marL="0" marR="0" rtl="0" algn="l">
              <a:spcBef>
                <a:spcPts val="0"/>
              </a:spcBef>
              <a:buSzPct val="25000"/>
              <a:buNone/>
            </a:pPr>
            <a:r>
              <a:rPr b="0" i="0" lang="en-GB" sz="1200" u="none" cap="none" strike="noStrike">
                <a:solidFill>
                  <a:schemeClr val="dk1"/>
                </a:solidFill>
                <a:latin typeface="Calibri"/>
                <a:ea typeface="Calibri"/>
                <a:cs typeface="Calibri"/>
                <a:sym typeface="Calibri"/>
              </a:rPr>
              <a:t>There are three types of research, exploratory, descriptive and causal, sometimes called explanatory. Exploratory is where you are looking at a situation to see if there are any problems. Descriptive is a way of identifying the various factors that may be influencing an action (such as the make up of your customers) and causal is an attempt to identify the reasons for a specific action.</a:t>
            </a:r>
          </a:p>
          <a:p>
            <a:pPr indent="0" lvl="0" marL="0" marR="0" rtl="0" algn="l">
              <a:spcBef>
                <a:spcPts val="0"/>
              </a:spcBef>
              <a:buSzPct val="25000"/>
              <a:buNone/>
            </a:pPr>
            <a:r>
              <a:t/>
            </a:r>
            <a:endParaRPr b="0" i="0" sz="1200" u="none" cap="none" strike="noStrike">
              <a:solidFill>
                <a:schemeClr val="dk1"/>
              </a:solidFill>
              <a:latin typeface="Calibri"/>
              <a:ea typeface="Calibri"/>
              <a:cs typeface="Calibri"/>
              <a:sym typeface="Calibri"/>
            </a:endParaRPr>
          </a:p>
        </p:txBody>
      </p:sp>
      <p:sp>
        <p:nvSpPr>
          <p:cNvPr id="174" name="Shape 174"/>
          <p:cNvSpPr txBox="1"/>
          <p:nvPr>
            <p:ph idx="12" type="sldNum"/>
          </p:nvPr>
        </p:nvSpPr>
        <p:spPr>
          <a:xfrm>
            <a:off x="3884612" y="8685213"/>
            <a:ext cx="2971799" cy="4572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8" name="Shape 178"/>
        <p:cNvGrpSpPr/>
        <p:nvPr/>
      </p:nvGrpSpPr>
      <p:grpSpPr>
        <a:xfrm>
          <a:off x="0" y="0"/>
          <a:ext cx="0" cy="0"/>
          <a:chOff x="0" y="0"/>
          <a:chExt cx="0" cy="0"/>
        </a:xfrm>
      </p:grpSpPr>
      <p:sp>
        <p:nvSpPr>
          <p:cNvPr id="179" name="Shape 179"/>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80" name="Shape 18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4" name="Shape 184"/>
        <p:cNvGrpSpPr/>
        <p:nvPr/>
      </p:nvGrpSpPr>
      <p:grpSpPr>
        <a:xfrm>
          <a:off x="0" y="0"/>
          <a:ext cx="0" cy="0"/>
          <a:chOff x="0" y="0"/>
          <a:chExt cx="0" cy="0"/>
        </a:xfrm>
      </p:grpSpPr>
      <p:sp>
        <p:nvSpPr>
          <p:cNvPr id="185" name="Shape 185"/>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86" name="Shape 18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type="title">
  <p:cSld name="Title Slide">
    <p:bg>
      <p:bgPr>
        <a:gradFill>
          <a:gsLst>
            <a:gs pos="0">
              <a:srgbClr val="E1DBC9"/>
            </a:gs>
            <a:gs pos="77000">
              <a:srgbClr val="C8C1B0"/>
            </a:gs>
            <a:gs pos="100000">
              <a:srgbClr val="C0BAAA"/>
            </a:gs>
          </a:gsLst>
          <a:lin ang="5400000" scaled="0"/>
        </a:gradFill>
      </p:bgPr>
    </p:bg>
    <p:spTree>
      <p:nvGrpSpPr>
        <p:cNvPr id="16" name="Shape 16"/>
        <p:cNvGrpSpPr/>
        <p:nvPr/>
      </p:nvGrpSpPr>
      <p:grpSpPr>
        <a:xfrm>
          <a:off x="0" y="0"/>
          <a:ext cx="0" cy="0"/>
          <a:chOff x="0" y="0"/>
          <a:chExt cx="0" cy="0"/>
        </a:xfrm>
      </p:grpSpPr>
      <p:sp>
        <p:nvSpPr>
          <p:cNvPr id="17" name="Shape 17"/>
          <p:cNvSpPr/>
          <p:nvPr/>
        </p:nvSpPr>
        <p:spPr>
          <a:xfrm>
            <a:off x="0" y="0"/>
            <a:ext cx="9144000" cy="6858000"/>
          </a:xfrm>
          <a:prstGeom prst="rect">
            <a:avLst/>
          </a:prstGeom>
          <a:blipFill rotWithShape="1">
            <a:blip r:embed="rId2">
              <a:alphaModFix amt="45000"/>
            </a:blip>
            <a:tile algn="tl" flip="none" tx="-44450" sx="85000" ty="38100" sy="85000"/>
          </a:blipFill>
          <a:ln>
            <a:noFill/>
          </a:ln>
        </p:spPr>
        <p:txBody>
          <a:bodyPr anchorCtr="0" anchor="ctr" bIns="91425" lIns="91425" rIns="91425" wrap="square" tIns="91425">
            <a:noAutofit/>
          </a:bodyPr>
          <a:lstStyle/>
          <a:p>
            <a:pPr lvl="0">
              <a:spcBef>
                <a:spcPts val="0"/>
              </a:spcBef>
              <a:buNone/>
            </a:pPr>
            <a:r>
              <a:t/>
            </a:r>
            <a:endParaRPr/>
          </a:p>
        </p:txBody>
      </p:sp>
      <p:sp>
        <p:nvSpPr>
          <p:cNvPr id="18" name="Shape 18"/>
          <p:cNvSpPr/>
          <p:nvPr/>
        </p:nvSpPr>
        <p:spPr>
          <a:xfrm>
            <a:off x="980901" y="1267729"/>
            <a:ext cx="7182196" cy="4307949"/>
          </a:xfrm>
          <a:prstGeom prst="rect">
            <a:avLst/>
          </a:prstGeom>
          <a:solidFill>
            <a:schemeClr val="lt1"/>
          </a:solidFill>
          <a:ln>
            <a:noFill/>
          </a:ln>
          <a:effectLst>
            <a:outerShdw blurRad="50799" rotWithShape="0" algn="ctr">
              <a:srgbClr val="000000">
                <a:alpha val="65882"/>
              </a:srgbClr>
            </a:outerShdw>
          </a:effectLst>
        </p:spPr>
        <p:txBody>
          <a:bodyPr anchorCtr="0" anchor="ctr" bIns="91425" lIns="91425" rIns="91425" wrap="square" tIns="91425">
            <a:noAutofit/>
          </a:bodyPr>
          <a:lstStyle/>
          <a:p>
            <a:pPr lvl="0">
              <a:spcBef>
                <a:spcPts val="0"/>
              </a:spcBef>
              <a:buNone/>
            </a:pPr>
            <a:r>
              <a:t/>
            </a:r>
            <a:endParaRPr/>
          </a:p>
        </p:txBody>
      </p:sp>
      <p:sp>
        <p:nvSpPr>
          <p:cNvPr id="19" name="Shape 19"/>
          <p:cNvSpPr/>
          <p:nvPr/>
        </p:nvSpPr>
        <p:spPr>
          <a:xfrm>
            <a:off x="1085850" y="1411615"/>
            <a:ext cx="6972300" cy="4034770"/>
          </a:xfrm>
          <a:prstGeom prst="rect">
            <a:avLst/>
          </a:prstGeom>
          <a:noFill/>
          <a:ln cap="sq" cmpd="sng" w="9525">
            <a:solidFill>
              <a:srgbClr val="3F3F3F"/>
            </a:solidFill>
            <a:prstDash val="solid"/>
            <a:miter lim="800000"/>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
        <p:nvSpPr>
          <p:cNvPr id="20" name="Shape 20"/>
          <p:cNvSpPr/>
          <p:nvPr/>
        </p:nvSpPr>
        <p:spPr>
          <a:xfrm>
            <a:off x="3851910" y="1267729"/>
            <a:ext cx="1440180" cy="731519"/>
          </a:xfrm>
          <a:prstGeom prst="rect">
            <a:avLst/>
          </a:prstGeom>
          <a:solidFill>
            <a:schemeClr val="lt2"/>
          </a:solidFill>
          <a:ln>
            <a:noFill/>
          </a:ln>
        </p:spPr>
        <p:txBody>
          <a:bodyPr anchorCtr="0" anchor="ctr" bIns="91425" lIns="91425" rIns="91425" wrap="square" tIns="91425">
            <a:noAutofit/>
          </a:bodyPr>
          <a:lstStyle/>
          <a:p>
            <a:pPr lvl="0">
              <a:spcBef>
                <a:spcPts val="0"/>
              </a:spcBef>
              <a:buNone/>
            </a:pPr>
            <a:r>
              <a:t/>
            </a:r>
            <a:endParaRPr/>
          </a:p>
        </p:txBody>
      </p:sp>
      <p:grpSp>
        <p:nvGrpSpPr>
          <p:cNvPr id="21" name="Shape 21"/>
          <p:cNvGrpSpPr/>
          <p:nvPr/>
        </p:nvGrpSpPr>
        <p:grpSpPr>
          <a:xfrm>
            <a:off x="3937634" y="1267730"/>
            <a:ext cx="1268729" cy="645295"/>
            <a:chOff x="5318305" y="1386267"/>
            <a:chExt cx="1567330" cy="645295"/>
          </a:xfrm>
        </p:grpSpPr>
        <p:cxnSp>
          <p:nvCxnSpPr>
            <p:cNvPr id="22" name="Shape 22"/>
            <p:cNvCxnSpPr/>
            <p:nvPr/>
          </p:nvCxnSpPr>
          <p:spPr>
            <a:xfrm>
              <a:off x="5318305" y="1386267"/>
              <a:ext cx="0" cy="640079"/>
            </a:xfrm>
            <a:prstGeom prst="straightConnector1">
              <a:avLst/>
            </a:prstGeom>
            <a:solidFill>
              <a:srgbClr val="262626"/>
            </a:solidFill>
            <a:ln cap="flat" cmpd="sng" w="9525">
              <a:solidFill>
                <a:schemeClr val="dk1"/>
              </a:solidFill>
              <a:prstDash val="solid"/>
              <a:miter lim="800000"/>
              <a:headEnd len="med" w="med" type="none"/>
              <a:tailEnd len="med" w="med" type="none"/>
            </a:ln>
          </p:spPr>
        </p:cxnSp>
        <p:cxnSp>
          <p:nvCxnSpPr>
            <p:cNvPr id="23" name="Shape 23"/>
            <p:cNvCxnSpPr/>
            <p:nvPr/>
          </p:nvCxnSpPr>
          <p:spPr>
            <a:xfrm>
              <a:off x="6885636" y="1386267"/>
              <a:ext cx="0" cy="640079"/>
            </a:xfrm>
            <a:prstGeom prst="straightConnector1">
              <a:avLst/>
            </a:prstGeom>
            <a:solidFill>
              <a:srgbClr val="262626"/>
            </a:solidFill>
            <a:ln cap="flat" cmpd="sng" w="9525">
              <a:solidFill>
                <a:schemeClr val="dk1"/>
              </a:solidFill>
              <a:prstDash val="solid"/>
              <a:miter lim="800000"/>
              <a:headEnd len="med" w="med" type="none"/>
              <a:tailEnd len="med" w="med" type="none"/>
            </a:ln>
          </p:spPr>
        </p:cxnSp>
        <p:cxnSp>
          <p:nvCxnSpPr>
            <p:cNvPr id="24" name="Shape 24"/>
            <p:cNvCxnSpPr/>
            <p:nvPr/>
          </p:nvCxnSpPr>
          <p:spPr>
            <a:xfrm>
              <a:off x="5318305" y="2031563"/>
              <a:ext cx="1567330" cy="0"/>
            </a:xfrm>
            <a:prstGeom prst="straightConnector1">
              <a:avLst/>
            </a:prstGeom>
            <a:solidFill>
              <a:srgbClr val="262626"/>
            </a:solidFill>
            <a:ln cap="flat" cmpd="sng" w="9525">
              <a:solidFill>
                <a:schemeClr val="dk1"/>
              </a:solidFill>
              <a:prstDash val="solid"/>
              <a:miter lim="800000"/>
              <a:headEnd len="med" w="med" type="none"/>
              <a:tailEnd len="med" w="med" type="none"/>
            </a:ln>
          </p:spPr>
        </p:cxnSp>
      </p:grpSp>
      <p:sp>
        <p:nvSpPr>
          <p:cNvPr id="25" name="Shape 25"/>
          <p:cNvSpPr txBox="1"/>
          <p:nvPr>
            <p:ph type="ctrTitle"/>
          </p:nvPr>
        </p:nvSpPr>
        <p:spPr>
          <a:xfrm>
            <a:off x="1171280" y="2091263"/>
            <a:ext cx="6801439" cy="2590800"/>
          </a:xfrm>
          <a:prstGeom prst="rect">
            <a:avLst/>
          </a:prstGeom>
          <a:noFill/>
          <a:ln>
            <a:noFill/>
          </a:ln>
        </p:spPr>
        <p:txBody>
          <a:bodyPr anchorCtr="0" anchor="ctr" bIns="91425" lIns="91425" rIns="91425" wrap="square" tIns="91425"/>
          <a:lstStyle>
            <a:lvl1pPr indent="0" lvl="0" marL="0" marR="0" rtl="0" algn="ctr">
              <a:lnSpc>
                <a:spcPct val="83000"/>
              </a:lnSpc>
              <a:spcBef>
                <a:spcPts val="0"/>
              </a:spcBef>
              <a:buClr>
                <a:srgbClr val="262626"/>
              </a:buClr>
              <a:buFont typeface="Century Gothic"/>
              <a:buNone/>
              <a:defRPr b="0" i="0" sz="72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26" name="Shape 26"/>
          <p:cNvSpPr txBox="1"/>
          <p:nvPr>
            <p:ph idx="1" type="subTitle"/>
          </p:nvPr>
        </p:nvSpPr>
        <p:spPr>
          <a:xfrm>
            <a:off x="1171575" y="4682062"/>
            <a:ext cx="6803136" cy="457200"/>
          </a:xfrm>
          <a:prstGeom prst="rect">
            <a:avLst/>
          </a:prstGeom>
          <a:noFill/>
          <a:ln>
            <a:noFill/>
          </a:ln>
        </p:spPr>
        <p:txBody>
          <a:bodyPr anchorCtr="0" anchor="t" bIns="91425" lIns="91425" rIns="91425" wrap="square" tIns="91425"/>
          <a:lstStyle>
            <a:lvl1pPr indent="0" lvl="0" marL="0" marR="0" rtl="0" algn="ctr">
              <a:lnSpc>
                <a:spcPct val="100000"/>
              </a:lnSpc>
              <a:spcBef>
                <a:spcPts val="0"/>
              </a:spcBef>
              <a:spcAft>
                <a:spcPts val="0"/>
              </a:spcAft>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1pPr>
            <a:lvl2pPr indent="0" lvl="1" marL="4572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2pPr>
            <a:lvl3pPr indent="0" lvl="2" marL="9144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3pPr>
            <a:lvl4pPr indent="0" lvl="3" marL="13716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4pPr>
            <a:lvl5pPr indent="0" lvl="4" marL="18288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5pPr>
            <a:lvl6pPr indent="0" lvl="5" marL="22860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6pPr>
            <a:lvl7pPr indent="0" lvl="6" marL="27432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7pPr>
            <a:lvl8pPr indent="0" lvl="7" marL="32004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8pPr>
            <a:lvl9pPr indent="0" lvl="8" marL="36576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9pPr>
          </a:lstStyle>
          <a:p/>
        </p:txBody>
      </p:sp>
      <p:sp>
        <p:nvSpPr>
          <p:cNvPr id="27" name="Shape 27"/>
          <p:cNvSpPr txBox="1"/>
          <p:nvPr>
            <p:ph idx="10" type="dt"/>
          </p:nvPr>
        </p:nvSpPr>
        <p:spPr>
          <a:xfrm>
            <a:off x="3989069" y="1341255"/>
            <a:ext cx="1165859" cy="527212"/>
          </a:xfrm>
          <a:prstGeom prst="rect">
            <a:avLst/>
          </a:prstGeom>
          <a:noFill/>
          <a:ln>
            <a:noFill/>
          </a:ln>
        </p:spPr>
        <p:txBody>
          <a:bodyPr anchorCtr="0" anchor="b" bIns="91425" lIns="91425" rIns="91425" wrap="square" tIns="91425"/>
          <a:lstStyle>
            <a:lvl1pPr indent="0" lvl="0" marL="0" marR="0" rtl="0" algn="ctr">
              <a:spcBef>
                <a:spcPts val="0"/>
              </a:spcBef>
              <a:buNone/>
              <a:defRPr b="0" i="0" sz="1300" u="none" cap="none" strike="noStrike">
                <a:solidFill>
                  <a:schemeClr val="dk1"/>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28" name="Shape 28"/>
          <p:cNvSpPr txBox="1"/>
          <p:nvPr>
            <p:ph idx="11" type="ftr"/>
          </p:nvPr>
        </p:nvSpPr>
        <p:spPr>
          <a:xfrm>
            <a:off x="1090421" y="5211060"/>
            <a:ext cx="4429124" cy="228600"/>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29" name="Shape 29"/>
          <p:cNvSpPr txBox="1"/>
          <p:nvPr>
            <p:ph idx="12" type="sldNum"/>
          </p:nvPr>
        </p:nvSpPr>
        <p:spPr>
          <a:xfrm>
            <a:off x="6455189" y="5212080"/>
            <a:ext cx="1583910" cy="2286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x">
  <p:cSld name="Title and Vertical Text">
    <p:spTree>
      <p:nvGrpSpPr>
        <p:cNvPr id="94" name="Shape 94"/>
        <p:cNvGrpSpPr/>
        <p:nvPr/>
      </p:nvGrpSpPr>
      <p:grpSpPr>
        <a:xfrm>
          <a:off x="0" y="0"/>
          <a:ext cx="0" cy="0"/>
          <a:chOff x="0" y="0"/>
          <a:chExt cx="0" cy="0"/>
        </a:xfrm>
      </p:grpSpPr>
      <p:sp>
        <p:nvSpPr>
          <p:cNvPr id="95" name="Shape 95"/>
          <p:cNvSpPr txBox="1"/>
          <p:nvPr>
            <p:ph type="title"/>
          </p:nvPr>
        </p:nvSpPr>
        <p:spPr>
          <a:xfrm>
            <a:off x="800100" y="642593"/>
            <a:ext cx="7543800" cy="1371599"/>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rgbClr val="262626"/>
              </a:buClr>
              <a:buFont typeface="Century Gothic"/>
              <a:buNone/>
              <a:defRPr b="0" i="0" sz="48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96" name="Shape 96"/>
          <p:cNvSpPr txBox="1"/>
          <p:nvPr>
            <p:ph idx="1" type="body"/>
          </p:nvPr>
        </p:nvSpPr>
        <p:spPr>
          <a:xfrm rot="5400000">
            <a:off x="2606039" y="297179"/>
            <a:ext cx="3931919" cy="7543800"/>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97" name="Shape 97"/>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98" name="Shape 98"/>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99" name="Shape 99"/>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itleAndTx">
  <p:cSld name="Vertical Title and Text">
    <p:spTree>
      <p:nvGrpSpPr>
        <p:cNvPr id="100" name="Shape 100"/>
        <p:cNvGrpSpPr/>
        <p:nvPr/>
      </p:nvGrpSpPr>
      <p:grpSpPr>
        <a:xfrm>
          <a:off x="0" y="0"/>
          <a:ext cx="0" cy="0"/>
          <a:chOff x="0" y="0"/>
          <a:chExt cx="0" cy="0"/>
        </a:xfrm>
      </p:grpSpPr>
      <p:sp>
        <p:nvSpPr>
          <p:cNvPr id="101" name="Shape 101"/>
          <p:cNvSpPr txBox="1"/>
          <p:nvPr>
            <p:ph type="title"/>
          </p:nvPr>
        </p:nvSpPr>
        <p:spPr>
          <a:xfrm rot="5400000">
            <a:off x="5000625" y="2505074"/>
            <a:ext cx="5257799" cy="1771650"/>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rgbClr val="262626"/>
              </a:buClr>
              <a:buFont typeface="Century Gothic"/>
              <a:buNone/>
              <a:defRPr b="0" i="0" sz="48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02" name="Shape 102"/>
          <p:cNvSpPr txBox="1"/>
          <p:nvPr>
            <p:ph idx="1" type="body"/>
          </p:nvPr>
        </p:nvSpPr>
        <p:spPr>
          <a:xfrm rot="5400000">
            <a:off x="1028700" y="361949"/>
            <a:ext cx="5257799" cy="6057899"/>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103" name="Shape 103"/>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104" name="Shape 104"/>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105" name="Shape 105"/>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Basic Content">
    <p:spTree>
      <p:nvGrpSpPr>
        <p:cNvPr id="106" name="Shape 106"/>
        <p:cNvGrpSpPr/>
        <p:nvPr/>
      </p:nvGrpSpPr>
      <p:grpSpPr>
        <a:xfrm>
          <a:off x="0" y="0"/>
          <a:ext cx="0" cy="0"/>
          <a:chOff x="0" y="0"/>
          <a:chExt cx="0" cy="0"/>
        </a:xfrm>
      </p:grpSpPr>
      <p:sp>
        <p:nvSpPr>
          <p:cNvPr id="107" name="Shape 107"/>
          <p:cNvSpPr txBox="1"/>
          <p:nvPr>
            <p:ph type="title"/>
          </p:nvPr>
        </p:nvSpPr>
        <p:spPr>
          <a:xfrm>
            <a:off x="1115616" y="548679"/>
            <a:ext cx="6912767" cy="1080120"/>
          </a:xfrm>
          <a:prstGeom prst="rect">
            <a:avLst/>
          </a:prstGeom>
          <a:noFill/>
          <a:ln>
            <a:noFill/>
          </a:ln>
        </p:spPr>
        <p:txBody>
          <a:bodyPr anchorCtr="0" anchor="b" bIns="91425" lIns="91425" rIns="91425" wrap="square" tIns="91425"/>
          <a:lstStyle>
            <a:lvl1pPr indent="0" lvl="0" marL="0" marR="0" rtl="0" algn="l">
              <a:lnSpc>
                <a:spcPct val="90000"/>
              </a:lnSpc>
              <a:spcBef>
                <a:spcPts val="0"/>
              </a:spcBef>
              <a:buClr>
                <a:srgbClr val="262626"/>
              </a:buClr>
              <a:buFont typeface="Century Gothic"/>
              <a:buNone/>
              <a:defRPr b="0" i="0" sz="32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08" name="Shape 108"/>
          <p:cNvSpPr txBox="1"/>
          <p:nvPr>
            <p:ph idx="1" type="body"/>
          </p:nvPr>
        </p:nvSpPr>
        <p:spPr>
          <a:xfrm>
            <a:off x="1116013" y="1916113"/>
            <a:ext cx="6985000" cy="4321198"/>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3F3F3F"/>
              </a:buClr>
              <a:buFont typeface="Garamond"/>
              <a:buNone/>
              <a:defRPr b="0" i="0" sz="24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2_Title Slide">
    <p:spTree>
      <p:nvGrpSpPr>
        <p:cNvPr id="109" name="Shape 109"/>
        <p:cNvGrpSpPr/>
        <p:nvPr/>
      </p:nvGrpSpPr>
      <p:grpSpPr>
        <a:xfrm>
          <a:off x="0" y="0"/>
          <a:ext cx="0" cy="0"/>
          <a:chOff x="0" y="0"/>
          <a:chExt cx="0" cy="0"/>
        </a:xfrm>
      </p:grpSpPr>
      <p:sp>
        <p:nvSpPr>
          <p:cNvPr id="110" name="Shape 110"/>
          <p:cNvSpPr/>
          <p:nvPr/>
        </p:nvSpPr>
        <p:spPr>
          <a:xfrm>
            <a:off x="-36511" y="0"/>
            <a:ext cx="9288463" cy="6858000"/>
          </a:xfrm>
          <a:prstGeom prst="rect">
            <a:avLst/>
          </a:prstGeom>
          <a:solidFill>
            <a:schemeClr val="lt1"/>
          </a:solidFill>
          <a:ln>
            <a:noFill/>
          </a:ln>
        </p:spPr>
        <p:txBody>
          <a:bodyPr anchorCtr="0" anchor="t" bIns="45700" lIns="91425" rIns="91425" wrap="square" tIns="45700">
            <a:noAutofit/>
          </a:bodyPr>
          <a:lstStyle/>
          <a:p>
            <a:pPr indent="0" lvl="0" marL="0" marR="0" rtl="0" algn="ctr">
              <a:spcBef>
                <a:spcPts val="0"/>
              </a:spcBef>
              <a:buNone/>
            </a:pPr>
            <a:r>
              <a:t/>
            </a:r>
            <a:endParaRPr b="0" i="0" sz="2400" u="none" cap="none" strike="noStrike">
              <a:solidFill>
                <a:schemeClr val="dk1"/>
              </a:solidFill>
              <a:latin typeface="Arial"/>
              <a:ea typeface="Arial"/>
              <a:cs typeface="Arial"/>
              <a:sym typeface="Arial"/>
            </a:endParaRPr>
          </a:p>
        </p:txBody>
      </p:sp>
      <p:pic>
        <p:nvPicPr>
          <p:cNvPr id="111" name="Shape 111"/>
          <p:cNvPicPr preferRelativeResize="0"/>
          <p:nvPr/>
        </p:nvPicPr>
        <p:blipFill rotWithShape="1">
          <a:blip r:embed="rId2">
            <a:alphaModFix/>
          </a:blip>
          <a:srcRect b="0" l="0" r="0" t="0"/>
          <a:stretch/>
        </p:blipFill>
        <p:spPr>
          <a:xfrm>
            <a:off x="228600" y="190500"/>
            <a:ext cx="8712199" cy="6476999"/>
          </a:xfrm>
          <a:prstGeom prst="rect">
            <a:avLst/>
          </a:prstGeom>
          <a:noFill/>
          <a:ln>
            <a:noFill/>
          </a:ln>
        </p:spPr>
      </p:pic>
      <p:cxnSp>
        <p:nvCxnSpPr>
          <p:cNvPr id="112" name="Shape 112"/>
          <p:cNvCxnSpPr/>
          <p:nvPr/>
        </p:nvCxnSpPr>
        <p:spPr>
          <a:xfrm>
            <a:off x="7043738" y="5589589"/>
            <a:ext cx="0" cy="871536"/>
          </a:xfrm>
          <a:prstGeom prst="straightConnector1">
            <a:avLst/>
          </a:prstGeom>
          <a:noFill/>
          <a:ln cap="flat" cmpd="sng" w="19050">
            <a:solidFill>
              <a:schemeClr val="lt1"/>
            </a:solidFill>
            <a:prstDash val="solid"/>
            <a:round/>
            <a:headEnd len="med" w="med" type="none"/>
            <a:tailEnd len="med" w="med" type="none"/>
          </a:ln>
        </p:spPr>
      </p:cxnSp>
      <p:pic>
        <p:nvPicPr>
          <p:cNvPr descr="uw-logo-white" id="113" name="Shape 113"/>
          <p:cNvPicPr preferRelativeResize="0"/>
          <p:nvPr/>
        </p:nvPicPr>
        <p:blipFill rotWithShape="1">
          <a:blip r:embed="rId3">
            <a:alphaModFix/>
          </a:blip>
          <a:srcRect b="0" l="0" r="0" t="0"/>
          <a:stretch/>
        </p:blipFill>
        <p:spPr>
          <a:xfrm>
            <a:off x="7161214" y="5683250"/>
            <a:ext cx="1514474" cy="757238"/>
          </a:xfrm>
          <a:prstGeom prst="rect">
            <a:avLst/>
          </a:prstGeom>
          <a:noFill/>
          <a:ln>
            <a:noFill/>
          </a:ln>
        </p:spPr>
      </p:pic>
      <p:sp>
        <p:nvSpPr>
          <p:cNvPr id="114" name="Shape 114"/>
          <p:cNvSpPr txBox="1"/>
          <p:nvPr>
            <p:ph type="ctrTitle"/>
          </p:nvPr>
        </p:nvSpPr>
        <p:spPr>
          <a:xfrm>
            <a:off x="1043608" y="1268762"/>
            <a:ext cx="7200799" cy="1470024"/>
          </a:xfrm>
          <a:prstGeom prst="rect">
            <a:avLst/>
          </a:prstGeom>
          <a:noFill/>
          <a:ln>
            <a:noFill/>
          </a:ln>
        </p:spPr>
        <p:txBody>
          <a:bodyPr anchorCtr="0" anchor="b" bIns="91425" lIns="91425" rIns="91425" wrap="square" tIns="91425"/>
          <a:lstStyle>
            <a:lvl1pPr indent="0" lvl="0" marL="0" marR="0" rtl="0" algn="l">
              <a:lnSpc>
                <a:spcPct val="90000"/>
              </a:lnSpc>
              <a:spcBef>
                <a:spcPts val="0"/>
              </a:spcBef>
              <a:buClr>
                <a:schemeClr val="lt1"/>
              </a:buClr>
              <a:buFont typeface="Century Gothic"/>
              <a:buNone/>
              <a:defRPr b="0" i="0" sz="4000" u="none" cap="none" strike="noStrike">
                <a:solidFill>
                  <a:schemeClr val="lt1"/>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15" name="Shape 115"/>
          <p:cNvSpPr txBox="1"/>
          <p:nvPr>
            <p:ph idx="1" type="subTitle"/>
          </p:nvPr>
        </p:nvSpPr>
        <p:spPr>
          <a:xfrm>
            <a:off x="1043608" y="2826103"/>
            <a:ext cx="7200799" cy="1296143"/>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262626"/>
              </a:buClr>
              <a:buFont typeface="Garamond"/>
              <a:buNone/>
              <a:defRPr b="0" i="0" sz="2800" u="none" cap="none" strike="noStrike">
                <a:solidFill>
                  <a:schemeClr val="lt1"/>
                </a:solidFill>
                <a:latin typeface="Century Gothic"/>
                <a:ea typeface="Century Gothic"/>
                <a:cs typeface="Century Gothic"/>
                <a:sym typeface="Century Gothic"/>
              </a:defRPr>
            </a:lvl1pPr>
            <a:lvl2pPr indent="0" lvl="1" marL="4572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2pPr>
            <a:lvl3pPr indent="0" lvl="2" marL="9144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3pPr>
            <a:lvl4pPr indent="0" lvl="3" marL="13716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4pPr>
            <a:lvl5pPr indent="0" lvl="4" marL="18288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5pPr>
            <a:lvl6pPr indent="0" lvl="5" marL="22860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6pPr>
            <a:lvl7pPr indent="0" lvl="6" marL="27432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7pPr>
            <a:lvl8pPr indent="0" lvl="7" marL="32004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8pPr>
            <a:lvl9pPr indent="0" lvl="8" marL="36576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9pPr>
          </a:lstStyle>
          <a:p/>
        </p:txBody>
      </p:sp>
      <p:sp>
        <p:nvSpPr>
          <p:cNvPr id="116" name="Shape 116"/>
          <p:cNvSpPr txBox="1"/>
          <p:nvPr>
            <p:ph idx="2" type="body"/>
          </p:nvPr>
        </p:nvSpPr>
        <p:spPr>
          <a:xfrm>
            <a:off x="1043608" y="4221087"/>
            <a:ext cx="7200900" cy="1223961"/>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262626"/>
              </a:buClr>
              <a:buFont typeface="Garamond"/>
              <a:buNone/>
              <a:defRPr b="0" i="0" sz="1800" u="none" cap="none" strike="noStrike">
                <a:solidFill>
                  <a:srgbClr val="FFFFFF"/>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Tree>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3_Title Slide">
    <p:spTree>
      <p:nvGrpSpPr>
        <p:cNvPr id="117" name="Shape 117"/>
        <p:cNvGrpSpPr/>
        <p:nvPr/>
      </p:nvGrpSpPr>
      <p:grpSpPr>
        <a:xfrm>
          <a:off x="0" y="0"/>
          <a:ext cx="0" cy="0"/>
          <a:chOff x="0" y="0"/>
          <a:chExt cx="0" cy="0"/>
        </a:xfrm>
      </p:grpSpPr>
      <p:sp>
        <p:nvSpPr>
          <p:cNvPr id="118" name="Shape 118"/>
          <p:cNvSpPr/>
          <p:nvPr/>
        </p:nvSpPr>
        <p:spPr>
          <a:xfrm>
            <a:off x="-36511" y="0"/>
            <a:ext cx="9288463" cy="6858000"/>
          </a:xfrm>
          <a:prstGeom prst="rect">
            <a:avLst/>
          </a:prstGeom>
          <a:solidFill>
            <a:schemeClr val="lt1"/>
          </a:solidFill>
          <a:ln>
            <a:noFill/>
          </a:ln>
        </p:spPr>
        <p:txBody>
          <a:bodyPr anchorCtr="0" anchor="t" bIns="45700" lIns="91425" rIns="91425" wrap="square" tIns="45700">
            <a:noAutofit/>
          </a:bodyPr>
          <a:lstStyle/>
          <a:p>
            <a:pPr indent="0" lvl="0" marL="0" marR="0" rtl="0" algn="ctr">
              <a:spcBef>
                <a:spcPts val="0"/>
              </a:spcBef>
              <a:buNone/>
            </a:pPr>
            <a:r>
              <a:t/>
            </a:r>
            <a:endParaRPr b="0" i="0" sz="2400" u="none" cap="none" strike="noStrike">
              <a:solidFill>
                <a:schemeClr val="dk1"/>
              </a:solidFill>
              <a:latin typeface="Arial"/>
              <a:ea typeface="Arial"/>
              <a:cs typeface="Arial"/>
              <a:sym typeface="Arial"/>
            </a:endParaRPr>
          </a:p>
        </p:txBody>
      </p:sp>
      <p:pic>
        <p:nvPicPr>
          <p:cNvPr id="119" name="Shape 119"/>
          <p:cNvPicPr preferRelativeResize="0"/>
          <p:nvPr/>
        </p:nvPicPr>
        <p:blipFill rotWithShape="1">
          <a:blip r:embed="rId2">
            <a:alphaModFix/>
          </a:blip>
          <a:srcRect b="0" l="0" r="0" t="0"/>
          <a:stretch/>
        </p:blipFill>
        <p:spPr>
          <a:xfrm>
            <a:off x="228600" y="190500"/>
            <a:ext cx="8712199" cy="6476999"/>
          </a:xfrm>
          <a:prstGeom prst="rect">
            <a:avLst/>
          </a:prstGeom>
          <a:noFill/>
          <a:ln>
            <a:noFill/>
          </a:ln>
        </p:spPr>
      </p:pic>
      <p:cxnSp>
        <p:nvCxnSpPr>
          <p:cNvPr id="120" name="Shape 120"/>
          <p:cNvCxnSpPr/>
          <p:nvPr/>
        </p:nvCxnSpPr>
        <p:spPr>
          <a:xfrm>
            <a:off x="7043738" y="5589589"/>
            <a:ext cx="0" cy="871536"/>
          </a:xfrm>
          <a:prstGeom prst="straightConnector1">
            <a:avLst/>
          </a:prstGeom>
          <a:noFill/>
          <a:ln cap="flat" cmpd="sng" w="19050">
            <a:solidFill>
              <a:schemeClr val="lt1"/>
            </a:solidFill>
            <a:prstDash val="solid"/>
            <a:round/>
            <a:headEnd len="med" w="med" type="none"/>
            <a:tailEnd len="med" w="med" type="none"/>
          </a:ln>
        </p:spPr>
      </p:cxnSp>
      <p:pic>
        <p:nvPicPr>
          <p:cNvPr descr="uw-logo-white" id="121" name="Shape 121"/>
          <p:cNvPicPr preferRelativeResize="0"/>
          <p:nvPr/>
        </p:nvPicPr>
        <p:blipFill rotWithShape="1">
          <a:blip r:embed="rId3">
            <a:alphaModFix/>
          </a:blip>
          <a:srcRect b="0" l="0" r="0" t="0"/>
          <a:stretch/>
        </p:blipFill>
        <p:spPr>
          <a:xfrm>
            <a:off x="7161214" y="5683250"/>
            <a:ext cx="1514474" cy="757238"/>
          </a:xfrm>
          <a:prstGeom prst="rect">
            <a:avLst/>
          </a:prstGeom>
          <a:noFill/>
          <a:ln>
            <a:noFill/>
          </a:ln>
        </p:spPr>
      </p:pic>
      <p:sp>
        <p:nvSpPr>
          <p:cNvPr id="122" name="Shape 122"/>
          <p:cNvSpPr txBox="1"/>
          <p:nvPr>
            <p:ph type="ctrTitle"/>
          </p:nvPr>
        </p:nvSpPr>
        <p:spPr>
          <a:xfrm>
            <a:off x="1043608" y="1268762"/>
            <a:ext cx="7200799" cy="1470024"/>
          </a:xfrm>
          <a:prstGeom prst="rect">
            <a:avLst/>
          </a:prstGeom>
          <a:noFill/>
          <a:ln>
            <a:noFill/>
          </a:ln>
        </p:spPr>
        <p:txBody>
          <a:bodyPr anchorCtr="0" anchor="b" bIns="91425" lIns="91425" rIns="91425" wrap="square" tIns="91425"/>
          <a:lstStyle>
            <a:lvl1pPr indent="0" lvl="0" marL="0" marR="0" rtl="0" algn="l">
              <a:lnSpc>
                <a:spcPct val="90000"/>
              </a:lnSpc>
              <a:spcBef>
                <a:spcPts val="0"/>
              </a:spcBef>
              <a:buClr>
                <a:schemeClr val="lt1"/>
              </a:buClr>
              <a:buFont typeface="Century Gothic"/>
              <a:buNone/>
              <a:defRPr b="0" i="0" sz="4000" u="none" cap="none" strike="noStrike">
                <a:solidFill>
                  <a:schemeClr val="lt1"/>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23" name="Shape 123"/>
          <p:cNvSpPr txBox="1"/>
          <p:nvPr>
            <p:ph idx="1" type="subTitle"/>
          </p:nvPr>
        </p:nvSpPr>
        <p:spPr>
          <a:xfrm>
            <a:off x="1043608" y="2826103"/>
            <a:ext cx="7200799" cy="1296143"/>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262626"/>
              </a:buClr>
              <a:buFont typeface="Garamond"/>
              <a:buNone/>
              <a:defRPr b="0" i="0" sz="2800" u="none" cap="none" strike="noStrike">
                <a:solidFill>
                  <a:schemeClr val="lt1"/>
                </a:solidFill>
                <a:latin typeface="Century Gothic"/>
                <a:ea typeface="Century Gothic"/>
                <a:cs typeface="Century Gothic"/>
                <a:sym typeface="Century Gothic"/>
              </a:defRPr>
            </a:lvl1pPr>
            <a:lvl2pPr indent="0" lvl="1" marL="4572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2pPr>
            <a:lvl3pPr indent="0" lvl="2" marL="9144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3pPr>
            <a:lvl4pPr indent="0" lvl="3" marL="13716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4pPr>
            <a:lvl5pPr indent="0" lvl="4" marL="18288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5pPr>
            <a:lvl6pPr indent="0" lvl="5" marL="22860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6pPr>
            <a:lvl7pPr indent="0" lvl="6" marL="27432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7pPr>
            <a:lvl8pPr indent="0" lvl="7" marL="32004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8pPr>
            <a:lvl9pPr indent="0" lvl="8" marL="36576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9pPr>
          </a:lstStyle>
          <a:p/>
        </p:txBody>
      </p:sp>
      <p:sp>
        <p:nvSpPr>
          <p:cNvPr id="124" name="Shape 124"/>
          <p:cNvSpPr txBox="1"/>
          <p:nvPr>
            <p:ph idx="2" type="body"/>
          </p:nvPr>
        </p:nvSpPr>
        <p:spPr>
          <a:xfrm>
            <a:off x="1043608" y="4221087"/>
            <a:ext cx="7200900" cy="1223961"/>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262626"/>
              </a:buClr>
              <a:buFont typeface="Garamond"/>
              <a:buNone/>
              <a:defRPr b="0" i="0" sz="1800" u="none" cap="none" strike="noStrike">
                <a:solidFill>
                  <a:srgbClr val="FFFFFF"/>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Tree>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Image or Graph Layout">
    <p:spTree>
      <p:nvGrpSpPr>
        <p:cNvPr id="125" name="Shape 125"/>
        <p:cNvGrpSpPr/>
        <p:nvPr/>
      </p:nvGrpSpPr>
      <p:grpSpPr>
        <a:xfrm>
          <a:off x="0" y="0"/>
          <a:ext cx="0" cy="0"/>
          <a:chOff x="0" y="0"/>
          <a:chExt cx="0" cy="0"/>
        </a:xfrm>
      </p:grpSpPr>
      <p:sp>
        <p:nvSpPr>
          <p:cNvPr id="126" name="Shape 126"/>
          <p:cNvSpPr txBox="1"/>
          <p:nvPr>
            <p:ph idx="1" type="body"/>
          </p:nvPr>
        </p:nvSpPr>
        <p:spPr>
          <a:xfrm>
            <a:off x="1115616" y="5229201"/>
            <a:ext cx="5688632" cy="777209"/>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3F3F3F"/>
              </a:buClr>
              <a:buFont typeface="Arial"/>
              <a:buNone/>
              <a:defRPr b="0" i="0" sz="24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127" name="Shape 127"/>
          <p:cNvSpPr txBox="1"/>
          <p:nvPr>
            <p:ph idx="2" type="body"/>
          </p:nvPr>
        </p:nvSpPr>
        <p:spPr>
          <a:xfrm>
            <a:off x="1115617" y="548681"/>
            <a:ext cx="6911974" cy="647700"/>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262626"/>
              </a:buClr>
              <a:buFont typeface="Garamond"/>
              <a:buNone/>
              <a:defRPr b="1" i="0" sz="43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128" name="Shape 128"/>
          <p:cNvSpPr txBox="1"/>
          <p:nvPr>
            <p:ph idx="3" type="body"/>
          </p:nvPr>
        </p:nvSpPr>
        <p:spPr>
          <a:xfrm>
            <a:off x="1116015" y="1341438"/>
            <a:ext cx="6911974" cy="3671886"/>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262626"/>
              </a:buClr>
              <a:buFont typeface="Garamond"/>
              <a:buNone/>
              <a:defRPr b="0" i="0" sz="1100" u="none" cap="none" strike="noStrike">
                <a:solidFill>
                  <a:schemeClr val="lt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
  <p:cSld name="Title and Content">
    <p:spTree>
      <p:nvGrpSpPr>
        <p:cNvPr id="30" name="Shape 30"/>
        <p:cNvGrpSpPr/>
        <p:nvPr/>
      </p:nvGrpSpPr>
      <p:grpSpPr>
        <a:xfrm>
          <a:off x="0" y="0"/>
          <a:ext cx="0" cy="0"/>
          <a:chOff x="0" y="0"/>
          <a:chExt cx="0" cy="0"/>
        </a:xfrm>
      </p:grpSpPr>
      <p:sp>
        <p:nvSpPr>
          <p:cNvPr id="31" name="Shape 31"/>
          <p:cNvSpPr txBox="1"/>
          <p:nvPr>
            <p:ph type="title"/>
          </p:nvPr>
        </p:nvSpPr>
        <p:spPr>
          <a:xfrm>
            <a:off x="800100" y="642593"/>
            <a:ext cx="7543800" cy="1371599"/>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rgbClr val="262626"/>
              </a:buClr>
              <a:buFont typeface="Century Gothic"/>
              <a:buNone/>
              <a:defRPr b="0" i="0" sz="48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32" name="Shape 32"/>
          <p:cNvSpPr txBox="1"/>
          <p:nvPr>
            <p:ph idx="1" type="body"/>
          </p:nvPr>
        </p:nvSpPr>
        <p:spPr>
          <a:xfrm>
            <a:off x="800100" y="2103119"/>
            <a:ext cx="7543800" cy="3931919"/>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33" name="Shape 33"/>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34" name="Shape 34"/>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35" name="Shape 35"/>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Obj">
  <p:cSld name="Two Content">
    <p:spTree>
      <p:nvGrpSpPr>
        <p:cNvPr id="36" name="Shape 36"/>
        <p:cNvGrpSpPr/>
        <p:nvPr/>
      </p:nvGrpSpPr>
      <p:grpSpPr>
        <a:xfrm>
          <a:off x="0" y="0"/>
          <a:ext cx="0" cy="0"/>
          <a:chOff x="0" y="0"/>
          <a:chExt cx="0" cy="0"/>
        </a:xfrm>
      </p:grpSpPr>
      <p:sp>
        <p:nvSpPr>
          <p:cNvPr id="37" name="Shape 37"/>
          <p:cNvSpPr txBox="1"/>
          <p:nvPr>
            <p:ph type="title"/>
          </p:nvPr>
        </p:nvSpPr>
        <p:spPr>
          <a:xfrm>
            <a:off x="800100" y="642593"/>
            <a:ext cx="7543800" cy="1371599"/>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rgbClr val="262626"/>
              </a:buClr>
              <a:buFont typeface="Century Gothic"/>
              <a:buNone/>
              <a:defRPr b="0" i="0" sz="48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38" name="Shape 38"/>
          <p:cNvSpPr txBox="1"/>
          <p:nvPr>
            <p:ph idx="1" type="body"/>
          </p:nvPr>
        </p:nvSpPr>
        <p:spPr>
          <a:xfrm>
            <a:off x="800100" y="2103119"/>
            <a:ext cx="3566159" cy="3749040"/>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39" name="Shape 39"/>
          <p:cNvSpPr txBox="1"/>
          <p:nvPr>
            <p:ph idx="2" type="body"/>
          </p:nvPr>
        </p:nvSpPr>
        <p:spPr>
          <a:xfrm>
            <a:off x="4777739" y="2103119"/>
            <a:ext cx="3566159" cy="3749040"/>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40" name="Shape 40"/>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41" name="Shape 41"/>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42" name="Shape 42"/>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type="secHead">
  <p:cSld name="Section Header">
    <p:bg>
      <p:bgPr>
        <a:gradFill>
          <a:gsLst>
            <a:gs pos="0">
              <a:srgbClr val="E1DBC9"/>
            </a:gs>
            <a:gs pos="77000">
              <a:srgbClr val="C8C1B0"/>
            </a:gs>
            <a:gs pos="100000">
              <a:srgbClr val="C0BAAA"/>
            </a:gs>
          </a:gsLst>
          <a:lin ang="5400000" scaled="0"/>
        </a:gradFill>
      </p:bgPr>
    </p:bg>
    <p:spTree>
      <p:nvGrpSpPr>
        <p:cNvPr id="43" name="Shape 43"/>
        <p:cNvGrpSpPr/>
        <p:nvPr/>
      </p:nvGrpSpPr>
      <p:grpSpPr>
        <a:xfrm>
          <a:off x="0" y="0"/>
          <a:ext cx="0" cy="0"/>
          <a:chOff x="0" y="0"/>
          <a:chExt cx="0" cy="0"/>
        </a:xfrm>
      </p:grpSpPr>
      <p:sp>
        <p:nvSpPr>
          <p:cNvPr id="44" name="Shape 44"/>
          <p:cNvSpPr/>
          <p:nvPr/>
        </p:nvSpPr>
        <p:spPr>
          <a:xfrm>
            <a:off x="0" y="0"/>
            <a:ext cx="9144000" cy="6858000"/>
          </a:xfrm>
          <a:prstGeom prst="rect">
            <a:avLst/>
          </a:prstGeom>
          <a:blipFill rotWithShape="1">
            <a:blip r:embed="rId2">
              <a:alphaModFix amt="45000"/>
            </a:blip>
            <a:tile algn="tl" flip="none" tx="-44450" sx="85000" ty="38100" sy="85000"/>
          </a:blipFill>
          <a:ln>
            <a:noFill/>
          </a:ln>
        </p:spPr>
        <p:txBody>
          <a:bodyPr anchorCtr="0" anchor="ctr" bIns="91425" lIns="91425" rIns="91425" wrap="square" tIns="91425">
            <a:noAutofit/>
          </a:bodyPr>
          <a:lstStyle/>
          <a:p>
            <a:pPr lvl="0">
              <a:spcBef>
                <a:spcPts val="0"/>
              </a:spcBef>
              <a:buNone/>
            </a:pPr>
            <a:r>
              <a:t/>
            </a:r>
            <a:endParaRPr/>
          </a:p>
        </p:txBody>
      </p:sp>
      <p:sp>
        <p:nvSpPr>
          <p:cNvPr id="45" name="Shape 45"/>
          <p:cNvSpPr/>
          <p:nvPr/>
        </p:nvSpPr>
        <p:spPr>
          <a:xfrm>
            <a:off x="980901" y="1267729"/>
            <a:ext cx="7182196" cy="4307949"/>
          </a:xfrm>
          <a:prstGeom prst="rect">
            <a:avLst/>
          </a:prstGeom>
          <a:solidFill>
            <a:schemeClr val="lt1"/>
          </a:solidFill>
          <a:ln>
            <a:noFill/>
          </a:ln>
          <a:effectLst>
            <a:outerShdw blurRad="50799" rotWithShape="0" algn="ctr">
              <a:srgbClr val="000000">
                <a:alpha val="65882"/>
              </a:srgbClr>
            </a:outerShdw>
          </a:effectLst>
        </p:spPr>
        <p:txBody>
          <a:bodyPr anchorCtr="0" anchor="ctr" bIns="91425" lIns="91425" rIns="91425" wrap="square" tIns="91425">
            <a:noAutofit/>
          </a:bodyPr>
          <a:lstStyle/>
          <a:p>
            <a:pPr lvl="0">
              <a:spcBef>
                <a:spcPts val="0"/>
              </a:spcBef>
              <a:buNone/>
            </a:pPr>
            <a:r>
              <a:t/>
            </a:r>
            <a:endParaRPr/>
          </a:p>
        </p:txBody>
      </p:sp>
      <p:sp>
        <p:nvSpPr>
          <p:cNvPr id="46" name="Shape 46"/>
          <p:cNvSpPr/>
          <p:nvPr/>
        </p:nvSpPr>
        <p:spPr>
          <a:xfrm>
            <a:off x="1085850" y="1411615"/>
            <a:ext cx="6972300" cy="4034770"/>
          </a:xfrm>
          <a:prstGeom prst="rect">
            <a:avLst/>
          </a:prstGeom>
          <a:noFill/>
          <a:ln cap="sq" cmpd="sng" w="9525">
            <a:solidFill>
              <a:srgbClr val="3F3F3F"/>
            </a:solidFill>
            <a:prstDash val="solid"/>
            <a:miter lim="800000"/>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
        <p:nvSpPr>
          <p:cNvPr id="47" name="Shape 47"/>
          <p:cNvSpPr/>
          <p:nvPr/>
        </p:nvSpPr>
        <p:spPr>
          <a:xfrm>
            <a:off x="3851910" y="1267729"/>
            <a:ext cx="1440180" cy="731519"/>
          </a:xfrm>
          <a:prstGeom prst="rect">
            <a:avLst/>
          </a:prstGeom>
          <a:solidFill>
            <a:schemeClr val="lt2"/>
          </a:solidFill>
          <a:ln>
            <a:noFill/>
          </a:ln>
        </p:spPr>
        <p:txBody>
          <a:bodyPr anchorCtr="0" anchor="ctr" bIns="91425" lIns="91425" rIns="91425" wrap="square" tIns="91425">
            <a:noAutofit/>
          </a:bodyPr>
          <a:lstStyle/>
          <a:p>
            <a:pPr lvl="0">
              <a:spcBef>
                <a:spcPts val="0"/>
              </a:spcBef>
              <a:buNone/>
            </a:pPr>
            <a:r>
              <a:t/>
            </a:r>
            <a:endParaRPr/>
          </a:p>
        </p:txBody>
      </p:sp>
      <p:grpSp>
        <p:nvGrpSpPr>
          <p:cNvPr id="48" name="Shape 48"/>
          <p:cNvGrpSpPr/>
          <p:nvPr/>
        </p:nvGrpSpPr>
        <p:grpSpPr>
          <a:xfrm>
            <a:off x="3937634" y="1267730"/>
            <a:ext cx="1268729" cy="645295"/>
            <a:chOff x="5318305" y="1386267"/>
            <a:chExt cx="1567330" cy="645295"/>
          </a:xfrm>
        </p:grpSpPr>
        <p:cxnSp>
          <p:nvCxnSpPr>
            <p:cNvPr id="49" name="Shape 49"/>
            <p:cNvCxnSpPr/>
            <p:nvPr/>
          </p:nvCxnSpPr>
          <p:spPr>
            <a:xfrm>
              <a:off x="5318305" y="1386267"/>
              <a:ext cx="0" cy="640079"/>
            </a:xfrm>
            <a:prstGeom prst="straightConnector1">
              <a:avLst/>
            </a:prstGeom>
            <a:solidFill>
              <a:srgbClr val="262626"/>
            </a:solidFill>
            <a:ln cap="flat" cmpd="sng" w="9525">
              <a:solidFill>
                <a:schemeClr val="dk1"/>
              </a:solidFill>
              <a:prstDash val="solid"/>
              <a:miter lim="800000"/>
              <a:headEnd len="med" w="med" type="none"/>
              <a:tailEnd len="med" w="med" type="none"/>
            </a:ln>
          </p:spPr>
        </p:cxnSp>
        <p:cxnSp>
          <p:nvCxnSpPr>
            <p:cNvPr id="50" name="Shape 50"/>
            <p:cNvCxnSpPr/>
            <p:nvPr/>
          </p:nvCxnSpPr>
          <p:spPr>
            <a:xfrm>
              <a:off x="6885636" y="1386267"/>
              <a:ext cx="0" cy="640079"/>
            </a:xfrm>
            <a:prstGeom prst="straightConnector1">
              <a:avLst/>
            </a:prstGeom>
            <a:solidFill>
              <a:srgbClr val="262626"/>
            </a:solidFill>
            <a:ln cap="flat" cmpd="sng" w="9525">
              <a:solidFill>
                <a:schemeClr val="dk1"/>
              </a:solidFill>
              <a:prstDash val="solid"/>
              <a:miter lim="800000"/>
              <a:headEnd len="med" w="med" type="none"/>
              <a:tailEnd len="med" w="med" type="none"/>
            </a:ln>
          </p:spPr>
        </p:cxnSp>
        <p:cxnSp>
          <p:nvCxnSpPr>
            <p:cNvPr id="51" name="Shape 51"/>
            <p:cNvCxnSpPr/>
            <p:nvPr/>
          </p:nvCxnSpPr>
          <p:spPr>
            <a:xfrm>
              <a:off x="5318305" y="2031563"/>
              <a:ext cx="1567330" cy="0"/>
            </a:xfrm>
            <a:prstGeom prst="straightConnector1">
              <a:avLst/>
            </a:prstGeom>
            <a:solidFill>
              <a:srgbClr val="262626"/>
            </a:solidFill>
            <a:ln cap="flat" cmpd="sng" w="9525">
              <a:solidFill>
                <a:schemeClr val="dk1"/>
              </a:solidFill>
              <a:prstDash val="solid"/>
              <a:miter lim="800000"/>
              <a:headEnd len="med" w="med" type="none"/>
              <a:tailEnd len="med" w="med" type="none"/>
            </a:ln>
          </p:spPr>
        </p:cxnSp>
      </p:grpSp>
      <p:sp>
        <p:nvSpPr>
          <p:cNvPr id="52" name="Shape 52"/>
          <p:cNvSpPr txBox="1"/>
          <p:nvPr>
            <p:ph type="title"/>
          </p:nvPr>
        </p:nvSpPr>
        <p:spPr>
          <a:xfrm>
            <a:off x="1172716" y="2094308"/>
            <a:ext cx="6803136" cy="2587751"/>
          </a:xfrm>
          <a:prstGeom prst="rect">
            <a:avLst/>
          </a:prstGeom>
          <a:noFill/>
          <a:ln>
            <a:noFill/>
          </a:ln>
        </p:spPr>
        <p:txBody>
          <a:bodyPr anchorCtr="0" anchor="ctr" bIns="91425" lIns="91425" rIns="91425" wrap="square" tIns="91425"/>
          <a:lstStyle>
            <a:lvl1pPr indent="0" lvl="0" marL="0" marR="0" rtl="0" algn="ctr">
              <a:lnSpc>
                <a:spcPct val="83000"/>
              </a:lnSpc>
              <a:spcBef>
                <a:spcPts val="0"/>
              </a:spcBef>
              <a:buClr>
                <a:srgbClr val="262626"/>
              </a:buClr>
              <a:buFont typeface="Century Gothic"/>
              <a:buNone/>
              <a:defRPr b="0" i="0" sz="72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3" name="Shape 53"/>
          <p:cNvSpPr txBox="1"/>
          <p:nvPr>
            <p:ph idx="1" type="body"/>
          </p:nvPr>
        </p:nvSpPr>
        <p:spPr>
          <a:xfrm>
            <a:off x="1172717" y="4682062"/>
            <a:ext cx="6803136" cy="457200"/>
          </a:xfrm>
          <a:prstGeom prst="rect">
            <a:avLst/>
          </a:prstGeom>
          <a:noFill/>
          <a:ln>
            <a:noFill/>
          </a:ln>
        </p:spPr>
        <p:txBody>
          <a:bodyPr anchorCtr="0" anchor="t" bIns="91425" lIns="91425" rIns="91425" wrap="square" tIns="91425"/>
          <a:lstStyle>
            <a:lvl1pPr indent="0" lvl="0" marL="0" marR="0" rtl="0" algn="ctr">
              <a:lnSpc>
                <a:spcPct val="100000"/>
              </a:lnSpc>
              <a:spcBef>
                <a:spcPts val="900"/>
              </a:spcBef>
              <a:spcAft>
                <a:spcPts val="0"/>
              </a:spcAft>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1pPr>
            <a:lvl2pPr indent="0" lvl="1" marL="457200" marR="0" rtl="0" algn="l">
              <a:lnSpc>
                <a:spcPct val="100000"/>
              </a:lnSpc>
              <a:spcBef>
                <a:spcPts val="500"/>
              </a:spcBef>
              <a:buClr>
                <a:srgbClr val="262626"/>
              </a:buClr>
              <a:buFont typeface="Garamond"/>
              <a:buNone/>
              <a:defRPr b="0" i="0" sz="1600" u="none" cap="none" strike="noStrike">
                <a:solidFill>
                  <a:srgbClr val="888888"/>
                </a:solidFill>
                <a:latin typeface="Century Gothic"/>
                <a:ea typeface="Century Gothic"/>
                <a:cs typeface="Century Gothic"/>
                <a:sym typeface="Century Gothic"/>
              </a:defRPr>
            </a:lvl2pPr>
            <a:lvl3pPr indent="0" lvl="2" marL="914400" marR="0" rtl="0" algn="l">
              <a:lnSpc>
                <a:spcPct val="100000"/>
              </a:lnSpc>
              <a:spcBef>
                <a:spcPts val="500"/>
              </a:spcBef>
              <a:buClr>
                <a:srgbClr val="262626"/>
              </a:buClr>
              <a:buFont typeface="Garamond"/>
              <a:buNone/>
              <a:defRPr b="0" i="0" sz="1600" u="none" cap="none" strike="noStrike">
                <a:solidFill>
                  <a:srgbClr val="888888"/>
                </a:solidFill>
                <a:latin typeface="Century Gothic"/>
                <a:ea typeface="Century Gothic"/>
                <a:cs typeface="Century Gothic"/>
                <a:sym typeface="Century Gothic"/>
              </a:defRPr>
            </a:lvl3pPr>
            <a:lvl4pPr indent="0" lvl="3" marL="1371600" marR="0" rtl="0" algn="l">
              <a:lnSpc>
                <a:spcPct val="100000"/>
              </a:lnSpc>
              <a:spcBef>
                <a:spcPts val="500"/>
              </a:spcBef>
              <a:buClr>
                <a:srgbClr val="262626"/>
              </a:buClr>
              <a:buFont typeface="Garamond"/>
              <a:buNone/>
              <a:defRPr b="0" i="0" sz="1400" u="none" cap="none" strike="noStrike">
                <a:solidFill>
                  <a:srgbClr val="888888"/>
                </a:solidFill>
                <a:latin typeface="Century Gothic"/>
                <a:ea typeface="Century Gothic"/>
                <a:cs typeface="Century Gothic"/>
                <a:sym typeface="Century Gothic"/>
              </a:defRPr>
            </a:lvl4pPr>
            <a:lvl5pPr indent="0" lvl="4" marL="1828800" marR="0" rtl="0" algn="l">
              <a:lnSpc>
                <a:spcPct val="100000"/>
              </a:lnSpc>
              <a:spcBef>
                <a:spcPts val="500"/>
              </a:spcBef>
              <a:buClr>
                <a:srgbClr val="262626"/>
              </a:buClr>
              <a:buFont typeface="Garamond"/>
              <a:buNone/>
              <a:defRPr b="0" i="0" sz="1400" u="none" cap="none" strike="noStrike">
                <a:solidFill>
                  <a:srgbClr val="888888"/>
                </a:solidFill>
                <a:latin typeface="Century Gothic"/>
                <a:ea typeface="Century Gothic"/>
                <a:cs typeface="Century Gothic"/>
                <a:sym typeface="Century Gothic"/>
              </a:defRPr>
            </a:lvl5pPr>
            <a:lvl6pPr indent="0" lvl="5" marL="2286000" marR="0" rtl="0" algn="l">
              <a:lnSpc>
                <a:spcPct val="100000"/>
              </a:lnSpc>
              <a:spcBef>
                <a:spcPts val="500"/>
              </a:spcBef>
              <a:buClr>
                <a:srgbClr val="262626"/>
              </a:buClr>
              <a:buFont typeface="Garamond"/>
              <a:buNone/>
              <a:defRPr b="0" i="0" sz="1400" u="none" cap="none" strike="noStrike">
                <a:solidFill>
                  <a:srgbClr val="888888"/>
                </a:solidFill>
                <a:latin typeface="Century Gothic"/>
                <a:ea typeface="Century Gothic"/>
                <a:cs typeface="Century Gothic"/>
                <a:sym typeface="Century Gothic"/>
              </a:defRPr>
            </a:lvl6pPr>
            <a:lvl7pPr indent="0" lvl="6" marL="2743200" marR="0" rtl="0" algn="l">
              <a:lnSpc>
                <a:spcPct val="100000"/>
              </a:lnSpc>
              <a:spcBef>
                <a:spcPts val="500"/>
              </a:spcBef>
              <a:buClr>
                <a:srgbClr val="262626"/>
              </a:buClr>
              <a:buFont typeface="Garamond"/>
              <a:buNone/>
              <a:defRPr b="0" i="0" sz="1400" u="none" cap="none" strike="noStrike">
                <a:solidFill>
                  <a:srgbClr val="888888"/>
                </a:solidFill>
                <a:latin typeface="Century Gothic"/>
                <a:ea typeface="Century Gothic"/>
                <a:cs typeface="Century Gothic"/>
                <a:sym typeface="Century Gothic"/>
              </a:defRPr>
            </a:lvl7pPr>
            <a:lvl8pPr indent="0" lvl="7" marL="3200400" marR="0" rtl="0" algn="l">
              <a:lnSpc>
                <a:spcPct val="100000"/>
              </a:lnSpc>
              <a:spcBef>
                <a:spcPts val="500"/>
              </a:spcBef>
              <a:buClr>
                <a:srgbClr val="262626"/>
              </a:buClr>
              <a:buFont typeface="Garamond"/>
              <a:buNone/>
              <a:defRPr b="0" i="0" sz="1400" u="none" cap="none" strike="noStrike">
                <a:solidFill>
                  <a:srgbClr val="888888"/>
                </a:solidFill>
                <a:latin typeface="Century Gothic"/>
                <a:ea typeface="Century Gothic"/>
                <a:cs typeface="Century Gothic"/>
                <a:sym typeface="Century Gothic"/>
              </a:defRPr>
            </a:lvl8pPr>
            <a:lvl9pPr indent="0" lvl="8" marL="3657600" marR="0" rtl="0" algn="l">
              <a:lnSpc>
                <a:spcPct val="100000"/>
              </a:lnSpc>
              <a:spcBef>
                <a:spcPts val="500"/>
              </a:spcBef>
              <a:buClr>
                <a:srgbClr val="262626"/>
              </a:buClr>
              <a:buFont typeface="Garamond"/>
              <a:buNone/>
              <a:defRPr b="0" i="0" sz="1400" u="none" cap="none" strike="noStrike">
                <a:solidFill>
                  <a:srgbClr val="888888"/>
                </a:solidFill>
                <a:latin typeface="Century Gothic"/>
                <a:ea typeface="Century Gothic"/>
                <a:cs typeface="Century Gothic"/>
                <a:sym typeface="Century Gothic"/>
              </a:defRPr>
            </a:lvl9pPr>
          </a:lstStyle>
          <a:p/>
        </p:txBody>
      </p:sp>
      <p:sp>
        <p:nvSpPr>
          <p:cNvPr id="54" name="Shape 54"/>
          <p:cNvSpPr txBox="1"/>
          <p:nvPr>
            <p:ph idx="10" type="dt"/>
          </p:nvPr>
        </p:nvSpPr>
        <p:spPr>
          <a:xfrm>
            <a:off x="3991355" y="1344501"/>
            <a:ext cx="1165859" cy="530351"/>
          </a:xfrm>
          <a:prstGeom prst="rect">
            <a:avLst/>
          </a:prstGeom>
          <a:noFill/>
          <a:ln>
            <a:noFill/>
          </a:ln>
        </p:spPr>
        <p:txBody>
          <a:bodyPr anchorCtr="0" anchor="b" bIns="91425" lIns="91425" rIns="91425" wrap="square" tIns="91425"/>
          <a:lstStyle>
            <a:lvl1pPr indent="0" lvl="0" marL="0" marR="0" rtl="0" algn="ctr">
              <a:spcBef>
                <a:spcPts val="0"/>
              </a:spcBef>
              <a:buNone/>
              <a:defRPr b="0" i="0" sz="1300" u="none" cap="none" strike="noStrike">
                <a:solidFill>
                  <a:schemeClr val="dk1"/>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55" name="Shape 55"/>
          <p:cNvSpPr txBox="1"/>
          <p:nvPr>
            <p:ph idx="11" type="ftr"/>
          </p:nvPr>
        </p:nvSpPr>
        <p:spPr>
          <a:xfrm>
            <a:off x="1090165" y="5211060"/>
            <a:ext cx="4430267" cy="228600"/>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56" name="Shape 56"/>
          <p:cNvSpPr txBox="1"/>
          <p:nvPr>
            <p:ph idx="12" type="sldNum"/>
          </p:nvPr>
        </p:nvSpPr>
        <p:spPr>
          <a:xfrm>
            <a:off x="6453378" y="5211060"/>
            <a:ext cx="1584197" cy="2286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TxTwoObj">
  <p:cSld name="Comparison">
    <p:spTree>
      <p:nvGrpSpPr>
        <p:cNvPr id="57" name="Shape 57"/>
        <p:cNvGrpSpPr/>
        <p:nvPr/>
      </p:nvGrpSpPr>
      <p:grpSpPr>
        <a:xfrm>
          <a:off x="0" y="0"/>
          <a:ext cx="0" cy="0"/>
          <a:chOff x="0" y="0"/>
          <a:chExt cx="0" cy="0"/>
        </a:xfrm>
      </p:grpSpPr>
      <p:sp>
        <p:nvSpPr>
          <p:cNvPr id="58" name="Shape 58"/>
          <p:cNvSpPr txBox="1"/>
          <p:nvPr>
            <p:ph type="title"/>
          </p:nvPr>
        </p:nvSpPr>
        <p:spPr>
          <a:xfrm>
            <a:off x="800100" y="642593"/>
            <a:ext cx="7543800" cy="1371599"/>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rgbClr val="262626"/>
              </a:buClr>
              <a:buFont typeface="Century Gothic"/>
              <a:buNone/>
              <a:defRPr b="0" i="0" sz="48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9" name="Shape 59"/>
          <p:cNvSpPr txBox="1"/>
          <p:nvPr>
            <p:ph idx="1" type="body"/>
          </p:nvPr>
        </p:nvSpPr>
        <p:spPr>
          <a:xfrm>
            <a:off x="802385" y="2074333"/>
            <a:ext cx="3566159" cy="640079"/>
          </a:xfrm>
          <a:prstGeom prst="rect">
            <a:avLst/>
          </a:prstGeom>
          <a:noFill/>
          <a:ln>
            <a:noFill/>
          </a:ln>
        </p:spPr>
        <p:txBody>
          <a:bodyPr anchorCtr="0" anchor="ctr" bIns="91425" lIns="91425" rIns="91425" wrap="square" tIns="91425"/>
          <a:lstStyle>
            <a:lvl1pPr indent="0" lvl="0" marL="0" marR="0" rtl="0" algn="ctr">
              <a:lnSpc>
                <a:spcPct val="100000"/>
              </a:lnSpc>
              <a:spcBef>
                <a:spcPts val="0"/>
              </a:spcBef>
              <a:spcAft>
                <a:spcPts val="0"/>
              </a:spcAft>
              <a:buClr>
                <a:srgbClr val="262626"/>
              </a:buClr>
              <a:buFont typeface="Garamond"/>
              <a:buNone/>
              <a:defRPr b="0" i="0" sz="1900" u="none" cap="none" strike="noStrike">
                <a:solidFill>
                  <a:schemeClr val="dk2"/>
                </a:solidFill>
                <a:latin typeface="Century Gothic"/>
                <a:ea typeface="Century Gothic"/>
                <a:cs typeface="Century Gothic"/>
                <a:sym typeface="Century Gothic"/>
              </a:defRPr>
            </a:lvl1pPr>
            <a:lvl2pPr indent="0" lvl="1" marL="457200" marR="0" rtl="0" algn="l">
              <a:lnSpc>
                <a:spcPct val="100000"/>
              </a:lnSpc>
              <a:spcBef>
                <a:spcPts val="500"/>
              </a:spcBef>
              <a:buClr>
                <a:srgbClr val="262626"/>
              </a:buClr>
              <a:buFont typeface="Garamond"/>
              <a:buNone/>
              <a:defRPr b="1" i="0" sz="1900" u="none" cap="none" strike="noStrike">
                <a:solidFill>
                  <a:schemeClr val="dk1"/>
                </a:solidFill>
                <a:latin typeface="Century Gothic"/>
                <a:ea typeface="Century Gothic"/>
                <a:cs typeface="Century Gothic"/>
                <a:sym typeface="Century Gothic"/>
              </a:defRPr>
            </a:lvl2pPr>
            <a:lvl3pPr indent="0" lvl="2" marL="914400" marR="0" rtl="0" algn="l">
              <a:lnSpc>
                <a:spcPct val="100000"/>
              </a:lnSpc>
              <a:spcBef>
                <a:spcPts val="500"/>
              </a:spcBef>
              <a:buClr>
                <a:srgbClr val="262626"/>
              </a:buClr>
              <a:buFont typeface="Garamond"/>
              <a:buNone/>
              <a:defRPr b="1" i="0" sz="1800" u="none" cap="none" strike="noStrike">
                <a:solidFill>
                  <a:schemeClr val="dk1"/>
                </a:solidFill>
                <a:latin typeface="Century Gothic"/>
                <a:ea typeface="Century Gothic"/>
                <a:cs typeface="Century Gothic"/>
                <a:sym typeface="Century Gothic"/>
              </a:defRPr>
            </a:lvl3pPr>
            <a:lvl4pPr indent="0" lvl="3" marL="13716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4pPr>
            <a:lvl5pPr indent="0" lvl="4" marL="18288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5pPr>
            <a:lvl6pPr indent="0" lvl="5" marL="22860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6pPr>
            <a:lvl7pPr indent="0" lvl="6" marL="27432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7pPr>
            <a:lvl8pPr indent="0" lvl="7" marL="32004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8pPr>
            <a:lvl9pPr indent="0" lvl="8" marL="36576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9pPr>
          </a:lstStyle>
          <a:p/>
        </p:txBody>
      </p:sp>
      <p:sp>
        <p:nvSpPr>
          <p:cNvPr id="60" name="Shape 60"/>
          <p:cNvSpPr txBox="1"/>
          <p:nvPr>
            <p:ph idx="2" type="body"/>
          </p:nvPr>
        </p:nvSpPr>
        <p:spPr>
          <a:xfrm>
            <a:off x="802385" y="2755898"/>
            <a:ext cx="3566159" cy="3200399"/>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61" name="Shape 61"/>
          <p:cNvSpPr txBox="1"/>
          <p:nvPr>
            <p:ph idx="3" type="body"/>
          </p:nvPr>
        </p:nvSpPr>
        <p:spPr>
          <a:xfrm>
            <a:off x="4780026" y="2074333"/>
            <a:ext cx="3566159" cy="640079"/>
          </a:xfrm>
          <a:prstGeom prst="rect">
            <a:avLst/>
          </a:prstGeom>
          <a:noFill/>
          <a:ln>
            <a:noFill/>
          </a:ln>
        </p:spPr>
        <p:txBody>
          <a:bodyPr anchorCtr="0" anchor="ctr" bIns="91425" lIns="91425" rIns="91425" wrap="square" tIns="91425"/>
          <a:lstStyle>
            <a:lvl1pPr indent="0" lvl="0" marL="0" marR="0" rtl="0" algn="ctr">
              <a:lnSpc>
                <a:spcPct val="100000"/>
              </a:lnSpc>
              <a:spcBef>
                <a:spcPts val="0"/>
              </a:spcBef>
              <a:spcAft>
                <a:spcPts val="0"/>
              </a:spcAft>
              <a:buClr>
                <a:srgbClr val="262626"/>
              </a:buClr>
              <a:buFont typeface="Garamond"/>
              <a:buNone/>
              <a:defRPr b="0" i="0" sz="1900" u="none" cap="none" strike="noStrike">
                <a:solidFill>
                  <a:schemeClr val="dk2"/>
                </a:solidFill>
                <a:latin typeface="Century Gothic"/>
                <a:ea typeface="Century Gothic"/>
                <a:cs typeface="Century Gothic"/>
                <a:sym typeface="Century Gothic"/>
              </a:defRPr>
            </a:lvl1pPr>
            <a:lvl2pPr indent="0" lvl="1" marL="457200" marR="0" rtl="0" algn="l">
              <a:lnSpc>
                <a:spcPct val="100000"/>
              </a:lnSpc>
              <a:spcBef>
                <a:spcPts val="500"/>
              </a:spcBef>
              <a:buClr>
                <a:srgbClr val="262626"/>
              </a:buClr>
              <a:buFont typeface="Garamond"/>
              <a:buNone/>
              <a:defRPr b="1" i="0" sz="1900" u="none" cap="none" strike="noStrike">
                <a:solidFill>
                  <a:schemeClr val="dk1"/>
                </a:solidFill>
                <a:latin typeface="Century Gothic"/>
                <a:ea typeface="Century Gothic"/>
                <a:cs typeface="Century Gothic"/>
                <a:sym typeface="Century Gothic"/>
              </a:defRPr>
            </a:lvl2pPr>
            <a:lvl3pPr indent="0" lvl="2" marL="914400" marR="0" rtl="0" algn="l">
              <a:lnSpc>
                <a:spcPct val="100000"/>
              </a:lnSpc>
              <a:spcBef>
                <a:spcPts val="500"/>
              </a:spcBef>
              <a:buClr>
                <a:srgbClr val="262626"/>
              </a:buClr>
              <a:buFont typeface="Garamond"/>
              <a:buNone/>
              <a:defRPr b="1" i="0" sz="1800" u="none" cap="none" strike="noStrike">
                <a:solidFill>
                  <a:schemeClr val="dk1"/>
                </a:solidFill>
                <a:latin typeface="Century Gothic"/>
                <a:ea typeface="Century Gothic"/>
                <a:cs typeface="Century Gothic"/>
                <a:sym typeface="Century Gothic"/>
              </a:defRPr>
            </a:lvl3pPr>
            <a:lvl4pPr indent="0" lvl="3" marL="13716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4pPr>
            <a:lvl5pPr indent="0" lvl="4" marL="18288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5pPr>
            <a:lvl6pPr indent="0" lvl="5" marL="22860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6pPr>
            <a:lvl7pPr indent="0" lvl="6" marL="27432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7pPr>
            <a:lvl8pPr indent="0" lvl="7" marL="32004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8pPr>
            <a:lvl9pPr indent="0" lvl="8" marL="36576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9pPr>
          </a:lstStyle>
          <a:p/>
        </p:txBody>
      </p:sp>
      <p:sp>
        <p:nvSpPr>
          <p:cNvPr id="62" name="Shape 62"/>
          <p:cNvSpPr txBox="1"/>
          <p:nvPr>
            <p:ph idx="4" type="body"/>
          </p:nvPr>
        </p:nvSpPr>
        <p:spPr>
          <a:xfrm>
            <a:off x="4780026" y="2756581"/>
            <a:ext cx="3566159" cy="3200399"/>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63" name="Shape 63"/>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64" name="Shape 64"/>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65" name="Shape 65"/>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spTree>
      <p:nvGrpSpPr>
        <p:cNvPr id="66" name="Shape 66"/>
        <p:cNvGrpSpPr/>
        <p:nvPr/>
      </p:nvGrpSpPr>
      <p:grpSpPr>
        <a:xfrm>
          <a:off x="0" y="0"/>
          <a:ext cx="0" cy="0"/>
          <a:chOff x="0" y="0"/>
          <a:chExt cx="0" cy="0"/>
        </a:xfrm>
      </p:grpSpPr>
      <p:sp>
        <p:nvSpPr>
          <p:cNvPr id="67" name="Shape 67"/>
          <p:cNvSpPr txBox="1"/>
          <p:nvPr>
            <p:ph type="title"/>
          </p:nvPr>
        </p:nvSpPr>
        <p:spPr>
          <a:xfrm>
            <a:off x="800100" y="642593"/>
            <a:ext cx="7543800" cy="1371599"/>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rgbClr val="262626"/>
              </a:buClr>
              <a:buFont typeface="Century Gothic"/>
              <a:buNone/>
              <a:defRPr b="0" i="0" sz="48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68" name="Shape 68"/>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69" name="Shape 69"/>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70" name="Shape 70"/>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71" name="Shape 71"/>
        <p:cNvGrpSpPr/>
        <p:nvPr/>
      </p:nvGrpSpPr>
      <p:grpSpPr>
        <a:xfrm>
          <a:off x="0" y="0"/>
          <a:ext cx="0" cy="0"/>
          <a:chOff x="0" y="0"/>
          <a:chExt cx="0" cy="0"/>
        </a:xfrm>
      </p:grpSpPr>
      <p:sp>
        <p:nvSpPr>
          <p:cNvPr id="72" name="Shape 72"/>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73" name="Shape 73"/>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74" name="Shape 74"/>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type="objTx">
  <p:cSld name="Content with Caption">
    <p:spTree>
      <p:nvGrpSpPr>
        <p:cNvPr id="75" name="Shape 75"/>
        <p:cNvGrpSpPr/>
        <p:nvPr/>
      </p:nvGrpSpPr>
      <p:grpSpPr>
        <a:xfrm>
          <a:off x="0" y="0"/>
          <a:ext cx="0" cy="0"/>
          <a:chOff x="0" y="0"/>
          <a:chExt cx="0" cy="0"/>
        </a:xfrm>
      </p:grpSpPr>
      <p:sp>
        <p:nvSpPr>
          <p:cNvPr id="76" name="Shape 76"/>
          <p:cNvSpPr/>
          <p:nvPr/>
        </p:nvSpPr>
        <p:spPr>
          <a:xfrm>
            <a:off x="184146" y="237743"/>
            <a:ext cx="6398514" cy="6382512"/>
          </a:xfrm>
          <a:prstGeom prst="rect">
            <a:avLst/>
          </a:prstGeom>
          <a:solidFill>
            <a:schemeClr val="lt2"/>
          </a:solidFill>
          <a:ln>
            <a:noFill/>
          </a:ln>
        </p:spPr>
        <p:txBody>
          <a:bodyPr anchorCtr="0" anchor="ctr" bIns="91425" lIns="91425" rIns="91425" wrap="square" tIns="91425">
            <a:noAutofit/>
          </a:bodyPr>
          <a:lstStyle/>
          <a:p>
            <a:pPr lvl="0">
              <a:spcBef>
                <a:spcPts val="0"/>
              </a:spcBef>
              <a:buNone/>
            </a:pPr>
            <a:r>
              <a:t/>
            </a:r>
            <a:endParaRPr/>
          </a:p>
        </p:txBody>
      </p:sp>
      <p:sp>
        <p:nvSpPr>
          <p:cNvPr id="77" name="Shape 77"/>
          <p:cNvSpPr/>
          <p:nvPr/>
        </p:nvSpPr>
        <p:spPr>
          <a:xfrm>
            <a:off x="6765289" y="237743"/>
            <a:ext cx="2194559" cy="6382512"/>
          </a:xfrm>
          <a:prstGeom prst="rect">
            <a:avLst/>
          </a:prstGeom>
          <a:solidFill>
            <a:schemeClr val="accent1"/>
          </a:solidFill>
          <a:ln>
            <a:noFill/>
          </a:ln>
        </p:spPr>
        <p:txBody>
          <a:bodyPr anchorCtr="0" anchor="ctr" bIns="91425" lIns="91425" rIns="91425" wrap="square" tIns="91425">
            <a:noAutofit/>
          </a:bodyPr>
          <a:lstStyle/>
          <a:p>
            <a:pPr lvl="0">
              <a:spcBef>
                <a:spcPts val="0"/>
              </a:spcBef>
              <a:buNone/>
            </a:pPr>
            <a:r>
              <a:t/>
            </a:r>
            <a:endParaRPr/>
          </a:p>
        </p:txBody>
      </p:sp>
      <p:sp>
        <p:nvSpPr>
          <p:cNvPr id="78" name="Shape 78"/>
          <p:cNvSpPr txBox="1"/>
          <p:nvPr>
            <p:ph type="title"/>
          </p:nvPr>
        </p:nvSpPr>
        <p:spPr>
          <a:xfrm>
            <a:off x="6972300" y="607391"/>
            <a:ext cx="1823084" cy="1645920"/>
          </a:xfrm>
          <a:prstGeom prst="rect">
            <a:avLst/>
          </a:prstGeom>
          <a:noFill/>
          <a:ln>
            <a:noFill/>
          </a:ln>
        </p:spPr>
        <p:txBody>
          <a:bodyPr anchorCtr="0" anchor="b" bIns="91425" lIns="91425" rIns="91425" wrap="square" tIns="91425"/>
          <a:lstStyle>
            <a:lvl1pPr indent="0" lvl="0" marL="0" marR="0" rtl="0" algn="l">
              <a:lnSpc>
                <a:spcPct val="90000"/>
              </a:lnSpc>
              <a:spcBef>
                <a:spcPts val="0"/>
              </a:spcBef>
              <a:buClr>
                <a:srgbClr val="FFFFFF"/>
              </a:buClr>
              <a:buFont typeface="Century Gothic"/>
              <a:buNone/>
              <a:defRPr b="0" i="0" sz="2800" u="none" cap="none" strike="noStrike">
                <a:solidFill>
                  <a:srgbClr val="FFFFFF"/>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9" name="Shape 79"/>
          <p:cNvSpPr txBox="1"/>
          <p:nvPr>
            <p:ph idx="1" type="body"/>
          </p:nvPr>
        </p:nvSpPr>
        <p:spPr>
          <a:xfrm>
            <a:off x="514350" y="609600"/>
            <a:ext cx="5829299" cy="5333999"/>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80" name="Shape 80"/>
          <p:cNvSpPr txBox="1"/>
          <p:nvPr>
            <p:ph idx="2" type="body"/>
          </p:nvPr>
        </p:nvSpPr>
        <p:spPr>
          <a:xfrm>
            <a:off x="6972300" y="2286000"/>
            <a:ext cx="1823084" cy="3505200"/>
          </a:xfrm>
          <a:prstGeom prst="rect">
            <a:avLst/>
          </a:prstGeom>
          <a:noFill/>
          <a:ln>
            <a:noFill/>
          </a:ln>
        </p:spPr>
        <p:txBody>
          <a:bodyPr anchorCtr="0" anchor="t" bIns="91425" lIns="91425" rIns="91425" wrap="square" tIns="91425"/>
          <a:lstStyle>
            <a:lvl1pPr indent="0" lvl="0" marL="0" marR="0" rtl="0" algn="l">
              <a:lnSpc>
                <a:spcPct val="110000"/>
              </a:lnSpc>
              <a:spcBef>
                <a:spcPts val="800"/>
              </a:spcBef>
              <a:spcAft>
                <a:spcPts val="0"/>
              </a:spcAft>
              <a:buClr>
                <a:srgbClr val="262626"/>
              </a:buClr>
              <a:buFont typeface="Garamond"/>
              <a:buNone/>
              <a:defRPr b="0" i="0" sz="1400" u="none" cap="none" strike="noStrike">
                <a:solidFill>
                  <a:srgbClr val="FFFFFF"/>
                </a:solidFill>
                <a:latin typeface="Century Gothic"/>
                <a:ea typeface="Century Gothic"/>
                <a:cs typeface="Century Gothic"/>
                <a:sym typeface="Century Gothic"/>
              </a:defRPr>
            </a:lvl1pPr>
            <a:lvl2pPr indent="0" lvl="1" marL="457200" marR="0" rtl="0" algn="l">
              <a:lnSpc>
                <a:spcPct val="100000"/>
              </a:lnSpc>
              <a:spcBef>
                <a:spcPts val="500"/>
              </a:spcBef>
              <a:buClr>
                <a:srgbClr val="262626"/>
              </a:buClr>
              <a:buFont typeface="Garamond"/>
              <a:buNone/>
              <a:defRPr b="0" i="0" sz="1200" u="none" cap="none" strike="noStrike">
                <a:solidFill>
                  <a:schemeClr val="dk1"/>
                </a:solidFill>
                <a:latin typeface="Century Gothic"/>
                <a:ea typeface="Century Gothic"/>
                <a:cs typeface="Century Gothic"/>
                <a:sym typeface="Century Gothic"/>
              </a:defRPr>
            </a:lvl2pPr>
            <a:lvl3pPr indent="0" lvl="2" marL="914400" marR="0" rtl="0" algn="l">
              <a:lnSpc>
                <a:spcPct val="100000"/>
              </a:lnSpc>
              <a:spcBef>
                <a:spcPts val="500"/>
              </a:spcBef>
              <a:buClr>
                <a:srgbClr val="262626"/>
              </a:buClr>
              <a:buFont typeface="Garamond"/>
              <a:buNone/>
              <a:defRPr b="0" i="0" sz="1000" u="none" cap="none" strike="noStrike">
                <a:solidFill>
                  <a:schemeClr val="dk1"/>
                </a:solidFill>
                <a:latin typeface="Century Gothic"/>
                <a:ea typeface="Century Gothic"/>
                <a:cs typeface="Century Gothic"/>
                <a:sym typeface="Century Gothic"/>
              </a:defRPr>
            </a:lvl3pPr>
            <a:lvl4pPr indent="0" lvl="3" marL="13716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4pPr>
            <a:lvl5pPr indent="0" lvl="4" marL="18288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5pPr>
            <a:lvl6pPr indent="0" lvl="5" marL="22860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6pPr>
            <a:lvl7pPr indent="0" lvl="6" marL="27432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7pPr>
            <a:lvl8pPr indent="0" lvl="7" marL="32004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8pPr>
            <a:lvl9pPr indent="0" lvl="8" marL="36576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9pPr>
          </a:lstStyle>
          <a:p/>
        </p:txBody>
      </p:sp>
      <p:sp>
        <p:nvSpPr>
          <p:cNvPr id="81" name="Shape 81"/>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82" name="Shape 82"/>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r">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83" name="Shape 83"/>
          <p:cNvSpPr txBox="1"/>
          <p:nvPr>
            <p:ph idx="12" type="sldNum"/>
          </p:nvPr>
        </p:nvSpPr>
        <p:spPr>
          <a:xfrm>
            <a:off x="7795257" y="622300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FFFFFF"/>
                </a:solidFill>
                <a:latin typeface="Century Gothic"/>
                <a:ea typeface="Century Gothic"/>
                <a:cs typeface="Century Gothic"/>
                <a:sym typeface="Century Gothic"/>
              </a:rPr>
              <a:t>‹#›</a:t>
            </a:fld>
          </a:p>
        </p:txBody>
      </p:sp>
      <p:sp>
        <p:nvSpPr>
          <p:cNvPr id="84" name="Shape 84"/>
          <p:cNvSpPr/>
          <p:nvPr/>
        </p:nvSpPr>
        <p:spPr>
          <a:xfrm>
            <a:off x="6868160" y="374904"/>
            <a:ext cx="1988820" cy="6108191"/>
          </a:xfrm>
          <a:prstGeom prst="rect">
            <a:avLst/>
          </a:prstGeom>
          <a:noFill/>
          <a:ln cap="sq" cmpd="sng" w="9525">
            <a:solidFill>
              <a:srgbClr val="FFFFFF"/>
            </a:solidFill>
            <a:prstDash val="solid"/>
            <a:miter lim="800000"/>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type="picTx">
  <p:cSld name="Picture with Caption">
    <p:spTree>
      <p:nvGrpSpPr>
        <p:cNvPr id="85" name="Shape 85"/>
        <p:cNvGrpSpPr/>
        <p:nvPr/>
      </p:nvGrpSpPr>
      <p:grpSpPr>
        <a:xfrm>
          <a:off x="0" y="0"/>
          <a:ext cx="0" cy="0"/>
          <a:chOff x="0" y="0"/>
          <a:chExt cx="0" cy="0"/>
        </a:xfrm>
      </p:grpSpPr>
      <p:sp>
        <p:nvSpPr>
          <p:cNvPr id="86" name="Shape 86"/>
          <p:cNvSpPr/>
          <p:nvPr/>
        </p:nvSpPr>
        <p:spPr>
          <a:xfrm>
            <a:off x="6765289" y="237743"/>
            <a:ext cx="2194559" cy="6382512"/>
          </a:xfrm>
          <a:prstGeom prst="rect">
            <a:avLst/>
          </a:prstGeom>
          <a:solidFill>
            <a:schemeClr val="accent1"/>
          </a:solidFill>
          <a:ln>
            <a:noFill/>
          </a:ln>
        </p:spPr>
        <p:txBody>
          <a:bodyPr anchorCtr="0" anchor="ctr" bIns="91425" lIns="91425" rIns="91425" wrap="square" tIns="91425">
            <a:noAutofit/>
          </a:bodyPr>
          <a:lstStyle/>
          <a:p>
            <a:pPr lvl="0">
              <a:spcBef>
                <a:spcPts val="0"/>
              </a:spcBef>
              <a:buNone/>
            </a:pPr>
            <a:r>
              <a:t/>
            </a:r>
            <a:endParaRPr/>
          </a:p>
        </p:txBody>
      </p:sp>
      <p:sp>
        <p:nvSpPr>
          <p:cNvPr id="87" name="Shape 87"/>
          <p:cNvSpPr txBox="1"/>
          <p:nvPr>
            <p:ph type="title"/>
          </p:nvPr>
        </p:nvSpPr>
        <p:spPr>
          <a:xfrm>
            <a:off x="6972300" y="603504"/>
            <a:ext cx="1824227" cy="1645920"/>
          </a:xfrm>
          <a:prstGeom prst="rect">
            <a:avLst/>
          </a:prstGeom>
          <a:noFill/>
          <a:ln>
            <a:noFill/>
          </a:ln>
        </p:spPr>
        <p:txBody>
          <a:bodyPr anchorCtr="0" anchor="b" bIns="91425" lIns="91425" rIns="91425" wrap="square" tIns="91425"/>
          <a:lstStyle>
            <a:lvl1pPr indent="0" lvl="0" marL="0" marR="0" rtl="0" algn="l">
              <a:lnSpc>
                <a:spcPct val="90000"/>
              </a:lnSpc>
              <a:spcBef>
                <a:spcPts val="0"/>
              </a:spcBef>
              <a:buClr>
                <a:srgbClr val="FFFFFF"/>
              </a:buClr>
              <a:buFont typeface="Century Gothic"/>
              <a:buNone/>
              <a:defRPr b="0" i="0" sz="2800" u="none" cap="none" strike="noStrike">
                <a:solidFill>
                  <a:srgbClr val="FFFFFF"/>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88" name="Shape 88"/>
          <p:cNvSpPr/>
          <p:nvPr>
            <p:ph idx="2" type="pic"/>
          </p:nvPr>
        </p:nvSpPr>
        <p:spPr>
          <a:xfrm>
            <a:off x="171448" y="237743"/>
            <a:ext cx="6398514" cy="6382512"/>
          </a:xfrm>
          <a:prstGeom prst="rect">
            <a:avLst/>
          </a:prstGeom>
          <a:solidFill>
            <a:srgbClr val="76CEEF"/>
          </a:solidFill>
          <a:ln>
            <a:noFill/>
          </a:ln>
        </p:spPr>
        <p:txBody>
          <a:bodyPr anchorCtr="0" anchor="t" bIns="91425" lIns="91425" rIns="91425" wrap="square" tIns="91425"/>
          <a:lstStyle>
            <a:lvl1pPr indent="0" lvl="0" marL="0" marR="0" rtl="0" algn="l">
              <a:lnSpc>
                <a:spcPct val="100000"/>
              </a:lnSpc>
              <a:spcBef>
                <a:spcPts val="900"/>
              </a:spcBef>
              <a:spcAft>
                <a:spcPts val="0"/>
              </a:spcAft>
              <a:buClr>
                <a:srgbClr val="262626"/>
              </a:buClr>
              <a:buFont typeface="Garamond"/>
              <a:buNone/>
              <a:defRPr b="0" i="0" sz="3200" u="none" cap="none" strike="noStrike">
                <a:solidFill>
                  <a:schemeClr val="dk1"/>
                </a:solidFill>
                <a:latin typeface="Century Gothic"/>
                <a:ea typeface="Century Gothic"/>
                <a:cs typeface="Century Gothic"/>
                <a:sym typeface="Century Gothic"/>
              </a:defRPr>
            </a:lvl1pPr>
            <a:lvl2pPr indent="0" lvl="1" marL="457200" marR="0" rtl="0" algn="l">
              <a:lnSpc>
                <a:spcPct val="100000"/>
              </a:lnSpc>
              <a:spcBef>
                <a:spcPts val="500"/>
              </a:spcBef>
              <a:buClr>
                <a:srgbClr val="262626"/>
              </a:buClr>
              <a:buFont typeface="Garamond"/>
              <a:buNone/>
              <a:defRPr b="0" i="0" sz="2800" u="none" cap="none" strike="noStrike">
                <a:solidFill>
                  <a:schemeClr val="dk1"/>
                </a:solidFill>
                <a:latin typeface="Century Gothic"/>
                <a:ea typeface="Century Gothic"/>
                <a:cs typeface="Century Gothic"/>
                <a:sym typeface="Century Gothic"/>
              </a:defRPr>
            </a:lvl2pPr>
            <a:lvl3pPr indent="0" lvl="2" marL="914400" marR="0" rtl="0" algn="l">
              <a:lnSpc>
                <a:spcPct val="100000"/>
              </a:lnSpc>
              <a:spcBef>
                <a:spcPts val="500"/>
              </a:spcBef>
              <a:buClr>
                <a:srgbClr val="262626"/>
              </a:buClr>
              <a:buFont typeface="Garamond"/>
              <a:buNone/>
              <a:defRPr b="0" i="0" sz="2400" u="none" cap="none" strike="noStrike">
                <a:solidFill>
                  <a:schemeClr val="dk1"/>
                </a:solidFill>
                <a:latin typeface="Century Gothic"/>
                <a:ea typeface="Century Gothic"/>
                <a:cs typeface="Century Gothic"/>
                <a:sym typeface="Century Gothic"/>
              </a:defRPr>
            </a:lvl3pPr>
            <a:lvl4pPr indent="0" lvl="3" marL="1371600" marR="0" rtl="0" algn="l">
              <a:lnSpc>
                <a:spcPct val="100000"/>
              </a:lnSpc>
              <a:spcBef>
                <a:spcPts val="500"/>
              </a:spcBef>
              <a:buClr>
                <a:srgbClr val="262626"/>
              </a:buClr>
              <a:buFont typeface="Garamond"/>
              <a:buNone/>
              <a:defRPr b="0" i="0" sz="2000" u="none" cap="none" strike="noStrike">
                <a:solidFill>
                  <a:schemeClr val="dk1"/>
                </a:solidFill>
                <a:latin typeface="Century Gothic"/>
                <a:ea typeface="Century Gothic"/>
                <a:cs typeface="Century Gothic"/>
                <a:sym typeface="Century Gothic"/>
              </a:defRPr>
            </a:lvl4pPr>
            <a:lvl5pPr indent="0" lvl="4" marL="1828800" marR="0" rtl="0" algn="l">
              <a:lnSpc>
                <a:spcPct val="100000"/>
              </a:lnSpc>
              <a:spcBef>
                <a:spcPts val="500"/>
              </a:spcBef>
              <a:buClr>
                <a:srgbClr val="262626"/>
              </a:buClr>
              <a:buFont typeface="Garamond"/>
              <a:buNone/>
              <a:defRPr b="0" i="0" sz="2000" u="none" cap="none" strike="noStrike">
                <a:solidFill>
                  <a:schemeClr val="dk1"/>
                </a:solidFill>
                <a:latin typeface="Century Gothic"/>
                <a:ea typeface="Century Gothic"/>
                <a:cs typeface="Century Gothic"/>
                <a:sym typeface="Century Gothic"/>
              </a:defRPr>
            </a:lvl5pPr>
            <a:lvl6pPr indent="0" lvl="5" marL="2286000" marR="0" rtl="0" algn="l">
              <a:lnSpc>
                <a:spcPct val="100000"/>
              </a:lnSpc>
              <a:spcBef>
                <a:spcPts val="500"/>
              </a:spcBef>
              <a:buClr>
                <a:srgbClr val="262626"/>
              </a:buClr>
              <a:buFont typeface="Garamond"/>
              <a:buNone/>
              <a:defRPr b="0" i="0" sz="2000" u="none" cap="none" strike="noStrike">
                <a:solidFill>
                  <a:schemeClr val="dk1"/>
                </a:solidFill>
                <a:latin typeface="Century Gothic"/>
                <a:ea typeface="Century Gothic"/>
                <a:cs typeface="Century Gothic"/>
                <a:sym typeface="Century Gothic"/>
              </a:defRPr>
            </a:lvl6pPr>
            <a:lvl7pPr indent="0" lvl="6" marL="2743200" marR="0" rtl="0" algn="l">
              <a:lnSpc>
                <a:spcPct val="100000"/>
              </a:lnSpc>
              <a:spcBef>
                <a:spcPts val="500"/>
              </a:spcBef>
              <a:buClr>
                <a:srgbClr val="262626"/>
              </a:buClr>
              <a:buFont typeface="Garamond"/>
              <a:buNone/>
              <a:defRPr b="0" i="0" sz="2000" u="none" cap="none" strike="noStrike">
                <a:solidFill>
                  <a:schemeClr val="dk1"/>
                </a:solidFill>
                <a:latin typeface="Century Gothic"/>
                <a:ea typeface="Century Gothic"/>
                <a:cs typeface="Century Gothic"/>
                <a:sym typeface="Century Gothic"/>
              </a:defRPr>
            </a:lvl7pPr>
            <a:lvl8pPr indent="0" lvl="7" marL="3200400" marR="0" rtl="0" algn="l">
              <a:lnSpc>
                <a:spcPct val="100000"/>
              </a:lnSpc>
              <a:spcBef>
                <a:spcPts val="500"/>
              </a:spcBef>
              <a:buClr>
                <a:srgbClr val="262626"/>
              </a:buClr>
              <a:buFont typeface="Garamond"/>
              <a:buNone/>
              <a:defRPr b="0" i="0" sz="2000" u="none" cap="none" strike="noStrike">
                <a:solidFill>
                  <a:schemeClr val="dk1"/>
                </a:solidFill>
                <a:latin typeface="Century Gothic"/>
                <a:ea typeface="Century Gothic"/>
                <a:cs typeface="Century Gothic"/>
                <a:sym typeface="Century Gothic"/>
              </a:defRPr>
            </a:lvl8pPr>
            <a:lvl9pPr indent="0" lvl="8" marL="3657600" marR="0" rtl="0" algn="l">
              <a:lnSpc>
                <a:spcPct val="100000"/>
              </a:lnSpc>
              <a:spcBef>
                <a:spcPts val="500"/>
              </a:spcBef>
              <a:buClr>
                <a:srgbClr val="262626"/>
              </a:buClr>
              <a:buFont typeface="Garamond"/>
              <a:buNone/>
              <a:defRPr b="0" i="0" sz="2000" u="none" cap="none" strike="noStrike">
                <a:solidFill>
                  <a:schemeClr val="dk1"/>
                </a:solidFill>
                <a:latin typeface="Century Gothic"/>
                <a:ea typeface="Century Gothic"/>
                <a:cs typeface="Century Gothic"/>
                <a:sym typeface="Century Gothic"/>
              </a:defRPr>
            </a:lvl9pPr>
          </a:lstStyle>
          <a:p/>
        </p:txBody>
      </p:sp>
      <p:sp>
        <p:nvSpPr>
          <p:cNvPr id="89" name="Shape 89"/>
          <p:cNvSpPr txBox="1"/>
          <p:nvPr>
            <p:ph idx="1" type="body"/>
          </p:nvPr>
        </p:nvSpPr>
        <p:spPr>
          <a:xfrm>
            <a:off x="6972300" y="2286000"/>
            <a:ext cx="1824227" cy="3502152"/>
          </a:xfrm>
          <a:prstGeom prst="rect">
            <a:avLst/>
          </a:prstGeom>
          <a:noFill/>
          <a:ln>
            <a:noFill/>
          </a:ln>
        </p:spPr>
        <p:txBody>
          <a:bodyPr anchorCtr="0" anchor="t" bIns="91425" lIns="91425" rIns="91425" wrap="square" tIns="91425"/>
          <a:lstStyle>
            <a:lvl1pPr indent="0" lvl="0" marL="0" marR="0" rtl="0" algn="l">
              <a:lnSpc>
                <a:spcPct val="110000"/>
              </a:lnSpc>
              <a:spcBef>
                <a:spcPts val="800"/>
              </a:spcBef>
              <a:spcAft>
                <a:spcPts val="0"/>
              </a:spcAft>
              <a:buClr>
                <a:srgbClr val="262626"/>
              </a:buClr>
              <a:buFont typeface="Garamond"/>
              <a:buNone/>
              <a:defRPr b="0" i="0" sz="1400" u="none" cap="none" strike="noStrike">
                <a:solidFill>
                  <a:srgbClr val="FFFFFF"/>
                </a:solidFill>
                <a:latin typeface="Century Gothic"/>
                <a:ea typeface="Century Gothic"/>
                <a:cs typeface="Century Gothic"/>
                <a:sym typeface="Century Gothic"/>
              </a:defRPr>
            </a:lvl1pPr>
            <a:lvl2pPr indent="0" lvl="1" marL="457200" marR="0" rtl="0" algn="l">
              <a:lnSpc>
                <a:spcPct val="100000"/>
              </a:lnSpc>
              <a:spcBef>
                <a:spcPts val="500"/>
              </a:spcBef>
              <a:buClr>
                <a:srgbClr val="262626"/>
              </a:buClr>
              <a:buFont typeface="Garamond"/>
              <a:buNone/>
              <a:defRPr b="0" i="0" sz="1200" u="none" cap="none" strike="noStrike">
                <a:solidFill>
                  <a:schemeClr val="dk1"/>
                </a:solidFill>
                <a:latin typeface="Century Gothic"/>
                <a:ea typeface="Century Gothic"/>
                <a:cs typeface="Century Gothic"/>
                <a:sym typeface="Century Gothic"/>
              </a:defRPr>
            </a:lvl2pPr>
            <a:lvl3pPr indent="0" lvl="2" marL="914400" marR="0" rtl="0" algn="l">
              <a:lnSpc>
                <a:spcPct val="100000"/>
              </a:lnSpc>
              <a:spcBef>
                <a:spcPts val="500"/>
              </a:spcBef>
              <a:buClr>
                <a:srgbClr val="262626"/>
              </a:buClr>
              <a:buFont typeface="Garamond"/>
              <a:buNone/>
              <a:defRPr b="0" i="0" sz="1000" u="none" cap="none" strike="noStrike">
                <a:solidFill>
                  <a:schemeClr val="dk1"/>
                </a:solidFill>
                <a:latin typeface="Century Gothic"/>
                <a:ea typeface="Century Gothic"/>
                <a:cs typeface="Century Gothic"/>
                <a:sym typeface="Century Gothic"/>
              </a:defRPr>
            </a:lvl3pPr>
            <a:lvl4pPr indent="0" lvl="3" marL="13716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4pPr>
            <a:lvl5pPr indent="0" lvl="4" marL="18288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5pPr>
            <a:lvl6pPr indent="0" lvl="5" marL="22860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6pPr>
            <a:lvl7pPr indent="0" lvl="6" marL="27432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7pPr>
            <a:lvl8pPr indent="0" lvl="7" marL="32004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8pPr>
            <a:lvl9pPr indent="0" lvl="8" marL="36576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9pPr>
          </a:lstStyle>
          <a:p/>
        </p:txBody>
      </p:sp>
      <p:sp>
        <p:nvSpPr>
          <p:cNvPr id="90" name="Shape 90"/>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FFFFF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91" name="Shape 91"/>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r">
              <a:spcBef>
                <a:spcPts val="0"/>
              </a:spcBef>
              <a:buNone/>
              <a:defRPr b="0" i="0" sz="1000" u="none" cap="none" strike="noStrike">
                <a:solidFill>
                  <a:srgbClr val="FFFFF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92" name="Shape 92"/>
          <p:cNvSpPr txBox="1"/>
          <p:nvPr>
            <p:ph idx="12" type="sldNum"/>
          </p:nvPr>
        </p:nvSpPr>
        <p:spPr>
          <a:xfrm>
            <a:off x="7797546" y="6227064"/>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FFFFFF"/>
                </a:solidFill>
                <a:latin typeface="Century Gothic"/>
                <a:ea typeface="Century Gothic"/>
                <a:cs typeface="Century Gothic"/>
                <a:sym typeface="Century Gothic"/>
              </a:rPr>
              <a:t>‹#›</a:t>
            </a:fld>
          </a:p>
        </p:txBody>
      </p:sp>
      <p:sp>
        <p:nvSpPr>
          <p:cNvPr id="93" name="Shape 93"/>
          <p:cNvSpPr/>
          <p:nvPr/>
        </p:nvSpPr>
        <p:spPr>
          <a:xfrm>
            <a:off x="6868160" y="374904"/>
            <a:ext cx="1988820" cy="6108191"/>
          </a:xfrm>
          <a:prstGeom prst="rect">
            <a:avLst/>
          </a:prstGeom>
          <a:noFill/>
          <a:ln cap="sq" cmpd="sng" w="9525">
            <a:solidFill>
              <a:srgbClr val="FFFFFF"/>
            </a:solidFill>
            <a:prstDash val="solid"/>
            <a:miter lim="800000"/>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6" Type="http://schemas.openxmlformats.org/officeDocument/2006/relationships/theme" Target="../theme/theme2.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sp>
        <p:nvSpPr>
          <p:cNvPr id="10" name="Shape 10"/>
          <p:cNvSpPr/>
          <p:nvPr/>
        </p:nvSpPr>
        <p:spPr>
          <a:xfrm>
            <a:off x="176021" y="237743"/>
            <a:ext cx="8791955" cy="6382512"/>
          </a:xfrm>
          <a:prstGeom prst="rect">
            <a:avLst/>
          </a:prstGeom>
          <a:solidFill>
            <a:schemeClr val="lt2"/>
          </a:solidFill>
          <a:ln>
            <a:noFill/>
          </a:ln>
        </p:spPr>
        <p:txBody>
          <a:bodyPr anchorCtr="0" anchor="ctr" bIns="91425" lIns="91425" rIns="91425" wrap="square" tIns="91425">
            <a:noAutofit/>
          </a:bodyPr>
          <a:lstStyle/>
          <a:p>
            <a:pPr lvl="0">
              <a:spcBef>
                <a:spcPts val="0"/>
              </a:spcBef>
              <a:buNone/>
            </a:pPr>
            <a:r>
              <a:t/>
            </a:r>
            <a:endParaRPr/>
          </a:p>
        </p:txBody>
      </p:sp>
      <p:sp>
        <p:nvSpPr>
          <p:cNvPr id="11" name="Shape 11"/>
          <p:cNvSpPr txBox="1"/>
          <p:nvPr>
            <p:ph type="title"/>
          </p:nvPr>
        </p:nvSpPr>
        <p:spPr>
          <a:xfrm>
            <a:off x="800100" y="642593"/>
            <a:ext cx="7543800" cy="1371599"/>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rgbClr val="262626"/>
              </a:buClr>
              <a:buFont typeface="Century Gothic"/>
              <a:buNone/>
              <a:defRPr b="0" i="0" sz="48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2" name="Shape 12"/>
          <p:cNvSpPr txBox="1"/>
          <p:nvPr>
            <p:ph idx="1" type="body"/>
          </p:nvPr>
        </p:nvSpPr>
        <p:spPr>
          <a:xfrm>
            <a:off x="800100" y="2103119"/>
            <a:ext cx="7543800" cy="3931919"/>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13" name="Shape 13"/>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14" name="Shape 14"/>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15" name="Shape 15"/>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3F3F3F"/>
                </a:solidFill>
                <a:latin typeface="Century Gothic"/>
                <a:ea typeface="Century Gothic"/>
                <a:cs typeface="Century Gothic"/>
                <a:sym typeface="Century Gothic"/>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www.youtube.com/watch?v=FR6j7ccxF6k"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Shape 133"/>
          <p:cNvSpPr txBox="1"/>
          <p:nvPr>
            <p:ph type="ctrTitle"/>
          </p:nvPr>
        </p:nvSpPr>
        <p:spPr>
          <a:xfrm>
            <a:off x="1171280" y="2091263"/>
            <a:ext cx="6801439" cy="2590800"/>
          </a:xfrm>
          <a:prstGeom prst="rect">
            <a:avLst/>
          </a:prstGeom>
          <a:noFill/>
          <a:ln>
            <a:noFill/>
          </a:ln>
        </p:spPr>
        <p:txBody>
          <a:bodyPr anchorCtr="0" anchor="ctr" bIns="45700" lIns="91425" rIns="91425" wrap="square" tIns="45700">
            <a:noAutofit/>
          </a:bodyPr>
          <a:lstStyle/>
          <a:p>
            <a:pPr indent="0" lvl="0" marL="0" marR="0" rtl="0" algn="ctr">
              <a:lnSpc>
                <a:spcPct val="83000"/>
              </a:lnSpc>
              <a:spcBef>
                <a:spcPts val="0"/>
              </a:spcBef>
              <a:buClr>
                <a:srgbClr val="262626"/>
              </a:buClr>
              <a:buSzPct val="25000"/>
              <a:buFont typeface="Century Gothic"/>
              <a:buNone/>
            </a:pPr>
            <a:r>
              <a:t/>
            </a:r>
            <a:endParaRPr b="0" i="0" sz="7200" u="none" cap="none" strike="noStrike">
              <a:solidFill>
                <a:srgbClr val="262626"/>
              </a:solidFill>
              <a:latin typeface="Century Gothic"/>
              <a:ea typeface="Century Gothic"/>
              <a:cs typeface="Century Gothic"/>
              <a:sym typeface="Century Gothic"/>
            </a:endParaRPr>
          </a:p>
        </p:txBody>
      </p:sp>
      <p:sp>
        <p:nvSpPr>
          <p:cNvPr id="134" name="Shape 134"/>
          <p:cNvSpPr txBox="1"/>
          <p:nvPr>
            <p:ph idx="1" type="subTitle"/>
          </p:nvPr>
        </p:nvSpPr>
        <p:spPr>
          <a:xfrm>
            <a:off x="1171575" y="4682062"/>
            <a:ext cx="6803136" cy="457200"/>
          </a:xfrm>
          <a:prstGeom prst="rect">
            <a:avLst/>
          </a:prstGeom>
          <a:noFill/>
          <a:ln>
            <a:noFill/>
          </a:ln>
        </p:spPr>
        <p:txBody>
          <a:bodyPr anchorCtr="0" anchor="t" bIns="45700" lIns="91425" rIns="91425" wrap="square" tIns="45700">
            <a:noAutofit/>
          </a:bodyPr>
          <a:lstStyle/>
          <a:p>
            <a:pPr indent="0" lvl="0" marL="0" marR="0" rtl="0" algn="ctr">
              <a:lnSpc>
                <a:spcPct val="100000"/>
              </a:lnSpc>
              <a:spcBef>
                <a:spcPts val="0"/>
              </a:spcBef>
              <a:spcAft>
                <a:spcPts val="0"/>
              </a:spcAft>
              <a:buClr>
                <a:srgbClr val="262626"/>
              </a:buClr>
              <a:buSzPct val="25000"/>
              <a:buFont typeface="Garamond"/>
              <a:buNone/>
            </a:pPr>
            <a:r>
              <a:t/>
            </a:r>
            <a:endParaRPr b="0" i="0" sz="1600" u="none" cap="none" strike="noStrike">
              <a:solidFill>
                <a:schemeClr val="dk1"/>
              </a:solidFill>
              <a:latin typeface="Century Gothic"/>
              <a:ea typeface="Century Gothic"/>
              <a:cs typeface="Century Gothic"/>
              <a:sym typeface="Century Gothic"/>
            </a:endParaRPr>
          </a:p>
        </p:txBody>
      </p:sp>
      <p:sp>
        <p:nvSpPr>
          <p:cNvPr id="135" name="Shape 135"/>
          <p:cNvSpPr/>
          <p:nvPr/>
        </p:nvSpPr>
        <p:spPr>
          <a:xfrm>
            <a:off x="0" y="0"/>
            <a:ext cx="9144000" cy="6858000"/>
          </a:xfrm>
          <a:prstGeom prst="rect">
            <a:avLst/>
          </a:prstGeom>
          <a:solidFill>
            <a:schemeClr val="lt1"/>
          </a:solidFill>
          <a:ln>
            <a:noFill/>
          </a:ln>
        </p:spPr>
        <p:txBody>
          <a:bodyPr anchorCtr="0" anchor="ctr" bIns="45700" lIns="91425" rIns="91425" wrap="square" tIns="45700">
            <a:noAutofit/>
          </a:bodyPr>
          <a:lstStyle/>
          <a:p>
            <a:pPr indent="0" lvl="0" marL="0" marR="0" rtl="0" algn="ctr">
              <a:spcBef>
                <a:spcPts val="0"/>
              </a:spcBef>
              <a:buNone/>
            </a:pPr>
            <a:r>
              <a:t/>
            </a:r>
            <a:endParaRPr b="0" i="0" sz="1800" u="none" cap="none" strike="noStrike">
              <a:solidFill>
                <a:schemeClr val="lt1"/>
              </a:solidFill>
              <a:latin typeface="Century Gothic"/>
              <a:ea typeface="Century Gothic"/>
              <a:cs typeface="Century Gothic"/>
              <a:sym typeface="Century Gothic"/>
            </a:endParaRPr>
          </a:p>
        </p:txBody>
      </p:sp>
      <p:sp>
        <p:nvSpPr>
          <p:cNvPr id="136" name="Shape 136"/>
          <p:cNvSpPr/>
          <p:nvPr/>
        </p:nvSpPr>
        <p:spPr>
          <a:xfrm>
            <a:off x="179511" y="188640"/>
            <a:ext cx="8784976" cy="6480719"/>
          </a:xfrm>
          <a:prstGeom prst="rect">
            <a:avLst/>
          </a:prstGeom>
          <a:solidFill>
            <a:srgbClr val="CC0000"/>
          </a:solidFill>
          <a:ln>
            <a:noFill/>
          </a:ln>
        </p:spPr>
        <p:txBody>
          <a:bodyPr anchorCtr="0" anchor="ctr" bIns="45700" lIns="91425" rIns="91425" wrap="square" tIns="45700">
            <a:noAutofit/>
          </a:bodyPr>
          <a:lstStyle/>
          <a:p>
            <a:pPr indent="0" lvl="0" marL="0" marR="0" rtl="0" algn="ctr">
              <a:spcBef>
                <a:spcPts val="0"/>
              </a:spcBef>
              <a:buNone/>
            </a:pPr>
            <a:r>
              <a:t/>
            </a:r>
            <a:endParaRPr b="0" i="0" sz="1800" u="none" cap="none" strike="noStrike">
              <a:solidFill>
                <a:schemeClr val="lt1"/>
              </a:solidFill>
              <a:latin typeface="Century Gothic"/>
              <a:ea typeface="Century Gothic"/>
              <a:cs typeface="Century Gothic"/>
              <a:sym typeface="Century Gothic"/>
            </a:endParaRPr>
          </a:p>
        </p:txBody>
      </p:sp>
      <p:sp>
        <p:nvSpPr>
          <p:cNvPr id="137" name="Shape 137"/>
          <p:cNvSpPr txBox="1"/>
          <p:nvPr/>
        </p:nvSpPr>
        <p:spPr>
          <a:xfrm>
            <a:off x="1171279" y="1556791"/>
            <a:ext cx="6801439" cy="2590800"/>
          </a:xfrm>
          <a:prstGeom prst="rect">
            <a:avLst/>
          </a:prstGeom>
          <a:noFill/>
          <a:ln>
            <a:noFill/>
          </a:ln>
        </p:spPr>
        <p:txBody>
          <a:bodyPr anchorCtr="0" anchor="ctr" bIns="45700" lIns="91425" rIns="91425" wrap="square" tIns="45700">
            <a:noAutofit/>
          </a:bodyPr>
          <a:lstStyle/>
          <a:p>
            <a:pPr indent="0" lvl="0" marL="0" marR="0" rtl="0" algn="ctr">
              <a:lnSpc>
                <a:spcPct val="83000"/>
              </a:lnSpc>
              <a:spcBef>
                <a:spcPts val="0"/>
              </a:spcBef>
              <a:buClr>
                <a:schemeClr val="lt1"/>
              </a:buClr>
              <a:buSzPct val="25000"/>
              <a:buFont typeface="Century Gothic"/>
              <a:buNone/>
            </a:pPr>
            <a:r>
              <a:rPr b="0" i="0" lang="en-GB" sz="5400" u="none" cap="none" strike="noStrike">
                <a:solidFill>
                  <a:schemeClr val="lt1"/>
                </a:solidFill>
                <a:latin typeface="Century Gothic"/>
                <a:ea typeface="Century Gothic"/>
                <a:cs typeface="Century Gothic"/>
                <a:sym typeface="Century Gothic"/>
              </a:rPr>
              <a:t>FRANCO FLORENZI</a:t>
            </a:r>
          </a:p>
        </p:txBody>
      </p:sp>
      <p:sp>
        <p:nvSpPr>
          <p:cNvPr id="138" name="Shape 138"/>
          <p:cNvSpPr txBox="1"/>
          <p:nvPr/>
        </p:nvSpPr>
        <p:spPr>
          <a:xfrm>
            <a:off x="1171279" y="4377262"/>
            <a:ext cx="6803136" cy="457200"/>
          </a:xfrm>
          <a:prstGeom prst="rect">
            <a:avLst/>
          </a:prstGeom>
          <a:noFill/>
          <a:ln>
            <a:noFill/>
          </a:ln>
        </p:spPr>
        <p:txBody>
          <a:bodyPr anchorCtr="0" anchor="t" bIns="45700" lIns="91425" rIns="91425" wrap="square" tIns="45700">
            <a:noAutofit/>
          </a:bodyPr>
          <a:lstStyle/>
          <a:p>
            <a:pPr indent="0" lvl="0" marL="0" marR="0" rtl="0" algn="ctr">
              <a:lnSpc>
                <a:spcPct val="100000"/>
              </a:lnSpc>
              <a:spcBef>
                <a:spcPts val="0"/>
              </a:spcBef>
              <a:spcAft>
                <a:spcPts val="0"/>
              </a:spcAft>
              <a:buClr>
                <a:srgbClr val="262626"/>
              </a:buClr>
              <a:buSzPct val="25000"/>
              <a:buFont typeface="Garamond"/>
              <a:buNone/>
            </a:pPr>
            <a:r>
              <a:rPr b="0" i="0" lang="en-GB" sz="3200" u="none" cap="none" strike="noStrike">
                <a:solidFill>
                  <a:schemeClr val="lt1"/>
                </a:solidFill>
                <a:latin typeface="Century Gothic"/>
                <a:ea typeface="Century Gothic"/>
                <a:cs typeface="Century Gothic"/>
                <a:sym typeface="Century Gothic"/>
              </a:rPr>
              <a:t>Resources &amp; Capabilities</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4" name="Shape 194"/>
        <p:cNvGrpSpPr/>
        <p:nvPr/>
      </p:nvGrpSpPr>
      <p:grpSpPr>
        <a:xfrm>
          <a:off x="0" y="0"/>
          <a:ext cx="0" cy="0"/>
          <a:chOff x="0" y="0"/>
          <a:chExt cx="0" cy="0"/>
        </a:xfrm>
      </p:grpSpPr>
      <p:sp>
        <p:nvSpPr>
          <p:cNvPr id="195" name="Shape 195"/>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320" u="none" cap="none" strike="noStrike">
                <a:solidFill>
                  <a:srgbClr val="262626"/>
                </a:solidFill>
                <a:latin typeface="Century Gothic"/>
                <a:ea typeface="Century Gothic"/>
                <a:cs typeface="Century Gothic"/>
                <a:sym typeface="Century Gothic"/>
              </a:rPr>
              <a:t>Case Study: Franco Florenzi </a:t>
            </a:r>
          </a:p>
        </p:txBody>
      </p:sp>
      <p:sp>
        <p:nvSpPr>
          <p:cNvPr id="196" name="Shape 196"/>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In their own words (from their website):</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Franco Florenzi is a design-led brand, focused on creating unique and simple designs.</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All our products are designed in England and are manufactured from high quality materials, sourced from around the world. We make sure that what we offer is suitable for all occasions, combining this with an exquisite Italian culture, to provide you with a life of luxury at an arms length.99.3% of our customers would recommend us.</a:t>
            </a:r>
          </a:p>
          <a:p>
            <a:pPr indent="-182880" lvl="0" marL="182880" marR="0" rtl="0" algn="l">
              <a:lnSpc>
                <a:spcPct val="100000"/>
              </a:lnSpc>
              <a:spcBef>
                <a:spcPts val="900"/>
              </a:spcBef>
              <a:spcAft>
                <a:spcPts val="0"/>
              </a:spcAft>
              <a:buClr>
                <a:srgbClr val="262626"/>
              </a:buClr>
              <a:buSzPct val="100000"/>
              <a:buFont typeface="Garamond"/>
              <a:buNone/>
            </a:pPr>
            <a:r>
              <a:t/>
            </a:r>
            <a:endParaRPr b="0" i="0" sz="1800"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0" name="Shape 200"/>
        <p:cNvGrpSpPr/>
        <p:nvPr/>
      </p:nvGrpSpPr>
      <p:grpSpPr>
        <a:xfrm>
          <a:off x="0" y="0"/>
          <a:ext cx="0" cy="0"/>
          <a:chOff x="0" y="0"/>
          <a:chExt cx="0" cy="0"/>
        </a:xfrm>
      </p:grpSpPr>
      <p:sp>
        <p:nvSpPr>
          <p:cNvPr id="201" name="Shape 201"/>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320" u="none" cap="none" strike="noStrike">
                <a:solidFill>
                  <a:srgbClr val="262626"/>
                </a:solidFill>
                <a:latin typeface="Century Gothic"/>
                <a:ea typeface="Century Gothic"/>
                <a:cs typeface="Century Gothic"/>
                <a:sym typeface="Century Gothic"/>
              </a:rPr>
              <a:t>Case Study: Franco Florenzi </a:t>
            </a:r>
          </a:p>
        </p:txBody>
      </p:sp>
      <p:sp>
        <p:nvSpPr>
          <p:cNvPr id="202" name="Shape 202"/>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Pre-video discussion:</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What resources do you think will be most crucial to this company at this stage in its start-up?</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What challenges do you think a young entrepreneur would face in this type of industry when ‘breaking-in’?</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How would you predict that Franco Florenzi would have to reevaluate its resources and capabilities after its initial start-up stage?</a:t>
            </a:r>
          </a:p>
          <a:p>
            <a:pPr indent="-182880" lvl="0" marL="182880" marR="0" rtl="0" algn="l">
              <a:lnSpc>
                <a:spcPct val="100000"/>
              </a:lnSpc>
              <a:spcBef>
                <a:spcPts val="900"/>
              </a:spcBef>
              <a:spcAft>
                <a:spcPts val="0"/>
              </a:spcAft>
              <a:buClr>
                <a:srgbClr val="262626"/>
              </a:buClr>
              <a:buSzPct val="100000"/>
              <a:buFont typeface="Garamond"/>
              <a:buNone/>
            </a:pPr>
            <a:r>
              <a:t/>
            </a:r>
            <a:endParaRPr b="0" i="0" sz="1800"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6" name="Shape 206"/>
        <p:cNvGrpSpPr/>
        <p:nvPr/>
      </p:nvGrpSpPr>
      <p:grpSpPr>
        <a:xfrm>
          <a:off x="0" y="0"/>
          <a:ext cx="0" cy="0"/>
          <a:chOff x="0" y="0"/>
          <a:chExt cx="0" cy="0"/>
        </a:xfrm>
      </p:grpSpPr>
      <p:sp>
        <p:nvSpPr>
          <p:cNvPr id="207" name="Shape 207"/>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800" u="none" cap="none" strike="noStrike">
                <a:solidFill>
                  <a:srgbClr val="262626"/>
                </a:solidFill>
                <a:latin typeface="Century Gothic"/>
                <a:ea typeface="Century Gothic"/>
                <a:cs typeface="Century Gothic"/>
                <a:sym typeface="Century Gothic"/>
              </a:rPr>
              <a:t>Video</a:t>
            </a:r>
          </a:p>
        </p:txBody>
      </p:sp>
      <p:sp>
        <p:nvSpPr>
          <p:cNvPr id="208" name="Shape 208"/>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Embed/show video</a:t>
            </a:r>
          </a:p>
          <a:p>
            <a:pPr indent="-182880" lvl="0" marL="182880" marR="0" rtl="0" algn="l">
              <a:lnSpc>
                <a:spcPct val="100000"/>
              </a:lnSpc>
              <a:spcBef>
                <a:spcPts val="0"/>
              </a:spcBef>
              <a:spcAft>
                <a:spcPts val="0"/>
              </a:spcAft>
              <a:buClr>
                <a:srgbClr val="262626"/>
              </a:buClr>
              <a:buSzPct val="100000"/>
              <a:buFont typeface="Garamond"/>
              <a:buChar char="◦"/>
            </a:pPr>
            <a:r>
              <a:rPr lang="en-GB" u="sng">
                <a:solidFill>
                  <a:schemeClr val="hlink"/>
                </a:solidFill>
                <a:hlinkClick r:id="rId3"/>
              </a:rPr>
              <a:t>https://www.youtube.com/watch?v=FR6j7ccxF6k</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2" name="Shape 212"/>
        <p:cNvGrpSpPr/>
        <p:nvPr/>
      </p:nvGrpSpPr>
      <p:grpSpPr>
        <a:xfrm>
          <a:off x="0" y="0"/>
          <a:ext cx="0" cy="0"/>
          <a:chOff x="0" y="0"/>
          <a:chExt cx="0" cy="0"/>
        </a:xfrm>
      </p:grpSpPr>
      <p:sp>
        <p:nvSpPr>
          <p:cNvPr id="213" name="Shape 213"/>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320" u="none" cap="none" strike="noStrike">
                <a:solidFill>
                  <a:srgbClr val="262626"/>
                </a:solidFill>
                <a:latin typeface="Century Gothic"/>
                <a:ea typeface="Century Gothic"/>
                <a:cs typeface="Century Gothic"/>
                <a:sym typeface="Century Gothic"/>
              </a:rPr>
              <a:t>Case Study Discussion Questions</a:t>
            </a:r>
          </a:p>
        </p:txBody>
      </p:sp>
      <p:sp>
        <p:nvSpPr>
          <p:cNvPr id="214" name="Shape 214"/>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Discuss the evolution of Franco Florenzi’s resourcing needs.</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How did Franco Florenzi’s founder deal with its capability constraints at the beginning? </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Think of your enterprise/start-up idea. Make a map of the capabilities you have and those which you would need to acquire to launch a successful start-up. Where will you turn for the ones you need?</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Think of your start-up a year down the road. How would your capability and resource needs change? </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How could a company deal with breaking into an industry without personal networks to suppliers/manufacturers?</a:t>
            </a:r>
          </a:p>
          <a:p>
            <a:pPr indent="-182880" lvl="0" marL="182880" marR="0" rtl="0" algn="l">
              <a:lnSpc>
                <a:spcPct val="100000"/>
              </a:lnSpc>
              <a:spcBef>
                <a:spcPts val="900"/>
              </a:spcBef>
              <a:spcAft>
                <a:spcPts val="0"/>
              </a:spcAft>
              <a:buClr>
                <a:srgbClr val="262626"/>
              </a:buClr>
              <a:buSzPct val="100000"/>
              <a:buFont typeface="Garamond"/>
              <a:buNone/>
            </a:pPr>
            <a:r>
              <a:t/>
            </a:r>
            <a:endParaRPr b="0" i="0" sz="1800"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2" name="Shape 142"/>
        <p:cNvGrpSpPr/>
        <p:nvPr/>
      </p:nvGrpSpPr>
      <p:grpSpPr>
        <a:xfrm>
          <a:off x="0" y="0"/>
          <a:ext cx="0" cy="0"/>
          <a:chOff x="0" y="0"/>
          <a:chExt cx="0" cy="0"/>
        </a:xfrm>
      </p:grpSpPr>
      <p:sp>
        <p:nvSpPr>
          <p:cNvPr id="143" name="Shape 143"/>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800" u="none" cap="none" strike="noStrike">
                <a:solidFill>
                  <a:srgbClr val="262626"/>
                </a:solidFill>
                <a:latin typeface="Century Gothic"/>
                <a:ea typeface="Century Gothic"/>
                <a:cs typeface="Century Gothic"/>
                <a:sym typeface="Century Gothic"/>
              </a:rPr>
              <a:t>Learning Objectives</a:t>
            </a:r>
          </a:p>
        </p:txBody>
      </p:sp>
      <p:sp>
        <p:nvSpPr>
          <p:cNvPr id="144" name="Shape 144"/>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Develop a strategy for accessing the key resources and capabilities needed to launch the business idea.</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Understand the different techniques required for identifying and accessing the key resources and capabilities required to launch or run a small business.</a:t>
            </a:r>
          </a:p>
          <a:p>
            <a:pPr indent="-182880" lvl="0" marL="182880" marR="0" rtl="0" algn="l">
              <a:lnSpc>
                <a:spcPct val="100000"/>
              </a:lnSpc>
              <a:spcBef>
                <a:spcPts val="900"/>
              </a:spcBef>
              <a:spcAft>
                <a:spcPts val="0"/>
              </a:spcAft>
              <a:buClr>
                <a:srgbClr val="262626"/>
              </a:buClr>
              <a:buSzPct val="100000"/>
              <a:buFont typeface="Garamond"/>
              <a:buNone/>
            </a:pPr>
            <a:r>
              <a:t/>
            </a:r>
            <a:endParaRPr b="0" i="0" sz="1800"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8" name="Shape 148"/>
        <p:cNvGrpSpPr/>
        <p:nvPr/>
      </p:nvGrpSpPr>
      <p:grpSpPr>
        <a:xfrm>
          <a:off x="0" y="0"/>
          <a:ext cx="0" cy="0"/>
          <a:chOff x="0" y="0"/>
          <a:chExt cx="0" cy="0"/>
        </a:xfrm>
      </p:grpSpPr>
      <p:sp>
        <p:nvSpPr>
          <p:cNvPr id="149" name="Shape 149"/>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000" u="none" cap="none" strike="noStrike">
                <a:solidFill>
                  <a:srgbClr val="262626"/>
                </a:solidFill>
                <a:latin typeface="Century Gothic"/>
                <a:ea typeface="Century Gothic"/>
                <a:cs typeface="Century Gothic"/>
                <a:sym typeface="Century Gothic"/>
              </a:rPr>
              <a:t>Resources And Capabilities: Looking Inward</a:t>
            </a:r>
          </a:p>
        </p:txBody>
      </p:sp>
      <p:sp>
        <p:nvSpPr>
          <p:cNvPr id="150" name="Shape 150"/>
          <p:cNvSpPr txBox="1"/>
          <p:nvPr>
            <p:ph idx="1" type="body"/>
          </p:nvPr>
        </p:nvSpPr>
        <p:spPr>
          <a:xfrm>
            <a:off x="800100" y="2103125"/>
            <a:ext cx="7642200" cy="3749100"/>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An internal analysis of your start-up.</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Paired with an analysis of the external environment (and market research), gives a holistic picture of your situation and potential. </a:t>
            </a:r>
          </a:p>
          <a:p>
            <a:pPr lvl="0" rtl="0">
              <a:spcBef>
                <a:spcPts val="0"/>
              </a:spcBef>
              <a:buClr>
                <a:srgbClr val="262626"/>
              </a:buClr>
              <a:buSzPct val="100000"/>
              <a:buFont typeface="Garamond"/>
              <a:buChar char="◦"/>
            </a:pPr>
            <a:r>
              <a:rPr lang="en-GB"/>
              <a:t>Enables an entrepreneur to asses what the start-up has and what it can do with what it has. It can be thought of as a realistic look at the strengths and weaknesses. </a:t>
            </a:r>
          </a:p>
          <a:p>
            <a:pPr lvl="0" rtl="0">
              <a:spcBef>
                <a:spcPts val="0"/>
              </a:spcBef>
              <a:buClr>
                <a:srgbClr val="262626"/>
              </a:buClr>
              <a:buSzPct val="100000"/>
              <a:buFont typeface="Garamond"/>
              <a:buChar char="◦"/>
            </a:pPr>
            <a:r>
              <a:rPr lang="en-GB"/>
              <a:t>Using this analysis, it is possible to determine how to fill any gaps in resources and capabilities. </a:t>
            </a:r>
          </a:p>
          <a:p>
            <a:pPr lvl="0" rtl="0">
              <a:spcBef>
                <a:spcPts val="0"/>
              </a:spcBef>
              <a:buClr>
                <a:srgbClr val="000000"/>
              </a:buClr>
              <a:buSzPct val="61111"/>
              <a:buFont typeface="Arial"/>
              <a:buNone/>
            </a:pPr>
            <a:r>
              <a:t/>
            </a:r>
            <a:endParaRPr/>
          </a:p>
          <a:p>
            <a:pPr indent="-182880" lvl="0" marL="182880" marR="0" rtl="0" algn="l">
              <a:lnSpc>
                <a:spcPct val="100000"/>
              </a:lnSpc>
              <a:spcBef>
                <a:spcPts val="900"/>
              </a:spcBef>
              <a:spcAft>
                <a:spcPts val="0"/>
              </a:spcAft>
              <a:buClr>
                <a:srgbClr val="262626"/>
              </a:buClr>
              <a:buSzPct val="100000"/>
              <a:buFont typeface="Garamond"/>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4" name="Shape 154"/>
        <p:cNvGrpSpPr/>
        <p:nvPr/>
      </p:nvGrpSpPr>
      <p:grpSpPr>
        <a:xfrm>
          <a:off x="0" y="0"/>
          <a:ext cx="0" cy="0"/>
          <a:chOff x="0" y="0"/>
          <a:chExt cx="0" cy="0"/>
        </a:xfrm>
      </p:grpSpPr>
      <p:sp>
        <p:nvSpPr>
          <p:cNvPr id="155" name="Shape 155"/>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320" u="none" cap="none" strike="noStrike">
                <a:solidFill>
                  <a:srgbClr val="262626"/>
                </a:solidFill>
                <a:latin typeface="Century Gothic"/>
                <a:ea typeface="Century Gothic"/>
                <a:cs typeface="Century Gothic"/>
                <a:sym typeface="Century Gothic"/>
              </a:rPr>
              <a:t>Resources: What Do You Have?</a:t>
            </a:r>
          </a:p>
        </p:txBody>
      </p:sp>
      <p:sp>
        <p:nvSpPr>
          <p:cNvPr id="156" name="Shape 156"/>
          <p:cNvSpPr txBox="1"/>
          <p:nvPr>
            <p:ph idx="1" type="body"/>
          </p:nvPr>
        </p:nvSpPr>
        <p:spPr>
          <a:xfrm>
            <a:off x="800100" y="2103119"/>
            <a:ext cx="3566159" cy="3749040"/>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Functional/Capital Resources</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Operating resources</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Financial resources</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Promotional resources</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Human Resources</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Expertise</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Experience</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Market knowledge</a:t>
            </a:r>
          </a:p>
          <a:p>
            <a:pPr indent="-182880" lvl="0" marL="182880" marR="0" rtl="0" algn="l">
              <a:lnSpc>
                <a:spcPct val="100000"/>
              </a:lnSpc>
              <a:spcBef>
                <a:spcPts val="900"/>
              </a:spcBef>
              <a:spcAft>
                <a:spcPts val="0"/>
              </a:spcAft>
              <a:buClr>
                <a:srgbClr val="262626"/>
              </a:buClr>
              <a:buSzPct val="100000"/>
              <a:buFont typeface="Garamond"/>
              <a:buNone/>
            </a:pPr>
            <a:r>
              <a:t/>
            </a:r>
            <a:endParaRPr b="0" i="0" sz="1800" u="none" cap="none" strike="noStrike">
              <a:solidFill>
                <a:schemeClr val="dk1"/>
              </a:solidFill>
              <a:latin typeface="Century Gothic"/>
              <a:ea typeface="Century Gothic"/>
              <a:cs typeface="Century Gothic"/>
              <a:sym typeface="Century Gothic"/>
            </a:endParaRPr>
          </a:p>
        </p:txBody>
      </p:sp>
      <p:sp>
        <p:nvSpPr>
          <p:cNvPr id="157" name="Shape 157"/>
          <p:cNvSpPr txBox="1"/>
          <p:nvPr>
            <p:ph idx="2" type="body"/>
          </p:nvPr>
        </p:nvSpPr>
        <p:spPr>
          <a:xfrm>
            <a:off x="4777739" y="2103119"/>
            <a:ext cx="3566159" cy="3749040"/>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Employees </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Managers</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Partners</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Reputation/Credibility </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Suppliers</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Accountants</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Lawyers</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Customers</a:t>
            </a:r>
          </a:p>
          <a:p>
            <a:pPr indent="-182880" lvl="0" marL="182880" marR="0" rtl="0" algn="l">
              <a:lnSpc>
                <a:spcPct val="100000"/>
              </a:lnSpc>
              <a:spcBef>
                <a:spcPts val="900"/>
              </a:spcBef>
              <a:spcAft>
                <a:spcPts val="0"/>
              </a:spcAft>
              <a:buClr>
                <a:srgbClr val="262626"/>
              </a:buClr>
              <a:buSzPct val="100000"/>
              <a:buFont typeface="Garamond"/>
              <a:buNone/>
            </a:pPr>
            <a:r>
              <a:t/>
            </a:r>
            <a:endParaRPr b="0" i="0" sz="1800"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1" name="Shape 161"/>
        <p:cNvGrpSpPr/>
        <p:nvPr/>
      </p:nvGrpSpPr>
      <p:grpSpPr>
        <a:xfrm>
          <a:off x="0" y="0"/>
          <a:ext cx="0" cy="0"/>
          <a:chOff x="0" y="0"/>
          <a:chExt cx="0" cy="0"/>
        </a:xfrm>
      </p:grpSpPr>
      <p:sp>
        <p:nvSpPr>
          <p:cNvPr id="162" name="Shape 162"/>
          <p:cNvSpPr txBox="1"/>
          <p:nvPr>
            <p:ph type="title"/>
          </p:nvPr>
        </p:nvSpPr>
        <p:spPr>
          <a:xfrm>
            <a:off x="800100" y="510893"/>
            <a:ext cx="7543800" cy="1371600"/>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3600" u="none" cap="none" strike="noStrike">
                <a:solidFill>
                  <a:srgbClr val="262626"/>
                </a:solidFill>
                <a:latin typeface="Century Gothic"/>
                <a:ea typeface="Century Gothic"/>
                <a:cs typeface="Century Gothic"/>
                <a:sym typeface="Century Gothic"/>
              </a:rPr>
              <a:t>Capabilities: What Can You Do Well?</a:t>
            </a:r>
          </a:p>
        </p:txBody>
      </p:sp>
      <p:sp>
        <p:nvSpPr>
          <p:cNvPr id="163" name="Shape 163"/>
          <p:cNvSpPr txBox="1"/>
          <p:nvPr>
            <p:ph idx="1" type="body"/>
          </p:nvPr>
        </p:nvSpPr>
        <p:spPr>
          <a:xfrm>
            <a:off x="800100" y="1708026"/>
            <a:ext cx="7543800" cy="4707900"/>
          </a:xfrm>
          <a:prstGeom prst="rect">
            <a:avLst/>
          </a:prstGeom>
          <a:noFill/>
          <a:ln>
            <a:noFill/>
          </a:ln>
        </p:spPr>
        <p:txBody>
          <a:bodyPr anchorCtr="0" anchor="t" bIns="45700" lIns="91425" rIns="91425" wrap="square" tIns="45700">
            <a:noAutofit/>
          </a:bodyPr>
          <a:lstStyle/>
          <a:p>
            <a:pPr indent="-182880" lvl="0" marL="182880" marR="0" rtl="0" algn="l">
              <a:lnSpc>
                <a:spcPct val="80000"/>
              </a:lnSpc>
              <a:spcBef>
                <a:spcPts val="0"/>
              </a:spcBef>
              <a:spcAft>
                <a:spcPts val="0"/>
              </a:spcAft>
              <a:buClr>
                <a:srgbClr val="262626"/>
              </a:buClr>
              <a:buSzPct val="97941"/>
              <a:buFont typeface="Garamond"/>
              <a:buChar char="◦"/>
            </a:pPr>
            <a:r>
              <a:rPr b="0" i="0" lang="en-GB" sz="1665" u="none" cap="none" strike="noStrike">
                <a:solidFill>
                  <a:schemeClr val="dk1"/>
                </a:solidFill>
                <a:latin typeface="Century Gothic"/>
                <a:ea typeface="Century Gothic"/>
                <a:cs typeface="Century Gothic"/>
                <a:sym typeface="Century Gothic"/>
              </a:rPr>
              <a:t>Adding value:</a:t>
            </a:r>
          </a:p>
          <a:p>
            <a:pPr lvl="1" marR="0" rtl="0" algn="l">
              <a:lnSpc>
                <a:spcPct val="80000"/>
              </a:lnSpc>
              <a:spcBef>
                <a:spcPts val="900"/>
              </a:spcBef>
              <a:spcAft>
                <a:spcPts val="0"/>
              </a:spcAft>
              <a:buClr>
                <a:srgbClr val="262626"/>
              </a:buClr>
              <a:buSzPct val="97941"/>
              <a:buFont typeface="Garamond"/>
            </a:pPr>
            <a:r>
              <a:rPr b="0" i="0" lang="en-GB" sz="1665" u="none" cap="none" strike="noStrike">
                <a:solidFill>
                  <a:schemeClr val="dk1"/>
                </a:solidFill>
                <a:latin typeface="Century Gothic"/>
                <a:ea typeface="Century Gothic"/>
                <a:cs typeface="Century Gothic"/>
                <a:sym typeface="Century Gothic"/>
              </a:rPr>
              <a:t>Unique capabilities that competitors do not possess</a:t>
            </a:r>
          </a:p>
          <a:p>
            <a:pPr lvl="1" marR="0" rtl="0" algn="l">
              <a:lnSpc>
                <a:spcPct val="80000"/>
              </a:lnSpc>
              <a:spcBef>
                <a:spcPts val="900"/>
              </a:spcBef>
              <a:spcAft>
                <a:spcPts val="0"/>
              </a:spcAft>
              <a:buClr>
                <a:srgbClr val="262626"/>
              </a:buClr>
              <a:buSzPct val="97941"/>
              <a:buFont typeface="Garamond"/>
            </a:pPr>
            <a:r>
              <a:rPr b="0" i="0" lang="en-GB" sz="1665" u="none" cap="none" strike="noStrike">
                <a:solidFill>
                  <a:schemeClr val="dk1"/>
                </a:solidFill>
                <a:latin typeface="Century Gothic"/>
                <a:ea typeface="Century Gothic"/>
                <a:cs typeface="Century Gothic"/>
                <a:sym typeface="Century Gothic"/>
              </a:rPr>
              <a:t>Capabilities valued by customers</a:t>
            </a:r>
          </a:p>
          <a:p>
            <a:pPr lvl="1" marR="0" rtl="0" algn="l">
              <a:lnSpc>
                <a:spcPct val="80000"/>
              </a:lnSpc>
              <a:spcBef>
                <a:spcPts val="900"/>
              </a:spcBef>
              <a:spcAft>
                <a:spcPts val="0"/>
              </a:spcAft>
              <a:buClr>
                <a:srgbClr val="262626"/>
              </a:buClr>
              <a:buSzPct val="97941"/>
              <a:buFont typeface="Garamond"/>
            </a:pPr>
            <a:r>
              <a:rPr b="0" i="0" lang="en-GB" sz="1665" u="none" cap="none" strike="noStrike">
                <a:solidFill>
                  <a:schemeClr val="dk1"/>
                </a:solidFill>
                <a:latin typeface="Century Gothic"/>
                <a:ea typeface="Century Gothic"/>
                <a:cs typeface="Century Gothic"/>
                <a:sym typeface="Century Gothic"/>
              </a:rPr>
              <a:t>Difficult to imitate</a:t>
            </a:r>
          </a:p>
          <a:p>
            <a:pPr lvl="1" marR="0" rtl="0" algn="l">
              <a:lnSpc>
                <a:spcPct val="80000"/>
              </a:lnSpc>
              <a:spcBef>
                <a:spcPts val="900"/>
              </a:spcBef>
              <a:spcAft>
                <a:spcPts val="0"/>
              </a:spcAft>
              <a:buClr>
                <a:srgbClr val="262626"/>
              </a:buClr>
              <a:buSzPct val="97941"/>
              <a:buFont typeface="Garamond"/>
            </a:pPr>
            <a:r>
              <a:rPr b="0" i="0" lang="en-GB" sz="1665" u="none" cap="none" strike="noStrike">
                <a:solidFill>
                  <a:schemeClr val="dk1"/>
                </a:solidFill>
                <a:latin typeface="Century Gothic"/>
                <a:ea typeface="Century Gothic"/>
                <a:cs typeface="Century Gothic"/>
                <a:sym typeface="Century Gothic"/>
              </a:rPr>
              <a:t>Running the business</a:t>
            </a:r>
          </a:p>
          <a:p>
            <a:pPr lvl="1" marR="0" rtl="0" algn="l">
              <a:lnSpc>
                <a:spcPct val="80000"/>
              </a:lnSpc>
              <a:spcBef>
                <a:spcPts val="900"/>
              </a:spcBef>
              <a:spcAft>
                <a:spcPts val="0"/>
              </a:spcAft>
              <a:buClr>
                <a:srgbClr val="262626"/>
              </a:buClr>
              <a:buSzPct val="97941"/>
              <a:buFont typeface="Garamond"/>
            </a:pPr>
            <a:r>
              <a:rPr b="0" i="0" lang="en-GB" sz="1665" u="none" cap="none" strike="noStrike">
                <a:solidFill>
                  <a:schemeClr val="dk1"/>
                </a:solidFill>
                <a:latin typeface="Century Gothic"/>
                <a:ea typeface="Century Gothic"/>
                <a:cs typeface="Century Gothic"/>
                <a:sym typeface="Century Gothic"/>
              </a:rPr>
              <a:t>Management capabilities</a:t>
            </a:r>
          </a:p>
          <a:p>
            <a:pPr lvl="1" marR="0" rtl="0" algn="l">
              <a:lnSpc>
                <a:spcPct val="80000"/>
              </a:lnSpc>
              <a:spcBef>
                <a:spcPts val="900"/>
              </a:spcBef>
              <a:spcAft>
                <a:spcPts val="0"/>
              </a:spcAft>
              <a:buClr>
                <a:srgbClr val="262626"/>
              </a:buClr>
              <a:buSzPct val="97941"/>
              <a:buFont typeface="Garamond"/>
            </a:pPr>
            <a:r>
              <a:rPr b="0" i="0" lang="en-GB" sz="1665" u="none" cap="none" strike="noStrike">
                <a:solidFill>
                  <a:schemeClr val="dk1"/>
                </a:solidFill>
                <a:latin typeface="Century Gothic"/>
                <a:ea typeface="Century Gothic"/>
                <a:cs typeface="Century Gothic"/>
                <a:sym typeface="Century Gothic"/>
              </a:rPr>
              <a:t>Marketing capabilities</a:t>
            </a:r>
          </a:p>
          <a:p>
            <a:pPr lvl="1" marR="0" rtl="0" algn="l">
              <a:lnSpc>
                <a:spcPct val="80000"/>
              </a:lnSpc>
              <a:spcBef>
                <a:spcPts val="900"/>
              </a:spcBef>
              <a:spcAft>
                <a:spcPts val="0"/>
              </a:spcAft>
              <a:buClr>
                <a:srgbClr val="262626"/>
              </a:buClr>
              <a:buSzPct val="97941"/>
              <a:buFont typeface="Garamond"/>
            </a:pPr>
            <a:r>
              <a:rPr b="0" i="0" lang="en-GB" sz="1665" u="none" cap="none" strike="noStrike">
                <a:solidFill>
                  <a:schemeClr val="dk1"/>
                </a:solidFill>
                <a:latin typeface="Century Gothic"/>
                <a:ea typeface="Century Gothic"/>
                <a:cs typeface="Century Gothic"/>
                <a:sym typeface="Century Gothic"/>
              </a:rPr>
              <a:t>Customer-service capabilities</a:t>
            </a:r>
          </a:p>
          <a:p>
            <a:pPr indent="-182880" lvl="0" marL="182880" marR="0" rtl="0" algn="l">
              <a:lnSpc>
                <a:spcPct val="80000"/>
              </a:lnSpc>
              <a:spcBef>
                <a:spcPts val="900"/>
              </a:spcBef>
              <a:spcAft>
                <a:spcPts val="0"/>
              </a:spcAft>
              <a:buClr>
                <a:srgbClr val="262626"/>
              </a:buClr>
              <a:buSzPct val="97941"/>
              <a:buFont typeface="Garamond"/>
              <a:buChar char="◦"/>
            </a:pPr>
            <a:r>
              <a:rPr b="0" i="0" lang="en-GB" sz="1665" u="none" cap="none" strike="noStrike">
                <a:solidFill>
                  <a:schemeClr val="dk1"/>
                </a:solidFill>
                <a:latin typeface="Century Gothic"/>
                <a:ea typeface="Century Gothic"/>
                <a:cs typeface="Century Gothic"/>
                <a:sym typeface="Century Gothic"/>
              </a:rPr>
              <a:t>Redundant Capabilities:</a:t>
            </a:r>
          </a:p>
          <a:p>
            <a:pPr lvl="1" marR="0" rtl="0" algn="l">
              <a:lnSpc>
                <a:spcPct val="80000"/>
              </a:lnSpc>
              <a:spcBef>
                <a:spcPts val="900"/>
              </a:spcBef>
              <a:spcAft>
                <a:spcPts val="0"/>
              </a:spcAft>
              <a:buClr>
                <a:srgbClr val="262626"/>
              </a:buClr>
              <a:buSzPct val="97941"/>
              <a:buFont typeface="Garamond"/>
            </a:pPr>
            <a:r>
              <a:rPr b="0" i="0" lang="en-GB" sz="1665" u="none" cap="none" strike="noStrike">
                <a:solidFill>
                  <a:schemeClr val="dk1"/>
                </a:solidFill>
                <a:latin typeface="Century Gothic"/>
                <a:ea typeface="Century Gothic"/>
                <a:cs typeface="Century Gothic"/>
                <a:sym typeface="Century Gothic"/>
              </a:rPr>
              <a:t>As a start-up evolves, constant reevaluation of capabilities and their relevance to operations is necessary</a:t>
            </a:r>
          </a:p>
          <a:p>
            <a:pPr lvl="1" marR="0" rtl="0" algn="l">
              <a:lnSpc>
                <a:spcPct val="80000"/>
              </a:lnSpc>
              <a:spcBef>
                <a:spcPts val="900"/>
              </a:spcBef>
              <a:spcAft>
                <a:spcPts val="0"/>
              </a:spcAft>
              <a:buClr>
                <a:srgbClr val="262626"/>
              </a:buClr>
              <a:buSzPct val="97941"/>
              <a:buFont typeface="Garamond"/>
            </a:pPr>
            <a:r>
              <a:rPr b="0" i="0" lang="en-GB" sz="1665" u="none" cap="none" strike="noStrike">
                <a:solidFill>
                  <a:schemeClr val="dk1"/>
                </a:solidFill>
                <a:latin typeface="Century Gothic"/>
                <a:ea typeface="Century Gothic"/>
                <a:cs typeface="Century Gothic"/>
                <a:sym typeface="Century Gothic"/>
              </a:rPr>
              <a:t>Without this, a start-up risks the capabilities turning into ‘rigidities’ that hinder the growth potential</a:t>
            </a:r>
          </a:p>
          <a:p>
            <a:pPr indent="-182880" lvl="0" marL="182880" marR="0" rtl="0" algn="l">
              <a:lnSpc>
                <a:spcPct val="80000"/>
              </a:lnSpc>
              <a:spcBef>
                <a:spcPts val="900"/>
              </a:spcBef>
              <a:spcAft>
                <a:spcPts val="0"/>
              </a:spcAft>
              <a:buClr>
                <a:srgbClr val="262626"/>
              </a:buClr>
              <a:buSzPct val="97941"/>
              <a:buFont typeface="Garamond"/>
              <a:buNone/>
            </a:pPr>
            <a:r>
              <a:t/>
            </a:r>
            <a:endParaRPr b="0" i="0" sz="1665"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8" name="Shape 168"/>
        <p:cNvGrpSpPr/>
        <p:nvPr/>
      </p:nvGrpSpPr>
      <p:grpSpPr>
        <a:xfrm>
          <a:off x="0" y="0"/>
          <a:ext cx="0" cy="0"/>
          <a:chOff x="0" y="0"/>
          <a:chExt cx="0" cy="0"/>
        </a:xfrm>
      </p:grpSpPr>
      <p:sp>
        <p:nvSpPr>
          <p:cNvPr id="169" name="Shape 169"/>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800" u="none" cap="none" strike="noStrike">
                <a:solidFill>
                  <a:srgbClr val="262626"/>
                </a:solidFill>
                <a:latin typeface="Century Gothic"/>
                <a:ea typeface="Century Gothic"/>
                <a:cs typeface="Century Gothic"/>
                <a:sym typeface="Century Gothic"/>
              </a:rPr>
              <a:t>The Value Network</a:t>
            </a:r>
          </a:p>
        </p:txBody>
      </p:sp>
      <p:sp>
        <p:nvSpPr>
          <p:cNvPr id="170" name="Shape 170"/>
          <p:cNvSpPr txBox="1"/>
          <p:nvPr>
            <p:ph idx="1" type="body"/>
          </p:nvPr>
        </p:nvSpPr>
        <p:spPr>
          <a:xfrm>
            <a:off x="800100" y="2103125"/>
            <a:ext cx="7543800" cy="4293900"/>
          </a:xfrm>
          <a:prstGeom prst="rect">
            <a:avLst/>
          </a:prstGeom>
          <a:noFill/>
          <a:ln>
            <a:noFill/>
          </a:ln>
        </p:spPr>
        <p:txBody>
          <a:bodyPr anchorCtr="0" anchor="t" bIns="45700" lIns="91425" rIns="91425" wrap="square" tIns="45700">
            <a:noAutofit/>
          </a:bodyPr>
          <a:lstStyle/>
          <a:p>
            <a:pPr indent="-182880" lvl="0" marL="182880" marR="0" rtl="0" algn="l">
              <a:lnSpc>
                <a:spcPct val="9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Links/relationships/networks that a start-up needs to create its product(s) or service(s).</a:t>
            </a:r>
          </a:p>
          <a:p>
            <a:pPr indent="-182880" lvl="0" marL="182880" marR="0" rtl="0" algn="l">
              <a:lnSpc>
                <a:spcPct val="9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Linkages within this ‘Network’ can lead to competitive advantage.</a:t>
            </a:r>
          </a:p>
          <a:p>
            <a:pPr indent="-182880" lvl="0" marL="182880" marR="0" rtl="0" algn="l">
              <a:lnSpc>
                <a:spcPct val="9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Looking both at your own  value network and at the linkages that exist between those organizations in your network (what kind of relationship do your suppliers have with each other). This helps a start-up decide who to work with and how to work with them.</a:t>
            </a:r>
          </a:p>
          <a:p>
            <a:pPr indent="-182880" lvl="0" marL="182880" marR="0" rtl="0" algn="l">
              <a:lnSpc>
                <a:spcPct val="9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Understanding your value network can help a start-up understand cost and pricing structures across the entire network.</a:t>
            </a:r>
          </a:p>
          <a:p>
            <a:pPr indent="-182880" lvl="0" marL="182880" marR="0" rtl="0" algn="l">
              <a:lnSpc>
                <a:spcPct val="9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Can help a start-up decide whether to do activities ‘in-house’ or outsource.</a:t>
            </a:r>
          </a:p>
          <a:p>
            <a:pPr indent="-182880" lvl="0" marL="182880" marR="0" rtl="0" algn="l">
              <a:lnSpc>
                <a:spcPct val="90000"/>
              </a:lnSpc>
              <a:spcBef>
                <a:spcPts val="900"/>
              </a:spcBef>
              <a:spcAft>
                <a:spcPts val="0"/>
              </a:spcAft>
              <a:buClr>
                <a:srgbClr val="262626"/>
              </a:buClr>
              <a:buSzPct val="100000"/>
              <a:buFont typeface="Garamond"/>
              <a:buNone/>
            </a:pPr>
            <a:r>
              <a:t/>
            </a:r>
            <a:endParaRPr b="0" i="0" sz="1800"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5" name="Shape 175"/>
        <p:cNvGrpSpPr/>
        <p:nvPr/>
      </p:nvGrpSpPr>
      <p:grpSpPr>
        <a:xfrm>
          <a:off x="0" y="0"/>
          <a:ext cx="0" cy="0"/>
          <a:chOff x="0" y="0"/>
          <a:chExt cx="0" cy="0"/>
        </a:xfrm>
      </p:grpSpPr>
      <p:sp>
        <p:nvSpPr>
          <p:cNvPr id="176" name="Shape 176"/>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320" u="none" cap="none" strike="noStrike">
                <a:solidFill>
                  <a:srgbClr val="262626"/>
                </a:solidFill>
                <a:latin typeface="Century Gothic"/>
                <a:ea typeface="Century Gothic"/>
                <a:cs typeface="Century Gothic"/>
                <a:sym typeface="Century Gothic"/>
              </a:rPr>
              <a:t>Dealing With Operational Resource Constraints</a:t>
            </a:r>
          </a:p>
        </p:txBody>
      </p:sp>
      <p:sp>
        <p:nvSpPr>
          <p:cNvPr id="177" name="Shape 177"/>
          <p:cNvSpPr txBox="1"/>
          <p:nvPr>
            <p:ph idx="1" type="body"/>
          </p:nvPr>
        </p:nvSpPr>
        <p:spPr>
          <a:xfrm>
            <a:off x="800100" y="2103125"/>
            <a:ext cx="7543800" cy="4463400"/>
          </a:xfrm>
          <a:prstGeom prst="rect">
            <a:avLst/>
          </a:prstGeom>
          <a:noFill/>
          <a:ln>
            <a:noFill/>
          </a:ln>
        </p:spPr>
        <p:txBody>
          <a:bodyPr anchorCtr="0" anchor="t" bIns="45700" lIns="91425" rIns="91425" wrap="square" tIns="45700">
            <a:noAutofit/>
          </a:bodyPr>
          <a:lstStyle/>
          <a:p>
            <a:pPr indent="-182880" lvl="0" marL="182880" marR="0" rtl="0" algn="l">
              <a:lnSpc>
                <a:spcPct val="80000"/>
              </a:lnSpc>
              <a:spcBef>
                <a:spcPts val="0"/>
              </a:spcBef>
              <a:spcAft>
                <a:spcPts val="0"/>
              </a:spcAft>
              <a:buClr>
                <a:srgbClr val="262626"/>
              </a:buClr>
              <a:buSzPct val="97941"/>
              <a:buFont typeface="Garamond"/>
              <a:buChar char="◦"/>
            </a:pPr>
            <a:r>
              <a:rPr b="0" i="0" lang="en-GB" sz="1665" u="none" cap="none" strike="noStrike">
                <a:solidFill>
                  <a:schemeClr val="dk1"/>
                </a:solidFill>
                <a:latin typeface="Century Gothic"/>
                <a:ea typeface="Century Gothic"/>
                <a:cs typeface="Century Gothic"/>
                <a:sym typeface="Century Gothic"/>
              </a:rPr>
              <a:t>Infrastructure and production:</a:t>
            </a:r>
          </a:p>
          <a:p>
            <a:pPr indent="-182880" lvl="0" marL="182880" marR="0" rtl="0" algn="l">
              <a:lnSpc>
                <a:spcPct val="80000"/>
              </a:lnSpc>
              <a:spcBef>
                <a:spcPts val="900"/>
              </a:spcBef>
              <a:spcAft>
                <a:spcPts val="0"/>
              </a:spcAft>
              <a:buClr>
                <a:srgbClr val="262626"/>
              </a:buClr>
              <a:buSzPct val="97941"/>
              <a:buFont typeface="Garamond"/>
              <a:buChar char="◦"/>
            </a:pPr>
            <a:r>
              <a:rPr b="0" i="0" lang="en-GB" sz="1665" u="none" cap="none" strike="noStrike">
                <a:solidFill>
                  <a:schemeClr val="dk1"/>
                </a:solidFill>
                <a:latin typeface="Century Gothic"/>
                <a:ea typeface="Century Gothic"/>
                <a:cs typeface="Century Gothic"/>
                <a:sym typeface="Century Gothic"/>
              </a:rPr>
              <a:t>Accessing Resources - Asset Parsimony &amp; Non-Ownership: </a:t>
            </a:r>
          </a:p>
          <a:p>
            <a:pPr indent="-182880" lvl="0" marL="182880" marR="0" rtl="0" algn="l">
              <a:lnSpc>
                <a:spcPct val="80000"/>
              </a:lnSpc>
              <a:spcBef>
                <a:spcPts val="900"/>
              </a:spcBef>
              <a:spcAft>
                <a:spcPts val="0"/>
              </a:spcAft>
              <a:buClr>
                <a:srgbClr val="262626"/>
              </a:buClr>
              <a:buSzPct val="97941"/>
              <a:buFont typeface="Garamond"/>
              <a:buChar char="◦"/>
            </a:pPr>
            <a:r>
              <a:rPr b="0" i="0" lang="en-GB" sz="1665" u="none" cap="none" strike="noStrike">
                <a:solidFill>
                  <a:schemeClr val="dk1"/>
                </a:solidFill>
                <a:latin typeface="Century Gothic"/>
                <a:ea typeface="Century Gothic"/>
                <a:cs typeface="Century Gothic"/>
                <a:sym typeface="Century Gothic"/>
              </a:rPr>
              <a:t>Lease not own.</a:t>
            </a:r>
          </a:p>
          <a:p>
            <a:pPr indent="-182880" lvl="0" marL="182880" marR="0" rtl="0" algn="l">
              <a:lnSpc>
                <a:spcPct val="80000"/>
              </a:lnSpc>
              <a:spcBef>
                <a:spcPts val="900"/>
              </a:spcBef>
              <a:spcAft>
                <a:spcPts val="0"/>
              </a:spcAft>
              <a:buClr>
                <a:srgbClr val="262626"/>
              </a:buClr>
              <a:buSzPct val="97941"/>
              <a:buFont typeface="Garamond"/>
              <a:buChar char="◦"/>
            </a:pPr>
            <a:r>
              <a:rPr b="0" i="0" lang="en-GB" sz="1665" u="none" cap="none" strike="noStrike">
                <a:solidFill>
                  <a:schemeClr val="dk1"/>
                </a:solidFill>
                <a:latin typeface="Century Gothic"/>
                <a:ea typeface="Century Gothic"/>
                <a:cs typeface="Century Gothic"/>
                <a:sym typeface="Century Gothic"/>
              </a:rPr>
              <a:t>Licensing (manufacturing and/or distribution)</a:t>
            </a:r>
          </a:p>
          <a:p>
            <a:pPr indent="-182880" lvl="0" marL="182880" marR="0" rtl="0" algn="l">
              <a:lnSpc>
                <a:spcPct val="80000"/>
              </a:lnSpc>
              <a:spcBef>
                <a:spcPts val="900"/>
              </a:spcBef>
              <a:spcAft>
                <a:spcPts val="0"/>
              </a:spcAft>
              <a:buClr>
                <a:srgbClr val="262626"/>
              </a:buClr>
              <a:buSzPct val="97941"/>
              <a:buFont typeface="Garamond"/>
              <a:buChar char="◦"/>
            </a:pPr>
            <a:r>
              <a:rPr b="0" i="0" lang="en-GB" sz="1665" u="none" cap="none" strike="noStrike">
                <a:solidFill>
                  <a:schemeClr val="dk1"/>
                </a:solidFill>
                <a:latin typeface="Century Gothic"/>
                <a:ea typeface="Century Gothic"/>
                <a:cs typeface="Century Gothic"/>
                <a:sym typeface="Century Gothic"/>
              </a:rPr>
              <a:t>Full format franchising</a:t>
            </a:r>
          </a:p>
          <a:p>
            <a:pPr indent="-182880" lvl="0" marL="182880" marR="0" rtl="0" algn="l">
              <a:lnSpc>
                <a:spcPct val="80000"/>
              </a:lnSpc>
              <a:spcBef>
                <a:spcPts val="900"/>
              </a:spcBef>
              <a:spcAft>
                <a:spcPts val="0"/>
              </a:spcAft>
              <a:buClr>
                <a:srgbClr val="262626"/>
              </a:buClr>
              <a:buSzPct val="97941"/>
              <a:buFont typeface="Garamond"/>
              <a:buChar char="◦"/>
            </a:pPr>
            <a:r>
              <a:rPr b="0" i="0" lang="en-GB" sz="1665" u="none" cap="none" strike="noStrike">
                <a:solidFill>
                  <a:schemeClr val="dk1"/>
                </a:solidFill>
                <a:latin typeface="Century Gothic"/>
                <a:ea typeface="Century Gothic"/>
                <a:cs typeface="Century Gothic"/>
                <a:sym typeface="Century Gothic"/>
              </a:rPr>
              <a:t>Outsourcing</a:t>
            </a:r>
          </a:p>
          <a:p>
            <a:pPr indent="-182880" lvl="0" marL="182880" marR="0" rtl="0" algn="l">
              <a:lnSpc>
                <a:spcPct val="80000"/>
              </a:lnSpc>
              <a:spcBef>
                <a:spcPts val="900"/>
              </a:spcBef>
              <a:spcAft>
                <a:spcPts val="0"/>
              </a:spcAft>
              <a:buClr>
                <a:srgbClr val="262626"/>
              </a:buClr>
              <a:buSzPct val="97941"/>
              <a:buFont typeface="Garamond"/>
              <a:buChar char="◦"/>
            </a:pPr>
            <a:r>
              <a:rPr b="0" i="0" lang="en-GB" sz="1665" u="none" cap="none" strike="noStrike">
                <a:solidFill>
                  <a:schemeClr val="dk1"/>
                </a:solidFill>
                <a:latin typeface="Century Gothic"/>
                <a:ea typeface="Century Gothic"/>
                <a:cs typeface="Century Gothic"/>
                <a:sym typeface="Century Gothic"/>
              </a:rPr>
              <a:t>Purchasing Consortia</a:t>
            </a:r>
          </a:p>
          <a:p>
            <a:pPr indent="-182880" lvl="0" marL="182880" marR="0" rtl="0" algn="l">
              <a:lnSpc>
                <a:spcPct val="80000"/>
              </a:lnSpc>
              <a:spcBef>
                <a:spcPts val="900"/>
              </a:spcBef>
              <a:spcAft>
                <a:spcPts val="0"/>
              </a:spcAft>
              <a:buClr>
                <a:srgbClr val="262626"/>
              </a:buClr>
              <a:buSzPct val="97941"/>
              <a:buFont typeface="Garamond"/>
              <a:buChar char="◦"/>
            </a:pPr>
            <a:r>
              <a:rPr b="0" i="0" lang="en-GB" sz="1665" u="none" cap="none" strike="noStrike">
                <a:solidFill>
                  <a:schemeClr val="dk1"/>
                </a:solidFill>
                <a:latin typeface="Century Gothic"/>
                <a:ea typeface="Century Gothic"/>
                <a:cs typeface="Century Gothic"/>
                <a:sym typeface="Century Gothic"/>
              </a:rPr>
              <a:t>E-Solutions</a:t>
            </a:r>
          </a:p>
          <a:p>
            <a:pPr indent="-182880" lvl="0" marL="182880" marR="0" rtl="0" algn="l">
              <a:lnSpc>
                <a:spcPct val="80000"/>
              </a:lnSpc>
              <a:spcBef>
                <a:spcPts val="900"/>
              </a:spcBef>
              <a:spcAft>
                <a:spcPts val="0"/>
              </a:spcAft>
              <a:buClr>
                <a:srgbClr val="262626"/>
              </a:buClr>
              <a:buSzPct val="97941"/>
              <a:buFont typeface="Garamond"/>
              <a:buChar char="◦"/>
            </a:pPr>
            <a:r>
              <a:rPr b="0" i="0" lang="en-GB" sz="1665" u="none" cap="none" strike="noStrike">
                <a:solidFill>
                  <a:schemeClr val="dk1"/>
                </a:solidFill>
                <a:latin typeface="Century Gothic"/>
                <a:ea typeface="Century Gothic"/>
                <a:cs typeface="Century Gothic"/>
                <a:sym typeface="Century Gothic"/>
              </a:rPr>
              <a:t>The online storefront</a:t>
            </a:r>
          </a:p>
          <a:p>
            <a:pPr indent="-182880" lvl="0" marL="182880" marR="0" rtl="0" algn="l">
              <a:lnSpc>
                <a:spcPct val="80000"/>
              </a:lnSpc>
              <a:spcBef>
                <a:spcPts val="900"/>
              </a:spcBef>
              <a:spcAft>
                <a:spcPts val="0"/>
              </a:spcAft>
              <a:buClr>
                <a:srgbClr val="262626"/>
              </a:buClr>
              <a:buSzPct val="97941"/>
              <a:buFont typeface="Garamond"/>
              <a:buChar char="◦"/>
            </a:pPr>
            <a:r>
              <a:rPr b="0" i="0" lang="en-GB" sz="1665" u="none" cap="none" strike="noStrike">
                <a:solidFill>
                  <a:schemeClr val="dk1"/>
                </a:solidFill>
                <a:latin typeface="Century Gothic"/>
                <a:ea typeface="Century Gothic"/>
                <a:cs typeface="Century Gothic"/>
                <a:sym typeface="Century Gothic"/>
              </a:rPr>
              <a:t>Interactive website</a:t>
            </a:r>
          </a:p>
          <a:p>
            <a:pPr indent="-182880" lvl="0" marL="182880" marR="0" rtl="0" algn="l">
              <a:lnSpc>
                <a:spcPct val="80000"/>
              </a:lnSpc>
              <a:spcBef>
                <a:spcPts val="900"/>
              </a:spcBef>
              <a:spcAft>
                <a:spcPts val="0"/>
              </a:spcAft>
              <a:buClr>
                <a:srgbClr val="262626"/>
              </a:buClr>
              <a:buSzPct val="97941"/>
              <a:buFont typeface="Garamond"/>
              <a:buChar char="◦"/>
            </a:pPr>
            <a:r>
              <a:rPr b="0" i="0" lang="en-GB" sz="1665" u="none" cap="none" strike="noStrike">
                <a:solidFill>
                  <a:schemeClr val="dk1"/>
                </a:solidFill>
                <a:latin typeface="Century Gothic"/>
                <a:ea typeface="Century Gothic"/>
                <a:cs typeface="Century Gothic"/>
                <a:sym typeface="Century Gothic"/>
              </a:rPr>
              <a:t>E-payments</a:t>
            </a:r>
          </a:p>
          <a:p>
            <a:pPr indent="-182880" lvl="0" marL="182880" marR="0" rtl="0" algn="l">
              <a:lnSpc>
                <a:spcPct val="80000"/>
              </a:lnSpc>
              <a:spcBef>
                <a:spcPts val="900"/>
              </a:spcBef>
              <a:spcAft>
                <a:spcPts val="0"/>
              </a:spcAft>
              <a:buClr>
                <a:srgbClr val="262626"/>
              </a:buClr>
              <a:buSzPct val="97941"/>
              <a:buFont typeface="Garamond"/>
              <a:buChar char="◦"/>
            </a:pPr>
            <a:r>
              <a:rPr b="0" i="0" lang="en-GB" sz="1665" u="none" cap="none" strike="noStrike">
                <a:solidFill>
                  <a:schemeClr val="dk1"/>
                </a:solidFill>
                <a:latin typeface="Century Gothic"/>
                <a:ea typeface="Century Gothic"/>
                <a:cs typeface="Century Gothic"/>
                <a:sym typeface="Century Gothic"/>
              </a:rPr>
              <a:t>Quick Response (QR)  and augmented reality</a:t>
            </a:r>
          </a:p>
          <a:p>
            <a:pPr indent="-182880" lvl="0" marL="182880" marR="0" rtl="0" algn="l">
              <a:lnSpc>
                <a:spcPct val="80000"/>
              </a:lnSpc>
              <a:spcBef>
                <a:spcPts val="900"/>
              </a:spcBef>
              <a:spcAft>
                <a:spcPts val="0"/>
              </a:spcAft>
              <a:buClr>
                <a:srgbClr val="262626"/>
              </a:buClr>
              <a:buSzPct val="97941"/>
              <a:buFont typeface="Garamond"/>
              <a:buNone/>
            </a:pPr>
            <a:r>
              <a:t/>
            </a:r>
            <a:endParaRPr b="0" i="0" sz="1665"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1" name="Shape 181"/>
        <p:cNvGrpSpPr/>
        <p:nvPr/>
      </p:nvGrpSpPr>
      <p:grpSpPr>
        <a:xfrm>
          <a:off x="0" y="0"/>
          <a:ext cx="0" cy="0"/>
          <a:chOff x="0" y="0"/>
          <a:chExt cx="0" cy="0"/>
        </a:xfrm>
      </p:grpSpPr>
      <p:sp>
        <p:nvSpPr>
          <p:cNvPr id="182" name="Shape 182"/>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800" u="none" cap="none" strike="noStrike">
                <a:solidFill>
                  <a:srgbClr val="262626"/>
                </a:solidFill>
                <a:latin typeface="Century Gothic"/>
                <a:ea typeface="Century Gothic"/>
                <a:cs typeface="Century Gothic"/>
                <a:sym typeface="Century Gothic"/>
              </a:rPr>
              <a:t>Discussion Questions </a:t>
            </a:r>
          </a:p>
        </p:txBody>
      </p:sp>
      <p:sp>
        <p:nvSpPr>
          <p:cNvPr id="183" name="Shape 183"/>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182880" lvl="0" marL="182880" marR="0" rtl="0" algn="l">
              <a:lnSpc>
                <a:spcPct val="90000"/>
              </a:lnSpc>
              <a:spcBef>
                <a:spcPts val="0"/>
              </a:spcBef>
              <a:spcAft>
                <a:spcPts val="0"/>
              </a:spcAft>
              <a:buClr>
                <a:srgbClr val="262626"/>
              </a:buClr>
              <a:buSzPct val="97941"/>
              <a:buFont typeface="Garamond"/>
              <a:buChar char="◦"/>
            </a:pPr>
            <a:r>
              <a:rPr b="0" i="0" lang="en-GB" sz="1665" u="none" cap="none" strike="noStrike">
                <a:solidFill>
                  <a:schemeClr val="dk1"/>
                </a:solidFill>
                <a:latin typeface="Century Gothic"/>
                <a:ea typeface="Century Gothic"/>
                <a:cs typeface="Century Gothic"/>
                <a:sym typeface="Century Gothic"/>
              </a:rPr>
              <a:t>Think about resourcing a startup:</a:t>
            </a:r>
          </a:p>
          <a:p>
            <a:pPr indent="-182880" lvl="0" marL="182880" marR="0" rtl="0" algn="l">
              <a:lnSpc>
                <a:spcPct val="90000"/>
              </a:lnSpc>
              <a:spcBef>
                <a:spcPts val="900"/>
              </a:spcBef>
              <a:spcAft>
                <a:spcPts val="0"/>
              </a:spcAft>
              <a:buClr>
                <a:srgbClr val="262626"/>
              </a:buClr>
              <a:buSzPct val="97941"/>
              <a:buFont typeface="Garamond"/>
              <a:buChar char="◦"/>
            </a:pPr>
            <a:r>
              <a:rPr b="0" i="0" lang="en-GB" sz="1665" u="none" cap="none" strike="noStrike">
                <a:solidFill>
                  <a:schemeClr val="dk1"/>
                </a:solidFill>
                <a:latin typeface="Century Gothic"/>
                <a:ea typeface="Century Gothic"/>
                <a:cs typeface="Century Gothic"/>
                <a:sym typeface="Century Gothic"/>
              </a:rPr>
              <a:t>What capabilities does an entrepreneur need?</a:t>
            </a:r>
          </a:p>
          <a:p>
            <a:pPr indent="-182880" lvl="0" marL="182880" marR="0" rtl="0" algn="l">
              <a:lnSpc>
                <a:spcPct val="90000"/>
              </a:lnSpc>
              <a:spcBef>
                <a:spcPts val="900"/>
              </a:spcBef>
              <a:spcAft>
                <a:spcPts val="0"/>
              </a:spcAft>
              <a:buClr>
                <a:srgbClr val="262626"/>
              </a:buClr>
              <a:buSzPct val="97941"/>
              <a:buFont typeface="Garamond"/>
              <a:buChar char="◦"/>
            </a:pPr>
            <a:r>
              <a:rPr b="0" i="0" lang="en-GB" sz="1665" u="none" cap="none" strike="noStrike">
                <a:solidFill>
                  <a:schemeClr val="dk1"/>
                </a:solidFill>
                <a:latin typeface="Century Gothic"/>
                <a:ea typeface="Century Gothic"/>
                <a:cs typeface="Century Gothic"/>
                <a:sym typeface="Century Gothic"/>
              </a:rPr>
              <a:t>What can an entrepreneur do if he/she lacks these capabilities?</a:t>
            </a:r>
          </a:p>
          <a:p>
            <a:pPr indent="-182880" lvl="0" marL="182880" marR="0" rtl="0" algn="l">
              <a:lnSpc>
                <a:spcPct val="90000"/>
              </a:lnSpc>
              <a:spcBef>
                <a:spcPts val="900"/>
              </a:spcBef>
              <a:spcAft>
                <a:spcPts val="0"/>
              </a:spcAft>
              <a:buClr>
                <a:srgbClr val="262626"/>
              </a:buClr>
              <a:buSzPct val="97941"/>
              <a:buFont typeface="Garamond"/>
              <a:buChar char="◦"/>
            </a:pPr>
            <a:r>
              <a:rPr b="0" i="0" lang="en-GB" sz="1665" u="none" cap="none" strike="noStrike">
                <a:solidFill>
                  <a:schemeClr val="dk1"/>
                </a:solidFill>
                <a:latin typeface="Century Gothic"/>
                <a:ea typeface="Century Gothic"/>
                <a:cs typeface="Century Gothic"/>
                <a:sym typeface="Century Gothic"/>
              </a:rPr>
              <a:t>What can an entrepreneur do if he/she lacks resources that are necessary?</a:t>
            </a:r>
          </a:p>
          <a:p>
            <a:pPr indent="-182880" lvl="0" marL="182880" marR="0" rtl="0" algn="l">
              <a:lnSpc>
                <a:spcPct val="90000"/>
              </a:lnSpc>
              <a:spcBef>
                <a:spcPts val="900"/>
              </a:spcBef>
              <a:spcAft>
                <a:spcPts val="0"/>
              </a:spcAft>
              <a:buClr>
                <a:srgbClr val="262626"/>
              </a:buClr>
              <a:buSzPct val="97941"/>
              <a:buFont typeface="Garamond"/>
              <a:buChar char="◦"/>
            </a:pPr>
            <a:r>
              <a:rPr b="0" i="0" lang="en-GB" sz="1665" u="none" cap="none" strike="noStrike">
                <a:solidFill>
                  <a:schemeClr val="dk1"/>
                </a:solidFill>
                <a:latin typeface="Century Gothic"/>
                <a:ea typeface="Century Gothic"/>
                <a:cs typeface="Century Gothic"/>
                <a:sym typeface="Century Gothic"/>
              </a:rPr>
              <a:t>Human</a:t>
            </a:r>
          </a:p>
          <a:p>
            <a:pPr indent="-182880" lvl="0" marL="182880" marR="0" rtl="0" algn="l">
              <a:lnSpc>
                <a:spcPct val="90000"/>
              </a:lnSpc>
              <a:spcBef>
                <a:spcPts val="900"/>
              </a:spcBef>
              <a:spcAft>
                <a:spcPts val="0"/>
              </a:spcAft>
              <a:buClr>
                <a:srgbClr val="262626"/>
              </a:buClr>
              <a:buSzPct val="97941"/>
              <a:buFont typeface="Garamond"/>
              <a:buChar char="◦"/>
            </a:pPr>
            <a:r>
              <a:rPr b="0" i="0" lang="en-GB" sz="1665" u="none" cap="none" strike="noStrike">
                <a:solidFill>
                  <a:schemeClr val="dk1"/>
                </a:solidFill>
                <a:latin typeface="Century Gothic"/>
                <a:ea typeface="Century Gothic"/>
                <a:cs typeface="Century Gothic"/>
                <a:sym typeface="Century Gothic"/>
              </a:rPr>
              <a:t>Functional</a:t>
            </a:r>
          </a:p>
          <a:p>
            <a:pPr indent="-182880" lvl="0" marL="182880" marR="0" rtl="0" algn="l">
              <a:lnSpc>
                <a:spcPct val="90000"/>
              </a:lnSpc>
              <a:spcBef>
                <a:spcPts val="900"/>
              </a:spcBef>
              <a:spcAft>
                <a:spcPts val="0"/>
              </a:spcAft>
              <a:buClr>
                <a:srgbClr val="262626"/>
              </a:buClr>
              <a:buSzPct val="97941"/>
              <a:buFont typeface="Garamond"/>
              <a:buChar char="◦"/>
            </a:pPr>
            <a:r>
              <a:rPr b="0" i="0" lang="en-GB" sz="1665" u="none" cap="none" strike="noStrike">
                <a:solidFill>
                  <a:schemeClr val="dk1"/>
                </a:solidFill>
                <a:latin typeface="Century Gothic"/>
                <a:ea typeface="Century Gothic"/>
                <a:cs typeface="Century Gothic"/>
                <a:sym typeface="Century Gothic"/>
              </a:rPr>
              <a:t>Relational </a:t>
            </a:r>
          </a:p>
          <a:p>
            <a:pPr indent="-182880" lvl="0" marL="182880" marR="0" rtl="0" algn="l">
              <a:lnSpc>
                <a:spcPct val="90000"/>
              </a:lnSpc>
              <a:spcBef>
                <a:spcPts val="900"/>
              </a:spcBef>
              <a:spcAft>
                <a:spcPts val="0"/>
              </a:spcAft>
              <a:buClr>
                <a:srgbClr val="262626"/>
              </a:buClr>
              <a:buSzPct val="97941"/>
              <a:buFont typeface="Garamond"/>
              <a:buChar char="◦"/>
            </a:pPr>
            <a:r>
              <a:rPr b="0" i="0" lang="en-GB" sz="1665" u="none" cap="none" strike="noStrike">
                <a:solidFill>
                  <a:schemeClr val="dk1"/>
                </a:solidFill>
                <a:latin typeface="Century Gothic"/>
                <a:ea typeface="Century Gothic"/>
                <a:cs typeface="Century Gothic"/>
                <a:sym typeface="Century Gothic"/>
              </a:rPr>
              <a:t>Think of the three ‘categories’ of resources mentioned above. How might a start-up’s needs in each of these areas change with time?  </a:t>
            </a:r>
          </a:p>
          <a:p>
            <a:pPr indent="-182880" lvl="0" marL="182880" marR="0" rtl="0" algn="l">
              <a:lnSpc>
                <a:spcPct val="90000"/>
              </a:lnSpc>
              <a:spcBef>
                <a:spcPts val="900"/>
              </a:spcBef>
              <a:spcAft>
                <a:spcPts val="0"/>
              </a:spcAft>
              <a:buClr>
                <a:srgbClr val="262626"/>
              </a:buClr>
              <a:buSzPct val="97941"/>
              <a:buFont typeface="Garamond"/>
              <a:buChar char="◦"/>
            </a:pPr>
            <a:r>
              <a:rPr b="0" i="0" lang="en-GB" sz="1665" u="none" cap="none" strike="noStrike">
                <a:solidFill>
                  <a:schemeClr val="dk1"/>
                </a:solidFill>
                <a:latin typeface="Century Gothic"/>
                <a:ea typeface="Century Gothic"/>
                <a:cs typeface="Century Gothic"/>
                <a:sym typeface="Century Gothic"/>
              </a:rPr>
              <a:t>Think of examples of well-known firms whose capabilities became redundant and turned into constraints.</a:t>
            </a:r>
          </a:p>
          <a:p>
            <a:pPr indent="-182880" lvl="0" marL="182880" marR="0" rtl="0" algn="l">
              <a:lnSpc>
                <a:spcPct val="90000"/>
              </a:lnSpc>
              <a:spcBef>
                <a:spcPts val="900"/>
              </a:spcBef>
              <a:spcAft>
                <a:spcPts val="0"/>
              </a:spcAft>
              <a:buClr>
                <a:srgbClr val="262626"/>
              </a:buClr>
              <a:buSzPct val="97941"/>
              <a:buFont typeface="Garamond"/>
              <a:buNone/>
            </a:pPr>
            <a:r>
              <a:t/>
            </a:r>
            <a:endParaRPr b="0" i="0" sz="1665"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7" name="Shape 187"/>
        <p:cNvGrpSpPr/>
        <p:nvPr/>
      </p:nvGrpSpPr>
      <p:grpSpPr>
        <a:xfrm>
          <a:off x="0" y="0"/>
          <a:ext cx="0" cy="0"/>
          <a:chOff x="0" y="0"/>
          <a:chExt cx="0" cy="0"/>
        </a:xfrm>
      </p:grpSpPr>
      <p:sp>
        <p:nvSpPr>
          <p:cNvPr id="188" name="Shape 188"/>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320" u="none" cap="none" strike="noStrike">
                <a:solidFill>
                  <a:srgbClr val="262626"/>
                </a:solidFill>
                <a:latin typeface="Century Gothic"/>
                <a:ea typeface="Century Gothic"/>
                <a:cs typeface="Century Gothic"/>
                <a:sym typeface="Century Gothic"/>
              </a:rPr>
              <a:t>Case Study: Franco Florenzi </a:t>
            </a:r>
          </a:p>
        </p:txBody>
      </p:sp>
      <p:sp>
        <p:nvSpPr>
          <p:cNvPr id="189" name="Shape 189"/>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Online accessories company, particularly watches, bracelets, bags, and shoes.</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Established 2014</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Does business in the West Midlands, Birmingham and Worcestershire.</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Begun by a University of Worcester student.</a:t>
            </a:r>
          </a:p>
          <a:p>
            <a:pPr indent="-182880" lvl="0" marL="182880" marR="0" rtl="0" algn="l">
              <a:lnSpc>
                <a:spcPct val="100000"/>
              </a:lnSpc>
              <a:spcBef>
                <a:spcPts val="900"/>
              </a:spcBef>
              <a:spcAft>
                <a:spcPts val="0"/>
              </a:spcAft>
              <a:buClr>
                <a:srgbClr val="262626"/>
              </a:buClr>
              <a:buSzPct val="100000"/>
              <a:buFont typeface="Garamond"/>
              <a:buNone/>
            </a:pPr>
            <a:r>
              <a:t/>
            </a:r>
            <a:endParaRPr b="0" i="0" sz="1800"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aching Material Template">
  <a:themeElements>
    <a:clrScheme name="Savon">
      <a:dk1>
        <a:srgbClr val="000000"/>
      </a:dk1>
      <a:lt1>
        <a:srgbClr val="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