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63"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y="6858000" cx="9144000"/>
  <p:notesSz cx="6858000" cy="9144000"/>
  <p:embeddedFontLst>
    <p:embeddedFont>
      <p:font typeface="Century Gothic"/>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font" Target="fonts/CenturyGothic-bold.fntdata"/><Relationship Id="rId16" Type="http://schemas.openxmlformats.org/officeDocument/2006/relationships/font" Target="fonts/CenturyGothic-regular.fntdata"/><Relationship Id="rId5" Type="http://schemas.openxmlformats.org/officeDocument/2006/relationships/slide" Target="slides/slide1.xml"/><Relationship Id="rId19" Type="http://schemas.openxmlformats.org/officeDocument/2006/relationships/font" Target="fonts/CenturyGothic-boldItalic.fntdata"/><Relationship Id="rId6" Type="http://schemas.openxmlformats.org/officeDocument/2006/relationships/slide" Target="slides/slide2.xml"/><Relationship Id="rId18" Type="http://schemas.openxmlformats.org/officeDocument/2006/relationships/font" Target="fonts/CenturyGothic-italic.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t" bIns="91425" lIns="91425" rIns="91425" wrap="square"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t" bIns="91425" lIns="91425" rIns="91425" wrap="square" tIns="91425"/>
          <a:lstStyle>
            <a:lvl1pPr indent="0" lvl="0" marL="0" marR="0" rtl="0" algn="r">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t" bIns="91425" lIns="91425" rIns="91425" wrap="square" tIns="91425"/>
          <a:lstStyle>
            <a:lvl1pPr indent="0" lvl="0" marL="0" marR="0" rtl="0" algn="l">
              <a:spcBef>
                <a:spcPts val="0"/>
              </a:spcBef>
              <a:buChar char="●"/>
              <a:defRPr b="0" i="0" sz="1200" u="none" cap="none" strike="noStrike">
                <a:solidFill>
                  <a:schemeClr val="dk1"/>
                </a:solidFill>
                <a:latin typeface="Calibri"/>
                <a:ea typeface="Calibri"/>
                <a:cs typeface="Calibri"/>
                <a:sym typeface="Calibri"/>
              </a:defRPr>
            </a:lvl1pPr>
            <a:lvl2pPr indent="0" lvl="1" marL="457200" marR="0" rtl="0" algn="l">
              <a:spcBef>
                <a:spcPts val="0"/>
              </a:spcBef>
              <a:buChar char="○"/>
              <a:defRPr b="0" i="0" sz="1200" u="none" cap="none" strike="noStrike">
                <a:solidFill>
                  <a:schemeClr val="dk1"/>
                </a:solidFill>
                <a:latin typeface="Calibri"/>
                <a:ea typeface="Calibri"/>
                <a:cs typeface="Calibri"/>
                <a:sym typeface="Calibri"/>
              </a:defRPr>
            </a:lvl2pPr>
            <a:lvl3pPr indent="0" lvl="2" marL="914400" marR="0" rtl="0" algn="l">
              <a:spcBef>
                <a:spcPts val="0"/>
              </a:spcBef>
              <a:buChar char="■"/>
              <a:defRPr b="0" i="0" sz="1200" u="none" cap="none" strike="noStrike">
                <a:solidFill>
                  <a:schemeClr val="dk1"/>
                </a:solidFill>
                <a:latin typeface="Calibri"/>
                <a:ea typeface="Calibri"/>
                <a:cs typeface="Calibri"/>
                <a:sym typeface="Calibri"/>
              </a:defRPr>
            </a:lvl3pPr>
            <a:lvl4pPr indent="0" lvl="3" marL="1371600" marR="0" rtl="0" algn="l">
              <a:spcBef>
                <a:spcPts val="0"/>
              </a:spcBef>
              <a:buChar char="●"/>
              <a:defRPr b="0" i="0" sz="1200" u="none" cap="none" strike="noStrike">
                <a:solidFill>
                  <a:schemeClr val="dk1"/>
                </a:solidFill>
                <a:latin typeface="Calibri"/>
                <a:ea typeface="Calibri"/>
                <a:cs typeface="Calibri"/>
                <a:sym typeface="Calibri"/>
              </a:defRPr>
            </a:lvl4pPr>
            <a:lvl5pPr indent="0" lvl="4" marL="1828800" marR="0" rtl="0" algn="l">
              <a:spcBef>
                <a:spcPts val="0"/>
              </a:spcBef>
              <a:buChar char="○"/>
              <a:defRPr b="0" i="0" sz="1200" u="none" cap="none" strike="noStrike">
                <a:solidFill>
                  <a:schemeClr val="dk1"/>
                </a:solidFill>
                <a:latin typeface="Calibri"/>
                <a:ea typeface="Calibri"/>
                <a:cs typeface="Calibri"/>
                <a:sym typeface="Calibri"/>
              </a:defRPr>
            </a:lvl5pPr>
            <a:lvl6pPr indent="0" lvl="5" marL="2286000" marR="0" rtl="0" algn="l">
              <a:spcBef>
                <a:spcPts val="0"/>
              </a:spcBef>
              <a:buChar char="■"/>
              <a:defRPr b="0" i="0" sz="1200" u="none" cap="none" strike="noStrike">
                <a:solidFill>
                  <a:schemeClr val="dk1"/>
                </a:solidFill>
                <a:latin typeface="Calibri"/>
                <a:ea typeface="Calibri"/>
                <a:cs typeface="Calibri"/>
                <a:sym typeface="Calibri"/>
              </a:defRPr>
            </a:lvl6pPr>
            <a:lvl7pPr indent="0" lvl="6" marL="2743200" marR="0" rtl="0" algn="l">
              <a:spcBef>
                <a:spcPts val="0"/>
              </a:spcBef>
              <a:buChar char="●"/>
              <a:defRPr b="0" i="0" sz="1200" u="none" cap="none" strike="noStrike">
                <a:solidFill>
                  <a:schemeClr val="dk1"/>
                </a:solidFill>
                <a:latin typeface="Calibri"/>
                <a:ea typeface="Calibri"/>
                <a:cs typeface="Calibri"/>
                <a:sym typeface="Calibri"/>
              </a:defRPr>
            </a:lvl7pPr>
            <a:lvl8pPr indent="0" lvl="7" marL="3200400" marR="0" rtl="0" algn="l">
              <a:spcBef>
                <a:spcPts val="0"/>
              </a:spcBef>
              <a:buChar char="○"/>
              <a:defRPr b="0" i="0" sz="1200" u="none" cap="none" strike="noStrike">
                <a:solidFill>
                  <a:schemeClr val="dk1"/>
                </a:solidFill>
                <a:latin typeface="Calibri"/>
                <a:ea typeface="Calibri"/>
                <a:cs typeface="Calibri"/>
                <a:sym typeface="Calibri"/>
              </a:defRPr>
            </a:lvl8pPr>
            <a:lvl9pPr indent="0" lvl="8" marL="3657600" marR="0" rtl="0" algn="l">
              <a:spcBef>
                <a:spcPts val="0"/>
              </a:spcBef>
              <a:buChar char="■"/>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8685213"/>
            <a:ext cx="2971799" cy="457200"/>
          </a:xfrm>
          <a:prstGeom prst="rect">
            <a:avLst/>
          </a:prstGeom>
          <a:noFill/>
          <a:ln>
            <a:noFill/>
          </a:ln>
        </p:spPr>
        <p:txBody>
          <a:bodyPr anchorCtr="0" anchor="b" bIns="91425" lIns="91425" rIns="91425" wrap="square"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8" name="Shape 8"/>
          <p:cNvSpPr txBox="1"/>
          <p:nvPr>
            <p:ph idx="12" type="sldNum"/>
          </p:nvPr>
        </p:nvSpPr>
        <p:spPr>
          <a:xfrm>
            <a:off x="3884612" y="8685213"/>
            <a:ext cx="2971799"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200" u="none" cap="none" strike="noStrike">
                <a:solidFill>
                  <a:schemeClr val="dk1"/>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Pecking_order_theory" TargetMode="Externa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Shape 130"/>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31" name="Shape 13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Shape 199"/>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200" name="Shape 20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4" name="Shape 204"/>
        <p:cNvGrpSpPr/>
        <p:nvPr/>
      </p:nvGrpSpPr>
      <p:grpSpPr>
        <a:xfrm>
          <a:off x="0" y="0"/>
          <a:ext cx="0" cy="0"/>
          <a:chOff x="0" y="0"/>
          <a:chExt cx="0" cy="0"/>
        </a:xfrm>
      </p:grpSpPr>
      <p:sp>
        <p:nvSpPr>
          <p:cNvPr id="205" name="Shape 205"/>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206" name="Shape 20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Shape 140"/>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41" name="Shape 14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5" name="Shape 145"/>
        <p:cNvGrpSpPr/>
        <p:nvPr/>
      </p:nvGrpSpPr>
      <p:grpSpPr>
        <a:xfrm>
          <a:off x="0" y="0"/>
          <a:ext cx="0" cy="0"/>
          <a:chOff x="0" y="0"/>
          <a:chExt cx="0" cy="0"/>
        </a:xfrm>
      </p:grpSpPr>
      <p:sp>
        <p:nvSpPr>
          <p:cNvPr id="146" name="Shape 146"/>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47" name="Shape 14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0" name="Shape 160"/>
        <p:cNvGrpSpPr/>
        <p:nvPr/>
      </p:nvGrpSpPr>
      <p:grpSpPr>
        <a:xfrm>
          <a:off x="0" y="0"/>
          <a:ext cx="0" cy="0"/>
          <a:chOff x="0" y="0"/>
          <a:chExt cx="0" cy="0"/>
        </a:xfrm>
      </p:grpSpPr>
      <p:sp>
        <p:nvSpPr>
          <p:cNvPr id="161" name="Shape 161"/>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62" name="Shape 16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6" name="Shape 166"/>
        <p:cNvGrpSpPr/>
        <p:nvPr/>
      </p:nvGrpSpPr>
      <p:grpSpPr>
        <a:xfrm>
          <a:off x="0" y="0"/>
          <a:ext cx="0" cy="0"/>
          <a:chOff x="0" y="0"/>
          <a:chExt cx="0" cy="0"/>
        </a:xfrm>
      </p:grpSpPr>
      <p:sp>
        <p:nvSpPr>
          <p:cNvPr id="167" name="Shape 16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68" name="Shape 168"/>
          <p:cNvSpPr txBox="1"/>
          <p:nvPr>
            <p:ph idx="1" type="body"/>
          </p:nvPr>
        </p:nvSpPr>
        <p:spPr>
          <a:xfrm>
            <a:off x="685800" y="4343400"/>
            <a:ext cx="5486399" cy="4114800"/>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b="0" i="0" lang="en-GB" sz="1200" u="none" cap="none" strike="noStrike">
                <a:solidFill>
                  <a:schemeClr val="dk1"/>
                </a:solidFill>
                <a:latin typeface="Calibri"/>
                <a:ea typeface="Calibri"/>
                <a:cs typeface="Calibri"/>
                <a:sym typeface="Calibri"/>
              </a:rPr>
              <a:t>In corporate finance, pecking order theory (or pecking order model) postulates that the cost of financing increases with asymmetric information.</a:t>
            </a:r>
          </a:p>
          <a:p>
            <a:pPr indent="0" lvl="0" marL="0" marR="0" rtl="0" algn="l">
              <a:spcBef>
                <a:spcPts val="0"/>
              </a:spcBef>
              <a:buSzPct val="25000"/>
              <a:buNone/>
            </a:pPr>
            <a:r>
              <a:rPr lang="en-GB" u="sng">
                <a:solidFill>
                  <a:schemeClr val="hlink"/>
                </a:solidFill>
                <a:hlinkClick r:id="rId2"/>
              </a:rPr>
              <a:t>https://en.wikipedia.org/wiki/Pecking_order_theory</a:t>
            </a:r>
          </a:p>
          <a:p>
            <a:pPr indent="0" lvl="0" marL="0" marR="0" rtl="0" algn="l">
              <a:spcBef>
                <a:spcPts val="0"/>
              </a:spcBef>
              <a:buSzPct val="25000"/>
              <a:buNone/>
            </a:pPr>
            <a:r>
              <a:rPr lang="en-GB"/>
              <a:t>Or</a:t>
            </a:r>
          </a:p>
          <a:p>
            <a:pPr indent="0" lvl="0" marL="0" marR="0" rtl="0" algn="l">
              <a:spcBef>
                <a:spcPts val="0"/>
              </a:spcBef>
              <a:buSzPct val="25000"/>
              <a:buNone/>
            </a:pPr>
            <a:r>
              <a:rPr lang="en-GB" sz="1000">
                <a:solidFill>
                  <a:srgbClr val="222222"/>
                </a:solidFill>
                <a:highlight>
                  <a:srgbClr val="FFFFFF"/>
                </a:highlight>
                <a:latin typeface="Arial"/>
                <a:ea typeface="Arial"/>
                <a:cs typeface="Arial"/>
                <a:sym typeface="Arial"/>
              </a:rPr>
              <a:t>Frank, M.Z. and Goyal, V.K., 2003. Testing the pecking order theory of capital structure. </a:t>
            </a:r>
            <a:r>
              <a:rPr i="1" lang="en-GB" sz="1000">
                <a:solidFill>
                  <a:srgbClr val="222222"/>
                </a:solidFill>
                <a:highlight>
                  <a:srgbClr val="FFFFFF"/>
                </a:highlight>
                <a:latin typeface="Arial"/>
                <a:ea typeface="Arial"/>
                <a:cs typeface="Arial"/>
                <a:sym typeface="Arial"/>
              </a:rPr>
              <a:t>Journal of financial economics</a:t>
            </a:r>
            <a:r>
              <a:rPr lang="en-GB" sz="1000">
                <a:solidFill>
                  <a:srgbClr val="222222"/>
                </a:solidFill>
                <a:highlight>
                  <a:srgbClr val="FFFFFF"/>
                </a:highlight>
                <a:latin typeface="Arial"/>
                <a:ea typeface="Arial"/>
                <a:cs typeface="Arial"/>
                <a:sym typeface="Arial"/>
              </a:rPr>
              <a:t>, </a:t>
            </a:r>
            <a:r>
              <a:rPr i="1" lang="en-GB" sz="1000">
                <a:solidFill>
                  <a:srgbClr val="222222"/>
                </a:solidFill>
                <a:highlight>
                  <a:srgbClr val="FFFFFF"/>
                </a:highlight>
                <a:latin typeface="Arial"/>
                <a:ea typeface="Arial"/>
                <a:cs typeface="Arial"/>
                <a:sym typeface="Arial"/>
              </a:rPr>
              <a:t>67</a:t>
            </a:r>
            <a:r>
              <a:rPr lang="en-GB" sz="1000">
                <a:solidFill>
                  <a:srgbClr val="222222"/>
                </a:solidFill>
                <a:highlight>
                  <a:srgbClr val="FFFFFF"/>
                </a:highlight>
                <a:latin typeface="Arial"/>
                <a:ea typeface="Arial"/>
                <a:cs typeface="Arial"/>
                <a:sym typeface="Arial"/>
              </a:rPr>
              <a:t>(2), pp.217-248.</a:t>
            </a:r>
          </a:p>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169" name="Shape 169"/>
          <p:cNvSpPr txBox="1"/>
          <p:nvPr>
            <p:ph idx="12" type="sldNum"/>
          </p:nvPr>
        </p:nvSpPr>
        <p:spPr>
          <a:xfrm>
            <a:off x="3884612" y="8685213"/>
            <a:ext cx="2971799"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4" name="Shape 174"/>
        <p:cNvGrpSpPr/>
        <p:nvPr/>
      </p:nvGrpSpPr>
      <p:grpSpPr>
        <a:xfrm>
          <a:off x="0" y="0"/>
          <a:ext cx="0" cy="0"/>
          <a:chOff x="0" y="0"/>
          <a:chExt cx="0" cy="0"/>
        </a:xfrm>
      </p:grpSpPr>
      <p:sp>
        <p:nvSpPr>
          <p:cNvPr id="175" name="Shape 175"/>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76" name="Shape 17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0" name="Shape 180"/>
        <p:cNvGrpSpPr/>
        <p:nvPr/>
      </p:nvGrpSpPr>
      <p:grpSpPr>
        <a:xfrm>
          <a:off x="0" y="0"/>
          <a:ext cx="0" cy="0"/>
          <a:chOff x="0" y="0"/>
          <a:chExt cx="0" cy="0"/>
        </a:xfrm>
      </p:grpSpPr>
      <p:sp>
        <p:nvSpPr>
          <p:cNvPr id="181" name="Shape 181"/>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82" name="Shape 18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Shape 187"/>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88" name="Shape 18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Shape 193"/>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94" name="Shape 19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type="title">
  <p:cSld name="Title Slide">
    <p:bg>
      <p:bgPr>
        <a:gradFill>
          <a:gsLst>
            <a:gs pos="0">
              <a:srgbClr val="E1DBC9"/>
            </a:gs>
            <a:gs pos="77000">
              <a:srgbClr val="C8C1B0"/>
            </a:gs>
            <a:gs pos="100000">
              <a:srgbClr val="C0BAAA"/>
            </a:gs>
          </a:gsLst>
          <a:lin ang="5400000" scaled="0"/>
        </a:gradFill>
      </p:bgPr>
    </p:bg>
    <p:spTree>
      <p:nvGrpSpPr>
        <p:cNvPr id="16" name="Shape 16"/>
        <p:cNvGrpSpPr/>
        <p:nvPr/>
      </p:nvGrpSpPr>
      <p:grpSpPr>
        <a:xfrm>
          <a:off x="0" y="0"/>
          <a:ext cx="0" cy="0"/>
          <a:chOff x="0" y="0"/>
          <a:chExt cx="0" cy="0"/>
        </a:xfrm>
      </p:grpSpPr>
      <p:sp>
        <p:nvSpPr>
          <p:cNvPr id="17" name="Shape 17"/>
          <p:cNvSpPr/>
          <p:nvPr/>
        </p:nvSpPr>
        <p:spPr>
          <a:xfrm>
            <a:off x="0" y="0"/>
            <a:ext cx="9144000" cy="6858000"/>
          </a:xfrm>
          <a:prstGeom prst="rect">
            <a:avLst/>
          </a:prstGeom>
          <a:blipFill rotWithShape="1">
            <a:blip r:embed="rId2">
              <a:alphaModFix amt="45000"/>
            </a:blip>
            <a:tile algn="tl" flip="none" tx="-44450" sx="85000" ty="38100" sy="85000"/>
          </a:blipFill>
          <a:ln>
            <a:noFill/>
          </a:ln>
        </p:spPr>
        <p:txBody>
          <a:bodyPr anchorCtr="0" anchor="ctr" bIns="91425" lIns="91425" rIns="91425" wrap="square" tIns="91425">
            <a:noAutofit/>
          </a:bodyPr>
          <a:lstStyle/>
          <a:p>
            <a:pPr lvl="0">
              <a:spcBef>
                <a:spcPts val="0"/>
              </a:spcBef>
              <a:buNone/>
            </a:pPr>
            <a:r>
              <a:t/>
            </a:r>
            <a:endParaRPr/>
          </a:p>
        </p:txBody>
      </p:sp>
      <p:sp>
        <p:nvSpPr>
          <p:cNvPr id="18" name="Shape 18"/>
          <p:cNvSpPr/>
          <p:nvPr/>
        </p:nvSpPr>
        <p:spPr>
          <a:xfrm>
            <a:off x="980901" y="1267729"/>
            <a:ext cx="7182196" cy="4307949"/>
          </a:xfrm>
          <a:prstGeom prst="rect">
            <a:avLst/>
          </a:prstGeom>
          <a:solidFill>
            <a:schemeClr val="lt1"/>
          </a:solidFill>
          <a:ln>
            <a:noFill/>
          </a:ln>
          <a:effectLst>
            <a:outerShdw blurRad="50799" rotWithShape="0" algn="ctr">
              <a:srgbClr val="000000">
                <a:alpha val="65882"/>
              </a:srgbClr>
            </a:outerShdw>
          </a:effectLst>
        </p:spPr>
        <p:txBody>
          <a:bodyPr anchorCtr="0" anchor="ctr" bIns="91425" lIns="91425" rIns="91425" wrap="square" tIns="91425">
            <a:noAutofit/>
          </a:bodyPr>
          <a:lstStyle/>
          <a:p>
            <a:pPr lvl="0">
              <a:spcBef>
                <a:spcPts val="0"/>
              </a:spcBef>
              <a:buNone/>
            </a:pPr>
            <a:r>
              <a:t/>
            </a:r>
            <a:endParaRPr/>
          </a:p>
        </p:txBody>
      </p:sp>
      <p:sp>
        <p:nvSpPr>
          <p:cNvPr id="19" name="Shape 19"/>
          <p:cNvSpPr/>
          <p:nvPr/>
        </p:nvSpPr>
        <p:spPr>
          <a:xfrm>
            <a:off x="1085850" y="1411615"/>
            <a:ext cx="6972300" cy="4034770"/>
          </a:xfrm>
          <a:prstGeom prst="rect">
            <a:avLst/>
          </a:prstGeom>
          <a:noFill/>
          <a:ln cap="sq" cmpd="sng" w="9525">
            <a:solidFill>
              <a:srgbClr val="3F3F3F"/>
            </a:solidFill>
            <a:prstDash val="solid"/>
            <a:miter lim="8000"/>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
        <p:nvSpPr>
          <p:cNvPr id="20" name="Shape 20"/>
          <p:cNvSpPr/>
          <p:nvPr/>
        </p:nvSpPr>
        <p:spPr>
          <a:xfrm>
            <a:off x="3851910" y="1267729"/>
            <a:ext cx="1440180" cy="731519"/>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grpSp>
        <p:nvGrpSpPr>
          <p:cNvPr id="21" name="Shape 21"/>
          <p:cNvGrpSpPr/>
          <p:nvPr/>
        </p:nvGrpSpPr>
        <p:grpSpPr>
          <a:xfrm>
            <a:off x="3937634" y="1267730"/>
            <a:ext cx="1268729" cy="645295"/>
            <a:chOff x="5318305" y="1386267"/>
            <a:chExt cx="1567330" cy="645295"/>
          </a:xfrm>
        </p:grpSpPr>
        <p:cxnSp>
          <p:nvCxnSpPr>
            <p:cNvPr id="22" name="Shape 22"/>
            <p:cNvCxnSpPr/>
            <p:nvPr/>
          </p:nvCxnSpPr>
          <p:spPr>
            <a:xfrm>
              <a:off x="5318305" y="1386267"/>
              <a:ext cx="0" cy="640079"/>
            </a:xfrm>
            <a:prstGeom prst="straightConnector1">
              <a:avLst/>
            </a:prstGeom>
            <a:solidFill>
              <a:srgbClr val="262626"/>
            </a:solidFill>
            <a:ln cap="flat" cmpd="sng" w="9525">
              <a:solidFill>
                <a:schemeClr val="dk1"/>
              </a:solidFill>
              <a:prstDash val="solid"/>
              <a:miter lim="8000"/>
              <a:headEnd len="med" w="med" type="none"/>
              <a:tailEnd len="med" w="med" type="none"/>
            </a:ln>
          </p:spPr>
        </p:cxnSp>
        <p:cxnSp>
          <p:nvCxnSpPr>
            <p:cNvPr id="23" name="Shape 23"/>
            <p:cNvCxnSpPr/>
            <p:nvPr/>
          </p:nvCxnSpPr>
          <p:spPr>
            <a:xfrm>
              <a:off x="6885636" y="1386267"/>
              <a:ext cx="0" cy="640079"/>
            </a:xfrm>
            <a:prstGeom prst="straightConnector1">
              <a:avLst/>
            </a:prstGeom>
            <a:solidFill>
              <a:srgbClr val="262626"/>
            </a:solidFill>
            <a:ln cap="flat" cmpd="sng" w="9525">
              <a:solidFill>
                <a:schemeClr val="dk1"/>
              </a:solidFill>
              <a:prstDash val="solid"/>
              <a:miter lim="8000"/>
              <a:headEnd len="med" w="med" type="none"/>
              <a:tailEnd len="med" w="med" type="none"/>
            </a:ln>
          </p:spPr>
        </p:cxnSp>
        <p:cxnSp>
          <p:nvCxnSpPr>
            <p:cNvPr id="24" name="Shape 24"/>
            <p:cNvCxnSpPr/>
            <p:nvPr/>
          </p:nvCxnSpPr>
          <p:spPr>
            <a:xfrm>
              <a:off x="5318305" y="2031563"/>
              <a:ext cx="1567330" cy="0"/>
            </a:xfrm>
            <a:prstGeom prst="straightConnector1">
              <a:avLst/>
            </a:prstGeom>
            <a:solidFill>
              <a:srgbClr val="262626"/>
            </a:solidFill>
            <a:ln cap="flat" cmpd="sng" w="9525">
              <a:solidFill>
                <a:schemeClr val="dk1"/>
              </a:solidFill>
              <a:prstDash val="solid"/>
              <a:miter lim="8000"/>
              <a:headEnd len="med" w="med" type="none"/>
              <a:tailEnd len="med" w="med" type="none"/>
            </a:ln>
          </p:spPr>
        </p:cxnSp>
      </p:grpSp>
      <p:sp>
        <p:nvSpPr>
          <p:cNvPr id="25" name="Shape 25"/>
          <p:cNvSpPr txBox="1"/>
          <p:nvPr>
            <p:ph type="ctrTitle"/>
          </p:nvPr>
        </p:nvSpPr>
        <p:spPr>
          <a:xfrm>
            <a:off x="1171280" y="2091263"/>
            <a:ext cx="6801439" cy="2590800"/>
          </a:xfrm>
          <a:prstGeom prst="rect">
            <a:avLst/>
          </a:prstGeom>
          <a:noFill/>
          <a:ln>
            <a:noFill/>
          </a:ln>
        </p:spPr>
        <p:txBody>
          <a:bodyPr anchorCtr="0" anchor="ctr" bIns="91425" lIns="91425" rIns="91425" wrap="square" tIns="91425"/>
          <a:lstStyle>
            <a:lvl1pPr indent="0" lvl="0" marL="0" marR="0" rtl="0" algn="ctr">
              <a:lnSpc>
                <a:spcPct val="83000"/>
              </a:lnSpc>
              <a:spcBef>
                <a:spcPts val="0"/>
              </a:spcBef>
              <a:buClr>
                <a:srgbClr val="262626"/>
              </a:buClr>
              <a:buFont typeface="Century Gothic"/>
              <a:buNone/>
              <a:defRPr b="0" i="0" sz="72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6" name="Shape 26"/>
          <p:cNvSpPr txBox="1"/>
          <p:nvPr>
            <p:ph idx="1" type="subTitle"/>
          </p:nvPr>
        </p:nvSpPr>
        <p:spPr>
          <a:xfrm>
            <a:off x="1171575" y="4682062"/>
            <a:ext cx="6803136" cy="457200"/>
          </a:xfrm>
          <a:prstGeom prst="rect">
            <a:avLst/>
          </a:prstGeom>
          <a:noFill/>
          <a:ln>
            <a:noFill/>
          </a:ln>
        </p:spPr>
        <p:txBody>
          <a:bodyPr anchorCtr="0" anchor="t" bIns="91425" lIns="91425" rIns="91425" wrap="square" tIns="91425"/>
          <a:lstStyle>
            <a:lvl1pPr indent="0" lvl="0" marL="0" marR="0" rtl="0" algn="ctr">
              <a:lnSpc>
                <a:spcPct val="100000"/>
              </a:lnSpc>
              <a:spcBef>
                <a:spcPts val="0"/>
              </a:spcBef>
              <a:spcAft>
                <a:spcPts val="0"/>
              </a:spcAft>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1pPr>
            <a:lvl2pPr indent="0" lvl="1" marL="4572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2pPr>
            <a:lvl3pPr indent="0" lvl="2" marL="9144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3pPr>
            <a:lvl4pPr indent="0" lvl="3" marL="13716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4pPr>
            <a:lvl5pPr indent="0" lvl="4" marL="18288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5pPr>
            <a:lvl6pPr indent="0" lvl="5" marL="22860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6pPr>
            <a:lvl7pPr indent="0" lvl="6" marL="27432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7pPr>
            <a:lvl8pPr indent="0" lvl="7" marL="32004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8pPr>
            <a:lvl9pPr indent="0" lvl="8" marL="36576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9pPr>
          </a:lstStyle>
          <a:p/>
        </p:txBody>
      </p:sp>
      <p:sp>
        <p:nvSpPr>
          <p:cNvPr id="27" name="Shape 27"/>
          <p:cNvSpPr txBox="1"/>
          <p:nvPr>
            <p:ph idx="10" type="dt"/>
          </p:nvPr>
        </p:nvSpPr>
        <p:spPr>
          <a:xfrm>
            <a:off x="3989069" y="1341255"/>
            <a:ext cx="1165859" cy="527212"/>
          </a:xfrm>
          <a:prstGeom prst="rect">
            <a:avLst/>
          </a:prstGeom>
          <a:noFill/>
          <a:ln>
            <a:noFill/>
          </a:ln>
        </p:spPr>
        <p:txBody>
          <a:bodyPr anchorCtr="0" anchor="b" bIns="91425" lIns="91425" rIns="91425" wrap="square" tIns="91425"/>
          <a:lstStyle>
            <a:lvl1pPr indent="0" lvl="0" marL="0" marR="0" rtl="0" algn="ctr">
              <a:spcBef>
                <a:spcPts val="0"/>
              </a:spcBef>
              <a:buNone/>
              <a:defRPr b="0" i="0" sz="1300" u="none" cap="none" strike="noStrike">
                <a:solidFill>
                  <a:schemeClr val="dk1"/>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28" name="Shape 28"/>
          <p:cNvSpPr txBox="1"/>
          <p:nvPr>
            <p:ph idx="11" type="ftr"/>
          </p:nvPr>
        </p:nvSpPr>
        <p:spPr>
          <a:xfrm>
            <a:off x="1090421" y="5211060"/>
            <a:ext cx="4429124" cy="228600"/>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29" name="Shape 29"/>
          <p:cNvSpPr txBox="1"/>
          <p:nvPr>
            <p:ph idx="12" type="sldNum"/>
          </p:nvPr>
        </p:nvSpPr>
        <p:spPr>
          <a:xfrm>
            <a:off x="6455189" y="5212080"/>
            <a:ext cx="1583910" cy="2286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x">
  <p:cSld name="Title and Vertical Text">
    <p:spTree>
      <p:nvGrpSpPr>
        <p:cNvPr id="94" name="Shape 94"/>
        <p:cNvGrpSpPr/>
        <p:nvPr/>
      </p:nvGrpSpPr>
      <p:grpSpPr>
        <a:xfrm>
          <a:off x="0" y="0"/>
          <a:ext cx="0" cy="0"/>
          <a:chOff x="0" y="0"/>
          <a:chExt cx="0" cy="0"/>
        </a:xfrm>
      </p:grpSpPr>
      <p:sp>
        <p:nvSpPr>
          <p:cNvPr id="95" name="Shape 95"/>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96" name="Shape 96"/>
          <p:cNvSpPr txBox="1"/>
          <p:nvPr>
            <p:ph idx="1" type="body"/>
          </p:nvPr>
        </p:nvSpPr>
        <p:spPr>
          <a:xfrm rot="5400000">
            <a:off x="2606039" y="297179"/>
            <a:ext cx="3931919" cy="7543800"/>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97" name="Shape 97"/>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98" name="Shape 98"/>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99" name="Shape 99"/>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itleAndTx">
  <p:cSld name="Vertical Title and Text">
    <p:spTree>
      <p:nvGrpSpPr>
        <p:cNvPr id="100" name="Shape 100"/>
        <p:cNvGrpSpPr/>
        <p:nvPr/>
      </p:nvGrpSpPr>
      <p:grpSpPr>
        <a:xfrm>
          <a:off x="0" y="0"/>
          <a:ext cx="0" cy="0"/>
          <a:chOff x="0" y="0"/>
          <a:chExt cx="0" cy="0"/>
        </a:xfrm>
      </p:grpSpPr>
      <p:sp>
        <p:nvSpPr>
          <p:cNvPr id="101" name="Shape 101"/>
          <p:cNvSpPr txBox="1"/>
          <p:nvPr>
            <p:ph type="title"/>
          </p:nvPr>
        </p:nvSpPr>
        <p:spPr>
          <a:xfrm rot="5400000">
            <a:off x="5000625" y="2505074"/>
            <a:ext cx="5257799" cy="1771650"/>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02" name="Shape 102"/>
          <p:cNvSpPr txBox="1"/>
          <p:nvPr>
            <p:ph idx="1" type="body"/>
          </p:nvPr>
        </p:nvSpPr>
        <p:spPr>
          <a:xfrm rot="5400000">
            <a:off x="1028700" y="361949"/>
            <a:ext cx="5257799" cy="605789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103" name="Shape 103"/>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104" name="Shape 104"/>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105" name="Shape 105"/>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asic Content">
    <p:spTree>
      <p:nvGrpSpPr>
        <p:cNvPr id="106" name="Shape 106"/>
        <p:cNvGrpSpPr/>
        <p:nvPr/>
      </p:nvGrpSpPr>
      <p:grpSpPr>
        <a:xfrm>
          <a:off x="0" y="0"/>
          <a:ext cx="0" cy="0"/>
          <a:chOff x="0" y="0"/>
          <a:chExt cx="0" cy="0"/>
        </a:xfrm>
      </p:grpSpPr>
      <p:sp>
        <p:nvSpPr>
          <p:cNvPr id="107" name="Shape 107"/>
          <p:cNvSpPr txBox="1"/>
          <p:nvPr>
            <p:ph type="title"/>
          </p:nvPr>
        </p:nvSpPr>
        <p:spPr>
          <a:xfrm>
            <a:off x="1115616" y="548679"/>
            <a:ext cx="6912767" cy="1080120"/>
          </a:xfrm>
          <a:prstGeom prst="rect">
            <a:avLst/>
          </a:prstGeom>
          <a:noFill/>
          <a:ln>
            <a:noFill/>
          </a:ln>
        </p:spPr>
        <p:txBody>
          <a:bodyPr anchorCtr="0" anchor="b" bIns="91425" lIns="91425" rIns="91425" wrap="square" tIns="91425"/>
          <a:lstStyle>
            <a:lvl1pPr indent="0" lvl="0" marL="0" marR="0" rtl="0" algn="l">
              <a:lnSpc>
                <a:spcPct val="90000"/>
              </a:lnSpc>
              <a:spcBef>
                <a:spcPts val="0"/>
              </a:spcBef>
              <a:buClr>
                <a:srgbClr val="262626"/>
              </a:buClr>
              <a:buFont typeface="Century Gothic"/>
              <a:buNone/>
              <a:defRPr b="0" i="0" sz="32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08" name="Shape 108"/>
          <p:cNvSpPr txBox="1"/>
          <p:nvPr>
            <p:ph idx="1" type="body"/>
          </p:nvPr>
        </p:nvSpPr>
        <p:spPr>
          <a:xfrm>
            <a:off x="1116013" y="1916113"/>
            <a:ext cx="6985000" cy="4321198"/>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3F3F3F"/>
              </a:buClr>
              <a:buFont typeface="Garamond"/>
              <a:buNone/>
              <a:defRPr b="0" i="0" sz="24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2_Title Slide">
    <p:spTree>
      <p:nvGrpSpPr>
        <p:cNvPr id="109" name="Shape 109"/>
        <p:cNvGrpSpPr/>
        <p:nvPr/>
      </p:nvGrpSpPr>
      <p:grpSpPr>
        <a:xfrm>
          <a:off x="0" y="0"/>
          <a:ext cx="0" cy="0"/>
          <a:chOff x="0" y="0"/>
          <a:chExt cx="0" cy="0"/>
        </a:xfrm>
      </p:grpSpPr>
      <p:sp>
        <p:nvSpPr>
          <p:cNvPr id="110" name="Shape 110"/>
          <p:cNvSpPr/>
          <p:nvPr/>
        </p:nvSpPr>
        <p:spPr>
          <a:xfrm>
            <a:off x="-36511" y="0"/>
            <a:ext cx="9288463" cy="6858000"/>
          </a:xfrm>
          <a:prstGeom prst="rect">
            <a:avLst/>
          </a:prstGeom>
          <a:solidFill>
            <a:schemeClr val="lt1"/>
          </a:solidFill>
          <a:ln>
            <a:noFill/>
          </a:ln>
        </p:spPr>
        <p:txBody>
          <a:bodyPr anchorCtr="0" anchor="t" bIns="45700" lIns="91425" rIns="91425" wrap="square" tIns="45700">
            <a:noAutofit/>
          </a:bodyPr>
          <a:lstStyle/>
          <a:p>
            <a:pPr indent="0" lvl="0" marL="0" marR="0" rtl="0" algn="ctr">
              <a:spcBef>
                <a:spcPts val="0"/>
              </a:spcBef>
              <a:buNone/>
            </a:pPr>
            <a:r>
              <a:t/>
            </a:r>
            <a:endParaRPr b="0" i="0" sz="2400" u="none" cap="none" strike="noStrike">
              <a:solidFill>
                <a:schemeClr val="dk1"/>
              </a:solidFill>
              <a:latin typeface="Arial"/>
              <a:ea typeface="Arial"/>
              <a:cs typeface="Arial"/>
              <a:sym typeface="Arial"/>
            </a:endParaRPr>
          </a:p>
        </p:txBody>
      </p:sp>
      <p:pic>
        <p:nvPicPr>
          <p:cNvPr id="111" name="Shape 111"/>
          <p:cNvPicPr preferRelativeResize="0"/>
          <p:nvPr/>
        </p:nvPicPr>
        <p:blipFill rotWithShape="1">
          <a:blip r:embed="rId2">
            <a:alphaModFix/>
          </a:blip>
          <a:srcRect b="0" l="0" r="0" t="0"/>
          <a:stretch/>
        </p:blipFill>
        <p:spPr>
          <a:xfrm>
            <a:off x="228600" y="190500"/>
            <a:ext cx="8712199" cy="6476999"/>
          </a:xfrm>
          <a:prstGeom prst="rect">
            <a:avLst/>
          </a:prstGeom>
          <a:noFill/>
          <a:ln>
            <a:noFill/>
          </a:ln>
        </p:spPr>
      </p:pic>
      <p:cxnSp>
        <p:nvCxnSpPr>
          <p:cNvPr id="112" name="Shape 112"/>
          <p:cNvCxnSpPr/>
          <p:nvPr/>
        </p:nvCxnSpPr>
        <p:spPr>
          <a:xfrm>
            <a:off x="7043738" y="5589589"/>
            <a:ext cx="0" cy="871536"/>
          </a:xfrm>
          <a:prstGeom prst="straightConnector1">
            <a:avLst/>
          </a:prstGeom>
          <a:noFill/>
          <a:ln cap="flat" cmpd="sng" w="19050">
            <a:solidFill>
              <a:schemeClr val="lt1"/>
            </a:solidFill>
            <a:prstDash val="solid"/>
            <a:round/>
            <a:headEnd len="med" w="med" type="none"/>
            <a:tailEnd len="med" w="med" type="none"/>
          </a:ln>
        </p:spPr>
      </p:cxnSp>
      <p:pic>
        <p:nvPicPr>
          <p:cNvPr descr="uw-logo-white" id="113" name="Shape 113"/>
          <p:cNvPicPr preferRelativeResize="0"/>
          <p:nvPr/>
        </p:nvPicPr>
        <p:blipFill rotWithShape="1">
          <a:blip r:embed="rId3">
            <a:alphaModFix/>
          </a:blip>
          <a:srcRect b="0" l="0" r="0" t="0"/>
          <a:stretch/>
        </p:blipFill>
        <p:spPr>
          <a:xfrm>
            <a:off x="7161214" y="5683250"/>
            <a:ext cx="1514474" cy="757238"/>
          </a:xfrm>
          <a:prstGeom prst="rect">
            <a:avLst/>
          </a:prstGeom>
          <a:noFill/>
          <a:ln>
            <a:noFill/>
          </a:ln>
        </p:spPr>
      </p:pic>
      <p:sp>
        <p:nvSpPr>
          <p:cNvPr id="114" name="Shape 114"/>
          <p:cNvSpPr txBox="1"/>
          <p:nvPr>
            <p:ph type="ctrTitle"/>
          </p:nvPr>
        </p:nvSpPr>
        <p:spPr>
          <a:xfrm>
            <a:off x="1043608" y="1268762"/>
            <a:ext cx="7200799" cy="1470024"/>
          </a:xfrm>
          <a:prstGeom prst="rect">
            <a:avLst/>
          </a:prstGeom>
          <a:noFill/>
          <a:ln>
            <a:noFill/>
          </a:ln>
        </p:spPr>
        <p:txBody>
          <a:bodyPr anchorCtr="0" anchor="b" bIns="91425" lIns="91425" rIns="91425" wrap="square" tIns="91425"/>
          <a:lstStyle>
            <a:lvl1pPr indent="0" lvl="0" marL="0" marR="0" rtl="0" algn="l">
              <a:lnSpc>
                <a:spcPct val="90000"/>
              </a:lnSpc>
              <a:spcBef>
                <a:spcPts val="0"/>
              </a:spcBef>
              <a:buClr>
                <a:schemeClr val="lt1"/>
              </a:buClr>
              <a:buFont typeface="Century Gothic"/>
              <a:buNone/>
              <a:defRPr b="0" i="0" sz="4000" u="none" cap="none" strike="noStrike">
                <a:solidFill>
                  <a:schemeClr val="lt1"/>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15" name="Shape 115"/>
          <p:cNvSpPr txBox="1"/>
          <p:nvPr>
            <p:ph idx="1" type="subTitle"/>
          </p:nvPr>
        </p:nvSpPr>
        <p:spPr>
          <a:xfrm>
            <a:off x="1043608" y="2826103"/>
            <a:ext cx="7200799" cy="1296143"/>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2800" u="none" cap="none" strike="noStrike">
                <a:solidFill>
                  <a:schemeClr val="lt1"/>
                </a:solidFill>
                <a:latin typeface="Century Gothic"/>
                <a:ea typeface="Century Gothic"/>
                <a:cs typeface="Century Gothic"/>
                <a:sym typeface="Century Gothic"/>
              </a:defRPr>
            </a:lvl1pPr>
            <a:lvl2pPr indent="0" lvl="1" marL="4572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2pPr>
            <a:lvl3pPr indent="0" lvl="2" marL="9144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3pPr>
            <a:lvl4pPr indent="0" lvl="3" marL="13716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4pPr>
            <a:lvl5pPr indent="0" lvl="4" marL="18288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5pPr>
            <a:lvl6pPr indent="0" lvl="5" marL="22860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6pPr>
            <a:lvl7pPr indent="0" lvl="6" marL="27432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7pPr>
            <a:lvl8pPr indent="0" lvl="7" marL="32004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8pPr>
            <a:lvl9pPr indent="0" lvl="8" marL="36576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9pPr>
          </a:lstStyle>
          <a:p/>
        </p:txBody>
      </p:sp>
      <p:sp>
        <p:nvSpPr>
          <p:cNvPr id="116" name="Shape 116"/>
          <p:cNvSpPr txBox="1"/>
          <p:nvPr>
            <p:ph idx="2" type="body"/>
          </p:nvPr>
        </p:nvSpPr>
        <p:spPr>
          <a:xfrm>
            <a:off x="1043608" y="4221087"/>
            <a:ext cx="7200900" cy="1223961"/>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1800" u="none" cap="none" strike="noStrike">
                <a:solidFill>
                  <a:srgbClr val="FFFFFF"/>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3_Title Slide">
    <p:spTree>
      <p:nvGrpSpPr>
        <p:cNvPr id="117" name="Shape 117"/>
        <p:cNvGrpSpPr/>
        <p:nvPr/>
      </p:nvGrpSpPr>
      <p:grpSpPr>
        <a:xfrm>
          <a:off x="0" y="0"/>
          <a:ext cx="0" cy="0"/>
          <a:chOff x="0" y="0"/>
          <a:chExt cx="0" cy="0"/>
        </a:xfrm>
      </p:grpSpPr>
      <p:sp>
        <p:nvSpPr>
          <p:cNvPr id="118" name="Shape 118"/>
          <p:cNvSpPr/>
          <p:nvPr/>
        </p:nvSpPr>
        <p:spPr>
          <a:xfrm>
            <a:off x="-36511" y="0"/>
            <a:ext cx="9288463" cy="6858000"/>
          </a:xfrm>
          <a:prstGeom prst="rect">
            <a:avLst/>
          </a:prstGeom>
          <a:solidFill>
            <a:schemeClr val="lt1"/>
          </a:solidFill>
          <a:ln>
            <a:noFill/>
          </a:ln>
        </p:spPr>
        <p:txBody>
          <a:bodyPr anchorCtr="0" anchor="t" bIns="45700" lIns="91425" rIns="91425" wrap="square" tIns="45700">
            <a:noAutofit/>
          </a:bodyPr>
          <a:lstStyle/>
          <a:p>
            <a:pPr indent="0" lvl="0" marL="0" marR="0" rtl="0" algn="ctr">
              <a:spcBef>
                <a:spcPts val="0"/>
              </a:spcBef>
              <a:buNone/>
            </a:pPr>
            <a:r>
              <a:t/>
            </a:r>
            <a:endParaRPr b="0" i="0" sz="2400" u="none" cap="none" strike="noStrike">
              <a:solidFill>
                <a:schemeClr val="dk1"/>
              </a:solidFill>
              <a:latin typeface="Arial"/>
              <a:ea typeface="Arial"/>
              <a:cs typeface="Arial"/>
              <a:sym typeface="Arial"/>
            </a:endParaRPr>
          </a:p>
        </p:txBody>
      </p:sp>
      <p:pic>
        <p:nvPicPr>
          <p:cNvPr id="119" name="Shape 119"/>
          <p:cNvPicPr preferRelativeResize="0"/>
          <p:nvPr/>
        </p:nvPicPr>
        <p:blipFill rotWithShape="1">
          <a:blip r:embed="rId2">
            <a:alphaModFix/>
          </a:blip>
          <a:srcRect b="0" l="0" r="0" t="0"/>
          <a:stretch/>
        </p:blipFill>
        <p:spPr>
          <a:xfrm>
            <a:off x="228600" y="190500"/>
            <a:ext cx="8712199" cy="6476999"/>
          </a:xfrm>
          <a:prstGeom prst="rect">
            <a:avLst/>
          </a:prstGeom>
          <a:noFill/>
          <a:ln>
            <a:noFill/>
          </a:ln>
        </p:spPr>
      </p:pic>
      <p:cxnSp>
        <p:nvCxnSpPr>
          <p:cNvPr id="120" name="Shape 120"/>
          <p:cNvCxnSpPr/>
          <p:nvPr/>
        </p:nvCxnSpPr>
        <p:spPr>
          <a:xfrm>
            <a:off x="7043738" y="5589589"/>
            <a:ext cx="0" cy="871536"/>
          </a:xfrm>
          <a:prstGeom prst="straightConnector1">
            <a:avLst/>
          </a:prstGeom>
          <a:noFill/>
          <a:ln cap="flat" cmpd="sng" w="19050">
            <a:solidFill>
              <a:schemeClr val="lt1"/>
            </a:solidFill>
            <a:prstDash val="solid"/>
            <a:round/>
            <a:headEnd len="med" w="med" type="none"/>
            <a:tailEnd len="med" w="med" type="none"/>
          </a:ln>
        </p:spPr>
      </p:cxnSp>
      <p:pic>
        <p:nvPicPr>
          <p:cNvPr descr="uw-logo-white" id="121" name="Shape 121"/>
          <p:cNvPicPr preferRelativeResize="0"/>
          <p:nvPr/>
        </p:nvPicPr>
        <p:blipFill rotWithShape="1">
          <a:blip r:embed="rId3">
            <a:alphaModFix/>
          </a:blip>
          <a:srcRect b="0" l="0" r="0" t="0"/>
          <a:stretch/>
        </p:blipFill>
        <p:spPr>
          <a:xfrm>
            <a:off x="7161214" y="5683250"/>
            <a:ext cx="1514474" cy="757238"/>
          </a:xfrm>
          <a:prstGeom prst="rect">
            <a:avLst/>
          </a:prstGeom>
          <a:noFill/>
          <a:ln>
            <a:noFill/>
          </a:ln>
        </p:spPr>
      </p:pic>
      <p:sp>
        <p:nvSpPr>
          <p:cNvPr id="122" name="Shape 122"/>
          <p:cNvSpPr txBox="1"/>
          <p:nvPr>
            <p:ph type="ctrTitle"/>
          </p:nvPr>
        </p:nvSpPr>
        <p:spPr>
          <a:xfrm>
            <a:off x="1043608" y="1268762"/>
            <a:ext cx="7200799" cy="1470024"/>
          </a:xfrm>
          <a:prstGeom prst="rect">
            <a:avLst/>
          </a:prstGeom>
          <a:noFill/>
          <a:ln>
            <a:noFill/>
          </a:ln>
        </p:spPr>
        <p:txBody>
          <a:bodyPr anchorCtr="0" anchor="b" bIns="91425" lIns="91425" rIns="91425" wrap="square" tIns="91425"/>
          <a:lstStyle>
            <a:lvl1pPr indent="0" lvl="0" marL="0" marR="0" rtl="0" algn="l">
              <a:lnSpc>
                <a:spcPct val="90000"/>
              </a:lnSpc>
              <a:spcBef>
                <a:spcPts val="0"/>
              </a:spcBef>
              <a:buClr>
                <a:schemeClr val="lt1"/>
              </a:buClr>
              <a:buFont typeface="Century Gothic"/>
              <a:buNone/>
              <a:defRPr b="0" i="0" sz="4000" u="none" cap="none" strike="noStrike">
                <a:solidFill>
                  <a:schemeClr val="lt1"/>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23" name="Shape 123"/>
          <p:cNvSpPr txBox="1"/>
          <p:nvPr>
            <p:ph idx="1" type="subTitle"/>
          </p:nvPr>
        </p:nvSpPr>
        <p:spPr>
          <a:xfrm>
            <a:off x="1043608" y="2826103"/>
            <a:ext cx="7200799" cy="1296143"/>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2800" u="none" cap="none" strike="noStrike">
                <a:solidFill>
                  <a:schemeClr val="lt1"/>
                </a:solidFill>
                <a:latin typeface="Century Gothic"/>
                <a:ea typeface="Century Gothic"/>
                <a:cs typeface="Century Gothic"/>
                <a:sym typeface="Century Gothic"/>
              </a:defRPr>
            </a:lvl1pPr>
            <a:lvl2pPr indent="0" lvl="1" marL="4572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2pPr>
            <a:lvl3pPr indent="0" lvl="2" marL="9144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3pPr>
            <a:lvl4pPr indent="0" lvl="3" marL="13716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4pPr>
            <a:lvl5pPr indent="0" lvl="4" marL="18288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5pPr>
            <a:lvl6pPr indent="0" lvl="5" marL="22860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6pPr>
            <a:lvl7pPr indent="0" lvl="6" marL="27432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7pPr>
            <a:lvl8pPr indent="0" lvl="7" marL="32004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8pPr>
            <a:lvl9pPr indent="0" lvl="8" marL="36576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9pPr>
          </a:lstStyle>
          <a:p/>
        </p:txBody>
      </p:sp>
      <p:sp>
        <p:nvSpPr>
          <p:cNvPr id="124" name="Shape 124"/>
          <p:cNvSpPr txBox="1"/>
          <p:nvPr>
            <p:ph idx="2" type="body"/>
          </p:nvPr>
        </p:nvSpPr>
        <p:spPr>
          <a:xfrm>
            <a:off x="1043608" y="4221087"/>
            <a:ext cx="7200900" cy="1223961"/>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1800" u="none" cap="none" strike="noStrike">
                <a:solidFill>
                  <a:srgbClr val="FFFFFF"/>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Image or Graph Layout">
    <p:spTree>
      <p:nvGrpSpPr>
        <p:cNvPr id="125" name="Shape 125"/>
        <p:cNvGrpSpPr/>
        <p:nvPr/>
      </p:nvGrpSpPr>
      <p:grpSpPr>
        <a:xfrm>
          <a:off x="0" y="0"/>
          <a:ext cx="0" cy="0"/>
          <a:chOff x="0" y="0"/>
          <a:chExt cx="0" cy="0"/>
        </a:xfrm>
      </p:grpSpPr>
      <p:sp>
        <p:nvSpPr>
          <p:cNvPr id="126" name="Shape 126"/>
          <p:cNvSpPr txBox="1"/>
          <p:nvPr>
            <p:ph idx="1" type="body"/>
          </p:nvPr>
        </p:nvSpPr>
        <p:spPr>
          <a:xfrm>
            <a:off x="1115616" y="5229201"/>
            <a:ext cx="5688632" cy="777209"/>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3F3F3F"/>
              </a:buClr>
              <a:buFont typeface="Arial"/>
              <a:buNone/>
              <a:defRPr b="0" i="0" sz="24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127" name="Shape 127"/>
          <p:cNvSpPr txBox="1"/>
          <p:nvPr>
            <p:ph idx="2" type="body"/>
          </p:nvPr>
        </p:nvSpPr>
        <p:spPr>
          <a:xfrm>
            <a:off x="1115617" y="548681"/>
            <a:ext cx="6911974" cy="647700"/>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1" i="0" sz="43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128" name="Shape 128"/>
          <p:cNvSpPr txBox="1"/>
          <p:nvPr>
            <p:ph idx="3" type="body"/>
          </p:nvPr>
        </p:nvSpPr>
        <p:spPr>
          <a:xfrm>
            <a:off x="1116015" y="1341438"/>
            <a:ext cx="6911974" cy="3671886"/>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1100" u="none" cap="none" strike="noStrike">
                <a:solidFill>
                  <a:schemeClr val="lt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
  <p:cSld name="Title and Content">
    <p:spTree>
      <p:nvGrpSpPr>
        <p:cNvPr id="30" name="Shape 30"/>
        <p:cNvGrpSpPr/>
        <p:nvPr/>
      </p:nvGrpSpPr>
      <p:grpSpPr>
        <a:xfrm>
          <a:off x="0" y="0"/>
          <a:ext cx="0" cy="0"/>
          <a:chOff x="0" y="0"/>
          <a:chExt cx="0" cy="0"/>
        </a:xfrm>
      </p:grpSpPr>
      <p:sp>
        <p:nvSpPr>
          <p:cNvPr id="31" name="Shape 31"/>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2" name="Shape 32"/>
          <p:cNvSpPr txBox="1"/>
          <p:nvPr>
            <p:ph idx="1" type="body"/>
          </p:nvPr>
        </p:nvSpPr>
        <p:spPr>
          <a:xfrm>
            <a:off x="800100" y="2103119"/>
            <a:ext cx="7543800" cy="393191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33" name="Shape 33"/>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34" name="Shape 34"/>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35" name="Shape 35"/>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type="secHead">
  <p:cSld name="Section Header">
    <p:bg>
      <p:bgPr>
        <a:gradFill>
          <a:gsLst>
            <a:gs pos="0">
              <a:srgbClr val="E1DBC9"/>
            </a:gs>
            <a:gs pos="77000">
              <a:srgbClr val="C8C1B0"/>
            </a:gs>
            <a:gs pos="100000">
              <a:srgbClr val="C0BAAA"/>
            </a:gs>
          </a:gsLst>
          <a:lin ang="5400000" scaled="0"/>
        </a:gradFill>
      </p:bgPr>
    </p:bg>
    <p:spTree>
      <p:nvGrpSpPr>
        <p:cNvPr id="36" name="Shape 36"/>
        <p:cNvGrpSpPr/>
        <p:nvPr/>
      </p:nvGrpSpPr>
      <p:grpSpPr>
        <a:xfrm>
          <a:off x="0" y="0"/>
          <a:ext cx="0" cy="0"/>
          <a:chOff x="0" y="0"/>
          <a:chExt cx="0" cy="0"/>
        </a:xfrm>
      </p:grpSpPr>
      <p:sp>
        <p:nvSpPr>
          <p:cNvPr id="37" name="Shape 37"/>
          <p:cNvSpPr/>
          <p:nvPr/>
        </p:nvSpPr>
        <p:spPr>
          <a:xfrm>
            <a:off x="0" y="0"/>
            <a:ext cx="9144000" cy="6858000"/>
          </a:xfrm>
          <a:prstGeom prst="rect">
            <a:avLst/>
          </a:prstGeom>
          <a:blipFill rotWithShape="1">
            <a:blip r:embed="rId2">
              <a:alphaModFix amt="45000"/>
            </a:blip>
            <a:tile algn="tl" flip="none" tx="-44450" sx="85000" ty="38100" sy="85000"/>
          </a:blipFill>
          <a:ln>
            <a:noFill/>
          </a:ln>
        </p:spPr>
        <p:txBody>
          <a:bodyPr anchorCtr="0" anchor="ctr" bIns="91425" lIns="91425" rIns="91425" wrap="square" tIns="91425">
            <a:noAutofit/>
          </a:bodyPr>
          <a:lstStyle/>
          <a:p>
            <a:pPr lvl="0">
              <a:spcBef>
                <a:spcPts val="0"/>
              </a:spcBef>
              <a:buNone/>
            </a:pPr>
            <a:r>
              <a:t/>
            </a:r>
            <a:endParaRPr/>
          </a:p>
        </p:txBody>
      </p:sp>
      <p:sp>
        <p:nvSpPr>
          <p:cNvPr id="38" name="Shape 38"/>
          <p:cNvSpPr/>
          <p:nvPr/>
        </p:nvSpPr>
        <p:spPr>
          <a:xfrm>
            <a:off x="980901" y="1267729"/>
            <a:ext cx="7182196" cy="4307949"/>
          </a:xfrm>
          <a:prstGeom prst="rect">
            <a:avLst/>
          </a:prstGeom>
          <a:solidFill>
            <a:schemeClr val="lt1"/>
          </a:solidFill>
          <a:ln>
            <a:noFill/>
          </a:ln>
          <a:effectLst>
            <a:outerShdw blurRad="50799" rotWithShape="0" algn="ctr">
              <a:srgbClr val="000000">
                <a:alpha val="65882"/>
              </a:srgbClr>
            </a:outerShdw>
          </a:effectLst>
        </p:spPr>
        <p:txBody>
          <a:bodyPr anchorCtr="0" anchor="ctr" bIns="91425" lIns="91425" rIns="91425" wrap="square" tIns="91425">
            <a:noAutofit/>
          </a:bodyPr>
          <a:lstStyle/>
          <a:p>
            <a:pPr lvl="0">
              <a:spcBef>
                <a:spcPts val="0"/>
              </a:spcBef>
              <a:buNone/>
            </a:pPr>
            <a:r>
              <a:t/>
            </a:r>
            <a:endParaRPr/>
          </a:p>
        </p:txBody>
      </p:sp>
      <p:sp>
        <p:nvSpPr>
          <p:cNvPr id="39" name="Shape 39"/>
          <p:cNvSpPr/>
          <p:nvPr/>
        </p:nvSpPr>
        <p:spPr>
          <a:xfrm>
            <a:off x="1085850" y="1411615"/>
            <a:ext cx="6972300" cy="4034770"/>
          </a:xfrm>
          <a:prstGeom prst="rect">
            <a:avLst/>
          </a:prstGeom>
          <a:noFill/>
          <a:ln cap="sq" cmpd="sng" w="9525">
            <a:solidFill>
              <a:srgbClr val="3F3F3F"/>
            </a:solidFill>
            <a:prstDash val="solid"/>
            <a:miter lim="8000"/>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
        <p:nvSpPr>
          <p:cNvPr id="40" name="Shape 40"/>
          <p:cNvSpPr/>
          <p:nvPr/>
        </p:nvSpPr>
        <p:spPr>
          <a:xfrm>
            <a:off x="3851910" y="1267729"/>
            <a:ext cx="1440180" cy="731519"/>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grpSp>
        <p:nvGrpSpPr>
          <p:cNvPr id="41" name="Shape 41"/>
          <p:cNvGrpSpPr/>
          <p:nvPr/>
        </p:nvGrpSpPr>
        <p:grpSpPr>
          <a:xfrm>
            <a:off x="3937634" y="1267730"/>
            <a:ext cx="1268729" cy="645295"/>
            <a:chOff x="5318305" y="1386267"/>
            <a:chExt cx="1567330" cy="645295"/>
          </a:xfrm>
        </p:grpSpPr>
        <p:cxnSp>
          <p:nvCxnSpPr>
            <p:cNvPr id="42" name="Shape 42"/>
            <p:cNvCxnSpPr/>
            <p:nvPr/>
          </p:nvCxnSpPr>
          <p:spPr>
            <a:xfrm>
              <a:off x="5318305" y="1386267"/>
              <a:ext cx="0" cy="640079"/>
            </a:xfrm>
            <a:prstGeom prst="straightConnector1">
              <a:avLst/>
            </a:prstGeom>
            <a:solidFill>
              <a:srgbClr val="262626"/>
            </a:solidFill>
            <a:ln cap="flat" cmpd="sng" w="9525">
              <a:solidFill>
                <a:schemeClr val="dk1"/>
              </a:solidFill>
              <a:prstDash val="solid"/>
              <a:miter lim="8000"/>
              <a:headEnd len="med" w="med" type="none"/>
              <a:tailEnd len="med" w="med" type="none"/>
            </a:ln>
          </p:spPr>
        </p:cxnSp>
        <p:cxnSp>
          <p:nvCxnSpPr>
            <p:cNvPr id="43" name="Shape 43"/>
            <p:cNvCxnSpPr/>
            <p:nvPr/>
          </p:nvCxnSpPr>
          <p:spPr>
            <a:xfrm>
              <a:off x="6885636" y="1386267"/>
              <a:ext cx="0" cy="640079"/>
            </a:xfrm>
            <a:prstGeom prst="straightConnector1">
              <a:avLst/>
            </a:prstGeom>
            <a:solidFill>
              <a:srgbClr val="262626"/>
            </a:solidFill>
            <a:ln cap="flat" cmpd="sng" w="9525">
              <a:solidFill>
                <a:schemeClr val="dk1"/>
              </a:solidFill>
              <a:prstDash val="solid"/>
              <a:miter lim="8000"/>
              <a:headEnd len="med" w="med" type="none"/>
              <a:tailEnd len="med" w="med" type="none"/>
            </a:ln>
          </p:spPr>
        </p:cxnSp>
        <p:cxnSp>
          <p:nvCxnSpPr>
            <p:cNvPr id="44" name="Shape 44"/>
            <p:cNvCxnSpPr/>
            <p:nvPr/>
          </p:nvCxnSpPr>
          <p:spPr>
            <a:xfrm>
              <a:off x="5318305" y="2031563"/>
              <a:ext cx="1567330" cy="0"/>
            </a:xfrm>
            <a:prstGeom prst="straightConnector1">
              <a:avLst/>
            </a:prstGeom>
            <a:solidFill>
              <a:srgbClr val="262626"/>
            </a:solidFill>
            <a:ln cap="flat" cmpd="sng" w="9525">
              <a:solidFill>
                <a:schemeClr val="dk1"/>
              </a:solidFill>
              <a:prstDash val="solid"/>
              <a:miter lim="8000"/>
              <a:headEnd len="med" w="med" type="none"/>
              <a:tailEnd len="med" w="med" type="none"/>
            </a:ln>
          </p:spPr>
        </p:cxnSp>
      </p:grpSp>
      <p:sp>
        <p:nvSpPr>
          <p:cNvPr id="45" name="Shape 45"/>
          <p:cNvSpPr txBox="1"/>
          <p:nvPr>
            <p:ph type="title"/>
          </p:nvPr>
        </p:nvSpPr>
        <p:spPr>
          <a:xfrm>
            <a:off x="1172716" y="2094308"/>
            <a:ext cx="6803136" cy="2587751"/>
          </a:xfrm>
          <a:prstGeom prst="rect">
            <a:avLst/>
          </a:prstGeom>
          <a:noFill/>
          <a:ln>
            <a:noFill/>
          </a:ln>
        </p:spPr>
        <p:txBody>
          <a:bodyPr anchorCtr="0" anchor="ctr" bIns="91425" lIns="91425" rIns="91425" wrap="square" tIns="91425"/>
          <a:lstStyle>
            <a:lvl1pPr indent="0" lvl="0" marL="0" marR="0" rtl="0" algn="ctr">
              <a:lnSpc>
                <a:spcPct val="83000"/>
              </a:lnSpc>
              <a:spcBef>
                <a:spcPts val="0"/>
              </a:spcBef>
              <a:buClr>
                <a:srgbClr val="262626"/>
              </a:buClr>
              <a:buFont typeface="Century Gothic"/>
              <a:buNone/>
              <a:defRPr b="0" i="0" sz="72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46" name="Shape 46"/>
          <p:cNvSpPr txBox="1"/>
          <p:nvPr>
            <p:ph idx="1" type="body"/>
          </p:nvPr>
        </p:nvSpPr>
        <p:spPr>
          <a:xfrm>
            <a:off x="1172717" y="4682062"/>
            <a:ext cx="6803136" cy="457200"/>
          </a:xfrm>
          <a:prstGeom prst="rect">
            <a:avLst/>
          </a:prstGeom>
          <a:noFill/>
          <a:ln>
            <a:noFill/>
          </a:ln>
        </p:spPr>
        <p:txBody>
          <a:bodyPr anchorCtr="0" anchor="t" bIns="91425" lIns="91425" rIns="91425" wrap="square" tIns="91425"/>
          <a:lstStyle>
            <a:lvl1pPr indent="0" lvl="0" marL="0" marR="0" rtl="0" algn="ctr">
              <a:lnSpc>
                <a:spcPct val="100000"/>
              </a:lnSpc>
              <a:spcBef>
                <a:spcPts val="900"/>
              </a:spcBef>
              <a:spcAft>
                <a:spcPts val="0"/>
              </a:spcAft>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0" i="0" sz="1600" u="none" cap="none" strike="noStrike">
                <a:solidFill>
                  <a:srgbClr val="888888"/>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0" i="0" sz="1600" u="none" cap="none" strike="noStrike">
                <a:solidFill>
                  <a:srgbClr val="888888"/>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9pPr>
          </a:lstStyle>
          <a:p/>
        </p:txBody>
      </p:sp>
      <p:sp>
        <p:nvSpPr>
          <p:cNvPr id="47" name="Shape 47"/>
          <p:cNvSpPr txBox="1"/>
          <p:nvPr>
            <p:ph idx="10" type="dt"/>
          </p:nvPr>
        </p:nvSpPr>
        <p:spPr>
          <a:xfrm>
            <a:off x="3991355" y="1344501"/>
            <a:ext cx="1165859" cy="530351"/>
          </a:xfrm>
          <a:prstGeom prst="rect">
            <a:avLst/>
          </a:prstGeom>
          <a:noFill/>
          <a:ln>
            <a:noFill/>
          </a:ln>
        </p:spPr>
        <p:txBody>
          <a:bodyPr anchorCtr="0" anchor="b" bIns="91425" lIns="91425" rIns="91425" wrap="square" tIns="91425"/>
          <a:lstStyle>
            <a:lvl1pPr indent="0" lvl="0" marL="0" marR="0" rtl="0" algn="ctr">
              <a:spcBef>
                <a:spcPts val="0"/>
              </a:spcBef>
              <a:buNone/>
              <a:defRPr b="0" i="0" sz="1300" u="none" cap="none" strike="noStrike">
                <a:solidFill>
                  <a:schemeClr val="dk1"/>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48" name="Shape 48"/>
          <p:cNvSpPr txBox="1"/>
          <p:nvPr>
            <p:ph idx="11" type="ftr"/>
          </p:nvPr>
        </p:nvSpPr>
        <p:spPr>
          <a:xfrm>
            <a:off x="1090165" y="5211060"/>
            <a:ext cx="4430267" cy="228600"/>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49" name="Shape 49"/>
          <p:cNvSpPr txBox="1"/>
          <p:nvPr>
            <p:ph idx="12" type="sldNum"/>
          </p:nvPr>
        </p:nvSpPr>
        <p:spPr>
          <a:xfrm>
            <a:off x="6453378" y="5211060"/>
            <a:ext cx="1584197" cy="2286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Obj">
  <p:cSld name="Two Content">
    <p:spTree>
      <p:nvGrpSpPr>
        <p:cNvPr id="50" name="Shape 50"/>
        <p:cNvGrpSpPr/>
        <p:nvPr/>
      </p:nvGrpSpPr>
      <p:grpSpPr>
        <a:xfrm>
          <a:off x="0" y="0"/>
          <a:ext cx="0" cy="0"/>
          <a:chOff x="0" y="0"/>
          <a:chExt cx="0" cy="0"/>
        </a:xfrm>
      </p:grpSpPr>
      <p:sp>
        <p:nvSpPr>
          <p:cNvPr id="51" name="Shape 51"/>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2" name="Shape 52"/>
          <p:cNvSpPr txBox="1"/>
          <p:nvPr>
            <p:ph idx="1" type="body"/>
          </p:nvPr>
        </p:nvSpPr>
        <p:spPr>
          <a:xfrm>
            <a:off x="800100" y="2103119"/>
            <a:ext cx="3566159" cy="3749040"/>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53" name="Shape 53"/>
          <p:cNvSpPr txBox="1"/>
          <p:nvPr>
            <p:ph idx="2" type="body"/>
          </p:nvPr>
        </p:nvSpPr>
        <p:spPr>
          <a:xfrm>
            <a:off x="4777739" y="2103119"/>
            <a:ext cx="3566159" cy="3749040"/>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54" name="Shape 54"/>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55" name="Shape 55"/>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56" name="Shape 56"/>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TxTwoObj">
  <p:cSld name="Comparison">
    <p:spTree>
      <p:nvGrpSpPr>
        <p:cNvPr id="57" name="Shape 57"/>
        <p:cNvGrpSpPr/>
        <p:nvPr/>
      </p:nvGrpSpPr>
      <p:grpSpPr>
        <a:xfrm>
          <a:off x="0" y="0"/>
          <a:ext cx="0" cy="0"/>
          <a:chOff x="0" y="0"/>
          <a:chExt cx="0" cy="0"/>
        </a:xfrm>
      </p:grpSpPr>
      <p:sp>
        <p:nvSpPr>
          <p:cNvPr id="58" name="Shape 58"/>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9" name="Shape 59"/>
          <p:cNvSpPr txBox="1"/>
          <p:nvPr>
            <p:ph idx="1" type="body"/>
          </p:nvPr>
        </p:nvSpPr>
        <p:spPr>
          <a:xfrm>
            <a:off x="802385" y="2074333"/>
            <a:ext cx="3566159" cy="640079"/>
          </a:xfrm>
          <a:prstGeom prst="rect">
            <a:avLst/>
          </a:prstGeom>
          <a:noFill/>
          <a:ln>
            <a:noFill/>
          </a:ln>
        </p:spPr>
        <p:txBody>
          <a:bodyPr anchorCtr="0" anchor="ctr" bIns="91425" lIns="91425" rIns="91425" wrap="square" tIns="91425"/>
          <a:lstStyle>
            <a:lvl1pPr indent="0" lvl="0" marL="0" marR="0" rtl="0" algn="ctr">
              <a:lnSpc>
                <a:spcPct val="100000"/>
              </a:lnSpc>
              <a:spcBef>
                <a:spcPts val="0"/>
              </a:spcBef>
              <a:spcAft>
                <a:spcPts val="0"/>
              </a:spcAft>
              <a:buClr>
                <a:srgbClr val="262626"/>
              </a:buClr>
              <a:buFont typeface="Garamond"/>
              <a:buNone/>
              <a:defRPr b="0" i="0" sz="1900" u="none" cap="none" strike="noStrike">
                <a:solidFill>
                  <a:schemeClr val="dk2"/>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1" i="0" sz="1900" u="none" cap="none" strike="noStrike">
                <a:solidFill>
                  <a:schemeClr val="dk1"/>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1" i="0" sz="1800" u="none" cap="none" strike="noStrike">
                <a:solidFill>
                  <a:schemeClr val="dk1"/>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9pPr>
          </a:lstStyle>
          <a:p/>
        </p:txBody>
      </p:sp>
      <p:sp>
        <p:nvSpPr>
          <p:cNvPr id="60" name="Shape 60"/>
          <p:cNvSpPr txBox="1"/>
          <p:nvPr>
            <p:ph idx="2" type="body"/>
          </p:nvPr>
        </p:nvSpPr>
        <p:spPr>
          <a:xfrm>
            <a:off x="802385" y="2755898"/>
            <a:ext cx="3566159" cy="320039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61" name="Shape 61"/>
          <p:cNvSpPr txBox="1"/>
          <p:nvPr>
            <p:ph idx="3" type="body"/>
          </p:nvPr>
        </p:nvSpPr>
        <p:spPr>
          <a:xfrm>
            <a:off x="4780026" y="2074333"/>
            <a:ext cx="3566159" cy="640079"/>
          </a:xfrm>
          <a:prstGeom prst="rect">
            <a:avLst/>
          </a:prstGeom>
          <a:noFill/>
          <a:ln>
            <a:noFill/>
          </a:ln>
        </p:spPr>
        <p:txBody>
          <a:bodyPr anchorCtr="0" anchor="ctr" bIns="91425" lIns="91425" rIns="91425" wrap="square" tIns="91425"/>
          <a:lstStyle>
            <a:lvl1pPr indent="0" lvl="0" marL="0" marR="0" rtl="0" algn="ctr">
              <a:lnSpc>
                <a:spcPct val="100000"/>
              </a:lnSpc>
              <a:spcBef>
                <a:spcPts val="0"/>
              </a:spcBef>
              <a:spcAft>
                <a:spcPts val="0"/>
              </a:spcAft>
              <a:buClr>
                <a:srgbClr val="262626"/>
              </a:buClr>
              <a:buFont typeface="Garamond"/>
              <a:buNone/>
              <a:defRPr b="0" i="0" sz="1900" u="none" cap="none" strike="noStrike">
                <a:solidFill>
                  <a:schemeClr val="dk2"/>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1" i="0" sz="1900" u="none" cap="none" strike="noStrike">
                <a:solidFill>
                  <a:schemeClr val="dk1"/>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1" i="0" sz="1800" u="none" cap="none" strike="noStrike">
                <a:solidFill>
                  <a:schemeClr val="dk1"/>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9pPr>
          </a:lstStyle>
          <a:p/>
        </p:txBody>
      </p:sp>
      <p:sp>
        <p:nvSpPr>
          <p:cNvPr id="62" name="Shape 62"/>
          <p:cNvSpPr txBox="1"/>
          <p:nvPr>
            <p:ph idx="4" type="body"/>
          </p:nvPr>
        </p:nvSpPr>
        <p:spPr>
          <a:xfrm>
            <a:off x="4780026" y="2756581"/>
            <a:ext cx="3566159" cy="320039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63" name="Shape 63"/>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64" name="Shape 64"/>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65" name="Shape 65"/>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66" name="Shape 66"/>
        <p:cNvGrpSpPr/>
        <p:nvPr/>
      </p:nvGrpSpPr>
      <p:grpSpPr>
        <a:xfrm>
          <a:off x="0" y="0"/>
          <a:ext cx="0" cy="0"/>
          <a:chOff x="0" y="0"/>
          <a:chExt cx="0" cy="0"/>
        </a:xfrm>
      </p:grpSpPr>
      <p:sp>
        <p:nvSpPr>
          <p:cNvPr id="67" name="Shape 67"/>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68" name="Shape 68"/>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69" name="Shape 69"/>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70" name="Shape 70"/>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71" name="Shape 71"/>
        <p:cNvGrpSpPr/>
        <p:nvPr/>
      </p:nvGrpSpPr>
      <p:grpSpPr>
        <a:xfrm>
          <a:off x="0" y="0"/>
          <a:ext cx="0" cy="0"/>
          <a:chOff x="0" y="0"/>
          <a:chExt cx="0" cy="0"/>
        </a:xfrm>
      </p:grpSpPr>
      <p:sp>
        <p:nvSpPr>
          <p:cNvPr id="72" name="Shape 72"/>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73" name="Shape 73"/>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74" name="Shape 74"/>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type="objTx">
  <p:cSld name="Content with Caption">
    <p:spTree>
      <p:nvGrpSpPr>
        <p:cNvPr id="75" name="Shape 75"/>
        <p:cNvGrpSpPr/>
        <p:nvPr/>
      </p:nvGrpSpPr>
      <p:grpSpPr>
        <a:xfrm>
          <a:off x="0" y="0"/>
          <a:ext cx="0" cy="0"/>
          <a:chOff x="0" y="0"/>
          <a:chExt cx="0" cy="0"/>
        </a:xfrm>
      </p:grpSpPr>
      <p:sp>
        <p:nvSpPr>
          <p:cNvPr id="76" name="Shape 76"/>
          <p:cNvSpPr/>
          <p:nvPr/>
        </p:nvSpPr>
        <p:spPr>
          <a:xfrm>
            <a:off x="184146" y="237743"/>
            <a:ext cx="6398514" cy="6382512"/>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sp>
        <p:nvSpPr>
          <p:cNvPr id="77" name="Shape 77"/>
          <p:cNvSpPr/>
          <p:nvPr/>
        </p:nvSpPr>
        <p:spPr>
          <a:xfrm>
            <a:off x="6765289" y="237743"/>
            <a:ext cx="2194559" cy="6382512"/>
          </a:xfrm>
          <a:prstGeom prst="rect">
            <a:avLst/>
          </a:prstGeom>
          <a:solidFill>
            <a:schemeClr val="accent1"/>
          </a:solidFill>
          <a:ln>
            <a:noFill/>
          </a:ln>
        </p:spPr>
        <p:txBody>
          <a:bodyPr anchorCtr="0" anchor="ctr" bIns="91425" lIns="91425" rIns="91425" wrap="square" tIns="91425">
            <a:noAutofit/>
          </a:bodyPr>
          <a:lstStyle/>
          <a:p>
            <a:pPr lvl="0">
              <a:spcBef>
                <a:spcPts val="0"/>
              </a:spcBef>
              <a:buNone/>
            </a:pPr>
            <a:r>
              <a:t/>
            </a:r>
            <a:endParaRPr/>
          </a:p>
        </p:txBody>
      </p:sp>
      <p:sp>
        <p:nvSpPr>
          <p:cNvPr id="78" name="Shape 78"/>
          <p:cNvSpPr txBox="1"/>
          <p:nvPr>
            <p:ph type="title"/>
          </p:nvPr>
        </p:nvSpPr>
        <p:spPr>
          <a:xfrm>
            <a:off x="6972300" y="607391"/>
            <a:ext cx="1823084" cy="1645920"/>
          </a:xfrm>
          <a:prstGeom prst="rect">
            <a:avLst/>
          </a:prstGeom>
          <a:noFill/>
          <a:ln>
            <a:noFill/>
          </a:ln>
        </p:spPr>
        <p:txBody>
          <a:bodyPr anchorCtr="0" anchor="b" bIns="91425" lIns="91425" rIns="91425" wrap="square" tIns="91425"/>
          <a:lstStyle>
            <a:lvl1pPr indent="0" lvl="0" marL="0" marR="0" rtl="0" algn="l">
              <a:lnSpc>
                <a:spcPct val="90000"/>
              </a:lnSpc>
              <a:spcBef>
                <a:spcPts val="0"/>
              </a:spcBef>
              <a:buClr>
                <a:srgbClr val="FFFFFF"/>
              </a:buClr>
              <a:buFont typeface="Century Gothic"/>
              <a:buNone/>
              <a:defRPr b="0" i="0" sz="2800" u="none" cap="none" strike="noStrike">
                <a:solidFill>
                  <a:srgbClr val="FFFFFF"/>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9" name="Shape 79"/>
          <p:cNvSpPr txBox="1"/>
          <p:nvPr>
            <p:ph idx="1" type="body"/>
          </p:nvPr>
        </p:nvSpPr>
        <p:spPr>
          <a:xfrm>
            <a:off x="514350" y="609600"/>
            <a:ext cx="5829299" cy="533399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80" name="Shape 80"/>
          <p:cNvSpPr txBox="1"/>
          <p:nvPr>
            <p:ph idx="2" type="body"/>
          </p:nvPr>
        </p:nvSpPr>
        <p:spPr>
          <a:xfrm>
            <a:off x="6972300" y="2286000"/>
            <a:ext cx="1823084" cy="3505200"/>
          </a:xfrm>
          <a:prstGeom prst="rect">
            <a:avLst/>
          </a:prstGeom>
          <a:noFill/>
          <a:ln>
            <a:noFill/>
          </a:ln>
        </p:spPr>
        <p:txBody>
          <a:bodyPr anchorCtr="0" anchor="t" bIns="91425" lIns="91425" rIns="91425" wrap="square" tIns="91425"/>
          <a:lstStyle>
            <a:lvl1pPr indent="0" lvl="0" marL="0" marR="0" rtl="0" algn="l">
              <a:lnSpc>
                <a:spcPct val="110000"/>
              </a:lnSpc>
              <a:spcBef>
                <a:spcPts val="800"/>
              </a:spcBef>
              <a:spcAft>
                <a:spcPts val="0"/>
              </a:spcAft>
              <a:buClr>
                <a:srgbClr val="262626"/>
              </a:buClr>
              <a:buFont typeface="Garamond"/>
              <a:buNone/>
              <a:defRPr b="0" i="0" sz="1400" u="none" cap="none" strike="noStrike">
                <a:solidFill>
                  <a:srgbClr val="FFFFFF"/>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0" i="0" sz="1200" u="none" cap="none" strike="noStrike">
                <a:solidFill>
                  <a:schemeClr val="dk1"/>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0" i="0" sz="1000" u="none" cap="none" strike="noStrike">
                <a:solidFill>
                  <a:schemeClr val="dk1"/>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9pPr>
          </a:lstStyle>
          <a:p/>
        </p:txBody>
      </p:sp>
      <p:sp>
        <p:nvSpPr>
          <p:cNvPr id="81" name="Shape 81"/>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82" name="Shape 82"/>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83" name="Shape 83"/>
          <p:cNvSpPr txBox="1"/>
          <p:nvPr>
            <p:ph idx="12" type="sldNum"/>
          </p:nvPr>
        </p:nvSpPr>
        <p:spPr>
          <a:xfrm>
            <a:off x="7795257" y="622300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FFFFFF"/>
                </a:solidFill>
                <a:latin typeface="Century Gothic"/>
                <a:ea typeface="Century Gothic"/>
                <a:cs typeface="Century Gothic"/>
                <a:sym typeface="Century Gothic"/>
              </a:rPr>
              <a:t>‹#›</a:t>
            </a:fld>
          </a:p>
        </p:txBody>
      </p:sp>
      <p:sp>
        <p:nvSpPr>
          <p:cNvPr id="84" name="Shape 84"/>
          <p:cNvSpPr/>
          <p:nvPr/>
        </p:nvSpPr>
        <p:spPr>
          <a:xfrm>
            <a:off x="6868160" y="374904"/>
            <a:ext cx="1988820" cy="6108191"/>
          </a:xfrm>
          <a:prstGeom prst="rect">
            <a:avLst/>
          </a:prstGeom>
          <a:noFill/>
          <a:ln cap="sq" cmpd="sng" w="9525">
            <a:solidFill>
              <a:srgbClr val="FFFFFF"/>
            </a:solidFill>
            <a:prstDash val="solid"/>
            <a:miter lim="8000"/>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type="picTx">
  <p:cSld name="Picture with Caption">
    <p:spTree>
      <p:nvGrpSpPr>
        <p:cNvPr id="85" name="Shape 85"/>
        <p:cNvGrpSpPr/>
        <p:nvPr/>
      </p:nvGrpSpPr>
      <p:grpSpPr>
        <a:xfrm>
          <a:off x="0" y="0"/>
          <a:ext cx="0" cy="0"/>
          <a:chOff x="0" y="0"/>
          <a:chExt cx="0" cy="0"/>
        </a:xfrm>
      </p:grpSpPr>
      <p:sp>
        <p:nvSpPr>
          <p:cNvPr id="86" name="Shape 86"/>
          <p:cNvSpPr/>
          <p:nvPr/>
        </p:nvSpPr>
        <p:spPr>
          <a:xfrm>
            <a:off x="6765289" y="237743"/>
            <a:ext cx="2194559" cy="6382512"/>
          </a:xfrm>
          <a:prstGeom prst="rect">
            <a:avLst/>
          </a:prstGeom>
          <a:solidFill>
            <a:schemeClr val="accent1"/>
          </a:solidFill>
          <a:ln>
            <a:noFill/>
          </a:ln>
        </p:spPr>
        <p:txBody>
          <a:bodyPr anchorCtr="0" anchor="ctr" bIns="91425" lIns="91425" rIns="91425" wrap="square" tIns="91425">
            <a:noAutofit/>
          </a:bodyPr>
          <a:lstStyle/>
          <a:p>
            <a:pPr lvl="0">
              <a:spcBef>
                <a:spcPts val="0"/>
              </a:spcBef>
              <a:buNone/>
            </a:pPr>
            <a:r>
              <a:t/>
            </a:r>
            <a:endParaRPr/>
          </a:p>
        </p:txBody>
      </p:sp>
      <p:sp>
        <p:nvSpPr>
          <p:cNvPr id="87" name="Shape 87"/>
          <p:cNvSpPr txBox="1"/>
          <p:nvPr>
            <p:ph type="title"/>
          </p:nvPr>
        </p:nvSpPr>
        <p:spPr>
          <a:xfrm>
            <a:off x="6972300" y="603504"/>
            <a:ext cx="1824227" cy="1645920"/>
          </a:xfrm>
          <a:prstGeom prst="rect">
            <a:avLst/>
          </a:prstGeom>
          <a:noFill/>
          <a:ln>
            <a:noFill/>
          </a:ln>
        </p:spPr>
        <p:txBody>
          <a:bodyPr anchorCtr="0" anchor="b" bIns="91425" lIns="91425" rIns="91425" wrap="square" tIns="91425"/>
          <a:lstStyle>
            <a:lvl1pPr indent="0" lvl="0" marL="0" marR="0" rtl="0" algn="l">
              <a:lnSpc>
                <a:spcPct val="90000"/>
              </a:lnSpc>
              <a:spcBef>
                <a:spcPts val="0"/>
              </a:spcBef>
              <a:buClr>
                <a:srgbClr val="FFFFFF"/>
              </a:buClr>
              <a:buFont typeface="Century Gothic"/>
              <a:buNone/>
              <a:defRPr b="0" i="0" sz="2800" u="none" cap="none" strike="noStrike">
                <a:solidFill>
                  <a:srgbClr val="FFFFFF"/>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88" name="Shape 88"/>
          <p:cNvSpPr/>
          <p:nvPr>
            <p:ph idx="2" type="pic"/>
          </p:nvPr>
        </p:nvSpPr>
        <p:spPr>
          <a:xfrm>
            <a:off x="171448" y="237743"/>
            <a:ext cx="6398514" cy="6382512"/>
          </a:xfrm>
          <a:prstGeom prst="rect">
            <a:avLst/>
          </a:prstGeom>
          <a:solidFill>
            <a:srgbClr val="76CEEF"/>
          </a:solid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3200" u="none" cap="none" strike="noStrike">
                <a:solidFill>
                  <a:schemeClr val="dk1"/>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0" i="0" sz="2800" u="none" cap="none" strike="noStrike">
                <a:solidFill>
                  <a:schemeClr val="dk1"/>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0" i="0" sz="2400" u="none" cap="none" strike="noStrike">
                <a:solidFill>
                  <a:schemeClr val="dk1"/>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9pPr>
          </a:lstStyle>
          <a:p/>
        </p:txBody>
      </p:sp>
      <p:sp>
        <p:nvSpPr>
          <p:cNvPr id="89" name="Shape 89"/>
          <p:cNvSpPr txBox="1"/>
          <p:nvPr>
            <p:ph idx="1" type="body"/>
          </p:nvPr>
        </p:nvSpPr>
        <p:spPr>
          <a:xfrm>
            <a:off x="6972300" y="2286000"/>
            <a:ext cx="1824227" cy="3502152"/>
          </a:xfrm>
          <a:prstGeom prst="rect">
            <a:avLst/>
          </a:prstGeom>
          <a:noFill/>
          <a:ln>
            <a:noFill/>
          </a:ln>
        </p:spPr>
        <p:txBody>
          <a:bodyPr anchorCtr="0" anchor="t" bIns="91425" lIns="91425" rIns="91425" wrap="square" tIns="91425"/>
          <a:lstStyle>
            <a:lvl1pPr indent="0" lvl="0" marL="0" marR="0" rtl="0" algn="l">
              <a:lnSpc>
                <a:spcPct val="110000"/>
              </a:lnSpc>
              <a:spcBef>
                <a:spcPts val="800"/>
              </a:spcBef>
              <a:spcAft>
                <a:spcPts val="0"/>
              </a:spcAft>
              <a:buClr>
                <a:srgbClr val="262626"/>
              </a:buClr>
              <a:buFont typeface="Garamond"/>
              <a:buNone/>
              <a:defRPr b="0" i="0" sz="1400" u="none" cap="none" strike="noStrike">
                <a:solidFill>
                  <a:srgbClr val="FFFFFF"/>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0" i="0" sz="1200" u="none" cap="none" strike="noStrike">
                <a:solidFill>
                  <a:schemeClr val="dk1"/>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0" i="0" sz="1000" u="none" cap="none" strike="noStrike">
                <a:solidFill>
                  <a:schemeClr val="dk1"/>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9pPr>
          </a:lstStyle>
          <a:p/>
        </p:txBody>
      </p:sp>
      <p:sp>
        <p:nvSpPr>
          <p:cNvPr id="90" name="Shape 90"/>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FFFFF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91" name="Shape 91"/>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r">
              <a:spcBef>
                <a:spcPts val="0"/>
              </a:spcBef>
              <a:buNone/>
              <a:defRPr b="0" i="0" sz="1000" u="none" cap="none" strike="noStrike">
                <a:solidFill>
                  <a:srgbClr val="FFFFF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92" name="Shape 92"/>
          <p:cNvSpPr txBox="1"/>
          <p:nvPr>
            <p:ph idx="12" type="sldNum"/>
          </p:nvPr>
        </p:nvSpPr>
        <p:spPr>
          <a:xfrm>
            <a:off x="7797546" y="6227064"/>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FFFFFF"/>
                </a:solidFill>
                <a:latin typeface="Century Gothic"/>
                <a:ea typeface="Century Gothic"/>
                <a:cs typeface="Century Gothic"/>
                <a:sym typeface="Century Gothic"/>
              </a:rPr>
              <a:t>‹#›</a:t>
            </a:fld>
          </a:p>
        </p:txBody>
      </p:sp>
      <p:sp>
        <p:nvSpPr>
          <p:cNvPr id="93" name="Shape 93"/>
          <p:cNvSpPr/>
          <p:nvPr/>
        </p:nvSpPr>
        <p:spPr>
          <a:xfrm>
            <a:off x="6868160" y="374904"/>
            <a:ext cx="1988820" cy="6108191"/>
          </a:xfrm>
          <a:prstGeom prst="rect">
            <a:avLst/>
          </a:prstGeom>
          <a:noFill/>
          <a:ln cap="sq" cmpd="sng" w="9525">
            <a:solidFill>
              <a:srgbClr val="FFFFFF"/>
            </a:solidFill>
            <a:prstDash val="solid"/>
            <a:miter lim="8000"/>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6"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Shape 10"/>
          <p:cNvSpPr/>
          <p:nvPr/>
        </p:nvSpPr>
        <p:spPr>
          <a:xfrm>
            <a:off x="176021" y="237743"/>
            <a:ext cx="8791955" cy="6382512"/>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sp>
        <p:nvSpPr>
          <p:cNvPr id="11" name="Shape 11"/>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2" name="Shape 12"/>
          <p:cNvSpPr txBox="1"/>
          <p:nvPr>
            <p:ph idx="1" type="body"/>
          </p:nvPr>
        </p:nvSpPr>
        <p:spPr>
          <a:xfrm>
            <a:off x="800100" y="2103119"/>
            <a:ext cx="7543800" cy="393191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13" name="Shape 13"/>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14" name="Shape 14"/>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15" name="Shape 15"/>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v.youku.com/v_show/id_XMTY2NjY3NzE2MA==.html"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Shape 133"/>
          <p:cNvSpPr txBox="1"/>
          <p:nvPr>
            <p:ph type="ctrTitle"/>
          </p:nvPr>
        </p:nvSpPr>
        <p:spPr>
          <a:xfrm>
            <a:off x="1171280" y="2091263"/>
            <a:ext cx="6801439" cy="2590800"/>
          </a:xfrm>
          <a:prstGeom prst="rect">
            <a:avLst/>
          </a:prstGeom>
          <a:noFill/>
          <a:ln>
            <a:noFill/>
          </a:ln>
        </p:spPr>
        <p:txBody>
          <a:bodyPr anchorCtr="0" anchor="ctr" bIns="45700" lIns="91425" rIns="91425" wrap="square" tIns="45700">
            <a:noAutofit/>
          </a:bodyPr>
          <a:lstStyle/>
          <a:p>
            <a:pPr indent="0" lvl="0" marL="0" marR="0" rtl="0" algn="ctr">
              <a:lnSpc>
                <a:spcPct val="83000"/>
              </a:lnSpc>
              <a:spcBef>
                <a:spcPts val="0"/>
              </a:spcBef>
              <a:buClr>
                <a:srgbClr val="262626"/>
              </a:buClr>
              <a:buSzPct val="25000"/>
              <a:buFont typeface="Century Gothic"/>
              <a:buNone/>
            </a:pPr>
            <a:r>
              <a:t/>
            </a:r>
            <a:endParaRPr b="0" i="0" sz="7200" u="none" cap="none" strike="noStrike">
              <a:solidFill>
                <a:srgbClr val="262626"/>
              </a:solidFill>
              <a:latin typeface="Century Gothic"/>
              <a:ea typeface="Century Gothic"/>
              <a:cs typeface="Century Gothic"/>
              <a:sym typeface="Century Gothic"/>
            </a:endParaRPr>
          </a:p>
        </p:txBody>
      </p:sp>
      <p:sp>
        <p:nvSpPr>
          <p:cNvPr id="134" name="Shape 134"/>
          <p:cNvSpPr txBox="1"/>
          <p:nvPr>
            <p:ph idx="1" type="subTitle"/>
          </p:nvPr>
        </p:nvSpPr>
        <p:spPr>
          <a:xfrm>
            <a:off x="1171575" y="4682062"/>
            <a:ext cx="6803136" cy="457200"/>
          </a:xfrm>
          <a:prstGeom prst="rect">
            <a:avLst/>
          </a:prstGeom>
          <a:noFill/>
          <a:ln>
            <a:noFill/>
          </a:ln>
        </p:spPr>
        <p:txBody>
          <a:bodyPr anchorCtr="0" anchor="t" bIns="45700" lIns="91425" rIns="91425" wrap="square" tIns="45700">
            <a:noAutofit/>
          </a:bodyPr>
          <a:lstStyle/>
          <a:p>
            <a:pPr indent="0" lvl="0" marL="0" marR="0" rtl="0" algn="ctr">
              <a:lnSpc>
                <a:spcPct val="100000"/>
              </a:lnSpc>
              <a:spcBef>
                <a:spcPts val="0"/>
              </a:spcBef>
              <a:spcAft>
                <a:spcPts val="0"/>
              </a:spcAft>
              <a:buClr>
                <a:srgbClr val="262626"/>
              </a:buClr>
              <a:buSzPct val="25000"/>
              <a:buFont typeface="Garamond"/>
              <a:buNone/>
            </a:pPr>
            <a:r>
              <a:t/>
            </a:r>
            <a:endParaRPr b="0" i="0" sz="1600" u="none" cap="none" strike="noStrike">
              <a:solidFill>
                <a:schemeClr val="dk1"/>
              </a:solidFill>
              <a:latin typeface="Century Gothic"/>
              <a:ea typeface="Century Gothic"/>
              <a:cs typeface="Century Gothic"/>
              <a:sym typeface="Century Gothic"/>
            </a:endParaRPr>
          </a:p>
        </p:txBody>
      </p:sp>
      <p:sp>
        <p:nvSpPr>
          <p:cNvPr id="135" name="Shape 135"/>
          <p:cNvSpPr/>
          <p:nvPr/>
        </p:nvSpPr>
        <p:spPr>
          <a:xfrm>
            <a:off x="0" y="0"/>
            <a:ext cx="9144000" cy="6858000"/>
          </a:xfrm>
          <a:prstGeom prst="rect">
            <a:avLst/>
          </a:prstGeom>
          <a:solidFill>
            <a:schemeClr val="lt1"/>
          </a:solidFill>
          <a:ln>
            <a:noFill/>
          </a:ln>
        </p:spPr>
        <p:txBody>
          <a:bodyPr anchorCtr="0" anchor="ctr" bIns="45700" lIns="91425" rIns="91425" wrap="square" tIns="45700">
            <a:noAutofit/>
          </a:bodyPr>
          <a:lstStyle/>
          <a:p>
            <a:pPr indent="0" lvl="0" marL="0" marR="0" rtl="0" algn="ctr">
              <a:spcBef>
                <a:spcPts val="0"/>
              </a:spcBef>
              <a:buNone/>
            </a:pPr>
            <a:r>
              <a:t/>
            </a:r>
            <a:endParaRPr b="0" i="0" sz="1800" u="none" cap="none" strike="noStrike">
              <a:solidFill>
                <a:schemeClr val="lt1"/>
              </a:solidFill>
              <a:latin typeface="Century Gothic"/>
              <a:ea typeface="Century Gothic"/>
              <a:cs typeface="Century Gothic"/>
              <a:sym typeface="Century Gothic"/>
            </a:endParaRPr>
          </a:p>
        </p:txBody>
      </p:sp>
      <p:sp>
        <p:nvSpPr>
          <p:cNvPr id="136" name="Shape 136"/>
          <p:cNvSpPr/>
          <p:nvPr/>
        </p:nvSpPr>
        <p:spPr>
          <a:xfrm>
            <a:off x="179511" y="188640"/>
            <a:ext cx="8784976" cy="6480719"/>
          </a:xfrm>
          <a:prstGeom prst="rect">
            <a:avLst/>
          </a:prstGeom>
          <a:solidFill>
            <a:srgbClr val="CC0000"/>
          </a:solidFill>
          <a:ln>
            <a:noFill/>
          </a:ln>
        </p:spPr>
        <p:txBody>
          <a:bodyPr anchorCtr="0" anchor="ctr" bIns="45700" lIns="91425" rIns="91425" wrap="square" tIns="45700">
            <a:noAutofit/>
          </a:bodyPr>
          <a:lstStyle/>
          <a:p>
            <a:pPr indent="0" lvl="0" marL="0" marR="0" rtl="0" algn="ctr">
              <a:spcBef>
                <a:spcPts val="0"/>
              </a:spcBef>
              <a:buNone/>
            </a:pPr>
            <a:r>
              <a:t/>
            </a:r>
            <a:endParaRPr b="0" i="0" sz="1800" u="none" cap="none" strike="noStrike">
              <a:solidFill>
                <a:schemeClr val="lt1"/>
              </a:solidFill>
              <a:latin typeface="Century Gothic"/>
              <a:ea typeface="Century Gothic"/>
              <a:cs typeface="Century Gothic"/>
              <a:sym typeface="Century Gothic"/>
            </a:endParaRPr>
          </a:p>
        </p:txBody>
      </p:sp>
      <p:sp>
        <p:nvSpPr>
          <p:cNvPr id="137" name="Shape 137"/>
          <p:cNvSpPr txBox="1"/>
          <p:nvPr/>
        </p:nvSpPr>
        <p:spPr>
          <a:xfrm>
            <a:off x="1171279" y="1556791"/>
            <a:ext cx="6801439" cy="2590800"/>
          </a:xfrm>
          <a:prstGeom prst="rect">
            <a:avLst/>
          </a:prstGeom>
          <a:noFill/>
          <a:ln>
            <a:noFill/>
          </a:ln>
        </p:spPr>
        <p:txBody>
          <a:bodyPr anchorCtr="0" anchor="ctr" bIns="45700" lIns="91425" rIns="91425" wrap="square" tIns="45700">
            <a:noAutofit/>
          </a:bodyPr>
          <a:lstStyle/>
          <a:p>
            <a:pPr indent="0" lvl="0" marL="0" marR="0" rtl="0" algn="ctr">
              <a:lnSpc>
                <a:spcPct val="83000"/>
              </a:lnSpc>
              <a:spcBef>
                <a:spcPts val="0"/>
              </a:spcBef>
              <a:buClr>
                <a:schemeClr val="lt1"/>
              </a:buClr>
              <a:buSzPct val="25000"/>
              <a:buFont typeface="Century Gothic"/>
              <a:buNone/>
            </a:pPr>
            <a:r>
              <a:rPr b="0" i="0" lang="en-GB" sz="5400" u="none" cap="none" strike="noStrike">
                <a:solidFill>
                  <a:schemeClr val="lt1"/>
                </a:solidFill>
                <a:latin typeface="Century Gothic"/>
                <a:ea typeface="Century Gothic"/>
                <a:cs typeface="Century Gothic"/>
                <a:sym typeface="Century Gothic"/>
              </a:rPr>
              <a:t>7TIN（青亭网）</a:t>
            </a:r>
          </a:p>
        </p:txBody>
      </p:sp>
      <p:sp>
        <p:nvSpPr>
          <p:cNvPr id="138" name="Shape 138"/>
          <p:cNvSpPr txBox="1"/>
          <p:nvPr/>
        </p:nvSpPr>
        <p:spPr>
          <a:xfrm>
            <a:off x="1171279" y="4377262"/>
            <a:ext cx="6803136" cy="457200"/>
          </a:xfrm>
          <a:prstGeom prst="rect">
            <a:avLst/>
          </a:prstGeom>
          <a:noFill/>
          <a:ln>
            <a:noFill/>
          </a:ln>
        </p:spPr>
        <p:txBody>
          <a:bodyPr anchorCtr="0" anchor="t" bIns="45700" lIns="91425" rIns="91425" wrap="square" tIns="45700">
            <a:noAutofit/>
          </a:bodyPr>
          <a:lstStyle/>
          <a:p>
            <a:pPr indent="0" lvl="0" marL="0" marR="0" rtl="0" algn="ctr">
              <a:lnSpc>
                <a:spcPct val="100000"/>
              </a:lnSpc>
              <a:spcBef>
                <a:spcPts val="0"/>
              </a:spcBef>
              <a:spcAft>
                <a:spcPts val="0"/>
              </a:spcAft>
              <a:buClr>
                <a:srgbClr val="262626"/>
              </a:buClr>
              <a:buSzPct val="25000"/>
              <a:buFont typeface="Garamond"/>
              <a:buNone/>
            </a:pPr>
            <a:r>
              <a:rPr lang="en-GB" sz="3200">
                <a:solidFill>
                  <a:schemeClr val="lt1"/>
                </a:solidFill>
                <a:latin typeface="Century Gothic"/>
                <a:ea typeface="Century Gothic"/>
                <a:cs typeface="Century Gothic"/>
                <a:sym typeface="Century Gothic"/>
              </a:rPr>
              <a:t>Sources of </a:t>
            </a:r>
            <a:r>
              <a:rPr b="0" i="0" lang="en-GB" sz="3200" u="none" cap="none" strike="noStrike">
                <a:solidFill>
                  <a:schemeClr val="lt1"/>
                </a:solidFill>
                <a:latin typeface="Century Gothic"/>
                <a:ea typeface="Century Gothic"/>
                <a:cs typeface="Century Gothic"/>
                <a:sym typeface="Century Gothic"/>
              </a:rPr>
              <a:t>Finance</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Shape 202"/>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320" u="none" cap="none" strike="noStrike">
                <a:solidFill>
                  <a:srgbClr val="262626"/>
                </a:solidFill>
                <a:latin typeface="Century Gothic"/>
                <a:ea typeface="Century Gothic"/>
                <a:cs typeface="Century Gothic"/>
                <a:sym typeface="Century Gothic"/>
              </a:rPr>
              <a:t>Case Study Discussion Questions</a:t>
            </a:r>
          </a:p>
        </p:txBody>
      </p:sp>
      <p:sp>
        <p:nvSpPr>
          <p:cNvPr id="203" name="Shape 203"/>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Why was 7Tin financed the way it was and why might that decision have been made?</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Discuss whether Pecking Order Theory is still relevant today, in the light of high tech firms and firms who want to be global from inception etc.</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In what situations might Pecking Order Theory not be still relevant today?</a:t>
            </a:r>
          </a:p>
          <a:p>
            <a:pPr indent="0" lvl="0" marL="0" marR="0" rtl="0" algn="l">
              <a:lnSpc>
                <a:spcPct val="100000"/>
              </a:lnSpc>
              <a:spcBef>
                <a:spcPts val="900"/>
              </a:spcBef>
              <a:spcAft>
                <a:spcPts val="0"/>
              </a:spcAft>
              <a:buClr>
                <a:srgbClr val="262626"/>
              </a:buClr>
              <a:buSzPct val="25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7" name="Shape 207"/>
        <p:cNvGrpSpPr/>
        <p:nvPr/>
      </p:nvGrpSpPr>
      <p:grpSpPr>
        <a:xfrm>
          <a:off x="0" y="0"/>
          <a:ext cx="0" cy="0"/>
          <a:chOff x="0" y="0"/>
          <a:chExt cx="0" cy="0"/>
        </a:xfrm>
      </p:grpSpPr>
      <p:sp>
        <p:nvSpPr>
          <p:cNvPr id="208" name="Shape 208"/>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References</a:t>
            </a:r>
          </a:p>
        </p:txBody>
      </p:sp>
      <p:sp>
        <p:nvSpPr>
          <p:cNvPr id="209" name="Shape 209"/>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Brealey, R.A., Myers, S.C., Allen, F. (2008). Principles of Corporate Finance. McGraw-Hill/Irwin, New York.</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Myers, S.C., Majluf, N.S. (1984). Corporate financing and investment decisions when firms have information that investors do not have, </a:t>
            </a:r>
            <a:r>
              <a:rPr b="0" i="1" lang="en-GB" sz="1800" u="none" cap="none" strike="noStrike">
                <a:solidFill>
                  <a:schemeClr val="dk1"/>
                </a:solidFill>
                <a:latin typeface="Century Gothic"/>
                <a:ea typeface="Century Gothic"/>
                <a:cs typeface="Century Gothic"/>
                <a:sym typeface="Century Gothic"/>
              </a:rPr>
              <a:t>Journal of Financial Economics,13</a:t>
            </a:r>
            <a:r>
              <a:rPr b="0" i="0" lang="en-GB" sz="1800" u="none" cap="none" strike="noStrike">
                <a:solidFill>
                  <a:schemeClr val="dk1"/>
                </a:solidFill>
                <a:latin typeface="Century Gothic"/>
                <a:ea typeface="Century Gothic"/>
                <a:cs typeface="Century Gothic"/>
                <a:sym typeface="Century Gothic"/>
              </a:rPr>
              <a:t> (2): 187–221. </a:t>
            </a:r>
          </a:p>
          <a:p>
            <a:pPr indent="-182880" lvl="0" marL="182880" marR="0" rtl="0" algn="l">
              <a:lnSpc>
                <a:spcPct val="100000"/>
              </a:lnSpc>
              <a:spcBef>
                <a:spcPts val="900"/>
              </a:spcBef>
              <a:spcAft>
                <a:spcPts val="0"/>
              </a:spcAft>
              <a:buClr>
                <a:srgbClr val="262626"/>
              </a:buClr>
              <a:buSzPct val="100000"/>
              <a:buFont typeface="Garamond"/>
              <a:buChar char="◦"/>
            </a:pPr>
            <a:r>
              <a:rPr lang="en-GB"/>
              <a:t>Frank, M.Z. and Goyal, V.K., 2003. Testing the pecking order theory of capital structure. Journal of financial economics, 67(2), pp.217-248.</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2" name="Shape 142"/>
        <p:cNvGrpSpPr/>
        <p:nvPr/>
      </p:nvGrpSpPr>
      <p:grpSpPr>
        <a:xfrm>
          <a:off x="0" y="0"/>
          <a:ext cx="0" cy="0"/>
          <a:chOff x="0" y="0"/>
          <a:chExt cx="0" cy="0"/>
        </a:xfrm>
      </p:grpSpPr>
      <p:sp>
        <p:nvSpPr>
          <p:cNvPr id="143" name="Shape 143"/>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Learning Objectives</a:t>
            </a:r>
          </a:p>
        </p:txBody>
      </p:sp>
      <p:sp>
        <p:nvSpPr>
          <p:cNvPr id="144" name="Shape 144"/>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Explain the sources and availability of finance to a startup or growing business.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Analyze the benefits of different types of finance and list the priority order to finance.</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8" name="Shape 148"/>
        <p:cNvGrpSpPr/>
        <p:nvPr/>
      </p:nvGrpSpPr>
      <p:grpSpPr>
        <a:xfrm>
          <a:off x="0" y="0"/>
          <a:ext cx="0" cy="0"/>
          <a:chOff x="0" y="0"/>
          <a:chExt cx="0" cy="0"/>
        </a:xfrm>
      </p:grpSpPr>
      <p:sp>
        <p:nvSpPr>
          <p:cNvPr id="149" name="Shape 149"/>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320" u="none" cap="none" strike="noStrike">
                <a:solidFill>
                  <a:srgbClr val="262626"/>
                </a:solidFill>
                <a:latin typeface="Century Gothic"/>
                <a:ea typeface="Century Gothic"/>
                <a:cs typeface="Century Gothic"/>
                <a:sym typeface="Century Gothic"/>
              </a:rPr>
              <a:t>What are the Different Categor</a:t>
            </a:r>
            <a:r>
              <a:rPr lang="en-GB" sz="4320"/>
              <a:t>ies</a:t>
            </a:r>
            <a:r>
              <a:rPr b="0" i="0" lang="en-GB" sz="4320" u="none" cap="none" strike="noStrike">
                <a:solidFill>
                  <a:srgbClr val="262626"/>
                </a:solidFill>
                <a:latin typeface="Century Gothic"/>
                <a:ea typeface="Century Gothic"/>
                <a:cs typeface="Century Gothic"/>
                <a:sym typeface="Century Gothic"/>
              </a:rPr>
              <a:t> of Finance?</a:t>
            </a:r>
          </a:p>
        </p:txBody>
      </p:sp>
      <p:grpSp>
        <p:nvGrpSpPr>
          <p:cNvPr id="150" name="Shape 150"/>
          <p:cNvGrpSpPr/>
          <p:nvPr/>
        </p:nvGrpSpPr>
        <p:grpSpPr>
          <a:xfrm>
            <a:off x="1043608" y="2446257"/>
            <a:ext cx="6886369" cy="3789720"/>
            <a:chOff x="0" y="25369"/>
            <a:chExt cx="6886369" cy="3789720"/>
          </a:xfrm>
        </p:grpSpPr>
        <p:sp>
          <p:nvSpPr>
            <p:cNvPr id="151" name="Shape 151"/>
            <p:cNvSpPr/>
            <p:nvPr/>
          </p:nvSpPr>
          <p:spPr>
            <a:xfrm>
              <a:off x="0" y="453408"/>
              <a:ext cx="6886369" cy="730799"/>
            </a:xfrm>
            <a:prstGeom prst="rect">
              <a:avLst/>
            </a:prstGeom>
            <a:solidFill>
              <a:schemeClr val="lt1">
                <a:alpha val="89803"/>
              </a:schemeClr>
            </a:solidFill>
            <a:ln cap="flat" cmpd="sng" w="12700">
              <a:solidFill>
                <a:srgbClr val="19ACE4">
                  <a:alpha val="89803"/>
                </a:srgbClr>
              </a:solidFill>
              <a:prstDash val="solid"/>
              <a:round/>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
          <p:nvSpPr>
            <p:cNvPr id="152" name="Shape 152"/>
            <p:cNvSpPr/>
            <p:nvPr/>
          </p:nvSpPr>
          <p:spPr>
            <a:xfrm>
              <a:off x="344317" y="25369"/>
              <a:ext cx="4820458" cy="856080"/>
            </a:xfrm>
            <a:prstGeom prst="roundRect">
              <a:avLst>
                <a:gd fmla="val 16667" name="adj"/>
              </a:avLst>
            </a:prstGeom>
            <a:solidFill>
              <a:srgbClr val="19ACE4">
                <a:alpha val="89803"/>
              </a:srgbClr>
            </a:solidFill>
            <a:ln cap="flat" cmpd="sng" w="12700">
              <a:solidFill>
                <a:schemeClr val="lt1"/>
              </a:solidFill>
              <a:prstDash val="solid"/>
              <a:round/>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
          <p:nvSpPr>
            <p:cNvPr id="153" name="Shape 153"/>
            <p:cNvSpPr txBox="1"/>
            <p:nvPr/>
          </p:nvSpPr>
          <p:spPr>
            <a:xfrm>
              <a:off x="386108" y="67159"/>
              <a:ext cx="4736878" cy="772499"/>
            </a:xfrm>
            <a:prstGeom prst="rect">
              <a:avLst/>
            </a:prstGeom>
            <a:noFill/>
            <a:ln>
              <a:noFill/>
            </a:ln>
          </p:spPr>
          <p:txBody>
            <a:bodyPr anchorCtr="0" anchor="ctr" bIns="0" lIns="182200" rIns="182200" wrap="square" tIns="0">
              <a:noAutofit/>
            </a:bodyPr>
            <a:lstStyle/>
            <a:p>
              <a:pPr indent="0" lvl="0" marL="0" marR="0" rtl="0" algn="l">
                <a:lnSpc>
                  <a:spcPct val="90000"/>
                </a:lnSpc>
                <a:spcBef>
                  <a:spcPts val="0"/>
                </a:spcBef>
                <a:spcAft>
                  <a:spcPts val="0"/>
                </a:spcAft>
                <a:buSzPct val="25000"/>
                <a:buNone/>
              </a:pPr>
              <a:r>
                <a:rPr b="0" i="0" lang="en-GB" sz="2900" u="none" cap="none" strike="noStrike">
                  <a:solidFill>
                    <a:schemeClr val="lt1"/>
                  </a:solidFill>
                  <a:latin typeface="Century Gothic"/>
                  <a:ea typeface="Century Gothic"/>
                  <a:cs typeface="Century Gothic"/>
                  <a:sym typeface="Century Gothic"/>
                </a:rPr>
                <a:t>Internal Funds</a:t>
              </a:r>
            </a:p>
          </p:txBody>
        </p:sp>
        <p:sp>
          <p:nvSpPr>
            <p:cNvPr id="154" name="Shape 154"/>
            <p:cNvSpPr/>
            <p:nvPr/>
          </p:nvSpPr>
          <p:spPr>
            <a:xfrm>
              <a:off x="0" y="1768849"/>
              <a:ext cx="6886369" cy="730799"/>
            </a:xfrm>
            <a:prstGeom prst="rect">
              <a:avLst/>
            </a:prstGeom>
            <a:solidFill>
              <a:schemeClr val="lt1">
                <a:alpha val="89803"/>
              </a:schemeClr>
            </a:solidFill>
            <a:ln cap="flat" cmpd="sng" w="12700">
              <a:solidFill>
                <a:srgbClr val="19ACE4">
                  <a:alpha val="69803"/>
                </a:srgbClr>
              </a:solidFill>
              <a:prstDash val="solid"/>
              <a:round/>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
          <p:nvSpPr>
            <p:cNvPr id="155" name="Shape 155"/>
            <p:cNvSpPr/>
            <p:nvPr/>
          </p:nvSpPr>
          <p:spPr>
            <a:xfrm>
              <a:off x="344317" y="1340808"/>
              <a:ext cx="4820458" cy="856080"/>
            </a:xfrm>
            <a:prstGeom prst="roundRect">
              <a:avLst>
                <a:gd fmla="val 16667" name="adj"/>
              </a:avLst>
            </a:prstGeom>
            <a:solidFill>
              <a:srgbClr val="19ACE4">
                <a:alpha val="69803"/>
              </a:srgbClr>
            </a:solidFill>
            <a:ln cap="flat" cmpd="sng" w="12700">
              <a:solidFill>
                <a:schemeClr val="lt1"/>
              </a:solidFill>
              <a:prstDash val="solid"/>
              <a:round/>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
          <p:nvSpPr>
            <p:cNvPr id="156" name="Shape 156"/>
            <p:cNvSpPr txBox="1"/>
            <p:nvPr/>
          </p:nvSpPr>
          <p:spPr>
            <a:xfrm>
              <a:off x="386108" y="1382599"/>
              <a:ext cx="4736878" cy="772499"/>
            </a:xfrm>
            <a:prstGeom prst="rect">
              <a:avLst/>
            </a:prstGeom>
            <a:noFill/>
            <a:ln>
              <a:noFill/>
            </a:ln>
          </p:spPr>
          <p:txBody>
            <a:bodyPr anchorCtr="0" anchor="ctr" bIns="0" lIns="182200" rIns="182200" wrap="square" tIns="0">
              <a:noAutofit/>
            </a:bodyPr>
            <a:lstStyle/>
            <a:p>
              <a:pPr indent="0" lvl="0" marL="0" marR="0" rtl="0" algn="l">
                <a:lnSpc>
                  <a:spcPct val="90000"/>
                </a:lnSpc>
                <a:spcBef>
                  <a:spcPts val="0"/>
                </a:spcBef>
                <a:spcAft>
                  <a:spcPts val="0"/>
                </a:spcAft>
                <a:buSzPct val="25000"/>
                <a:buNone/>
              </a:pPr>
              <a:r>
                <a:rPr b="0" i="0" lang="en-GB" sz="2900" u="none" cap="none" strike="noStrike">
                  <a:solidFill>
                    <a:schemeClr val="lt1"/>
                  </a:solidFill>
                  <a:latin typeface="Century Gothic"/>
                  <a:ea typeface="Century Gothic"/>
                  <a:cs typeface="Century Gothic"/>
                  <a:sym typeface="Century Gothic"/>
                </a:rPr>
                <a:t>Debt </a:t>
              </a:r>
            </a:p>
          </p:txBody>
        </p:sp>
        <p:sp>
          <p:nvSpPr>
            <p:cNvPr id="157" name="Shape 157"/>
            <p:cNvSpPr/>
            <p:nvPr/>
          </p:nvSpPr>
          <p:spPr>
            <a:xfrm>
              <a:off x="0" y="3084289"/>
              <a:ext cx="6886369" cy="730799"/>
            </a:xfrm>
            <a:prstGeom prst="rect">
              <a:avLst/>
            </a:prstGeom>
            <a:solidFill>
              <a:schemeClr val="lt1">
                <a:alpha val="89803"/>
              </a:schemeClr>
            </a:solidFill>
            <a:ln cap="flat" cmpd="sng" w="12700">
              <a:solidFill>
                <a:srgbClr val="19ACE4">
                  <a:alpha val="49803"/>
                </a:srgbClr>
              </a:solidFill>
              <a:prstDash val="solid"/>
              <a:round/>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
          <p:nvSpPr>
            <p:cNvPr id="158" name="Shape 158"/>
            <p:cNvSpPr/>
            <p:nvPr/>
          </p:nvSpPr>
          <p:spPr>
            <a:xfrm>
              <a:off x="344317" y="2656249"/>
              <a:ext cx="4820458" cy="856080"/>
            </a:xfrm>
            <a:prstGeom prst="roundRect">
              <a:avLst>
                <a:gd fmla="val 16667" name="adj"/>
              </a:avLst>
            </a:prstGeom>
            <a:solidFill>
              <a:srgbClr val="19ACE4">
                <a:alpha val="49803"/>
              </a:srgbClr>
            </a:solidFill>
            <a:ln cap="flat" cmpd="sng" w="12700">
              <a:solidFill>
                <a:schemeClr val="lt1"/>
              </a:solidFill>
              <a:prstDash val="solid"/>
              <a:round/>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
          <p:nvSpPr>
            <p:cNvPr id="159" name="Shape 159"/>
            <p:cNvSpPr txBox="1"/>
            <p:nvPr/>
          </p:nvSpPr>
          <p:spPr>
            <a:xfrm>
              <a:off x="386108" y="2698039"/>
              <a:ext cx="4736878" cy="772499"/>
            </a:xfrm>
            <a:prstGeom prst="rect">
              <a:avLst/>
            </a:prstGeom>
            <a:noFill/>
            <a:ln>
              <a:noFill/>
            </a:ln>
          </p:spPr>
          <p:txBody>
            <a:bodyPr anchorCtr="0" anchor="ctr" bIns="0" lIns="182200" rIns="182200" wrap="square" tIns="0">
              <a:noAutofit/>
            </a:bodyPr>
            <a:lstStyle/>
            <a:p>
              <a:pPr indent="0" lvl="0" marL="0" marR="0" rtl="0" algn="l">
                <a:lnSpc>
                  <a:spcPct val="90000"/>
                </a:lnSpc>
                <a:spcBef>
                  <a:spcPts val="0"/>
                </a:spcBef>
                <a:spcAft>
                  <a:spcPts val="0"/>
                </a:spcAft>
                <a:buSzPct val="25000"/>
                <a:buNone/>
              </a:pPr>
              <a:r>
                <a:rPr b="0" i="0" lang="en-GB" sz="2900" u="none" cap="none" strike="noStrike">
                  <a:solidFill>
                    <a:schemeClr val="lt1"/>
                  </a:solidFill>
                  <a:latin typeface="Century Gothic"/>
                  <a:ea typeface="Century Gothic"/>
                  <a:cs typeface="Century Gothic"/>
                  <a:sym typeface="Century Gothic"/>
                </a:rPr>
                <a:t>New Equity</a:t>
              </a:r>
            </a:p>
          </p:txBody>
        </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3" name="Shape 163"/>
        <p:cNvGrpSpPr/>
        <p:nvPr/>
      </p:nvGrpSpPr>
      <p:grpSpPr>
        <a:xfrm>
          <a:off x="0" y="0"/>
          <a:ext cx="0" cy="0"/>
          <a:chOff x="0" y="0"/>
          <a:chExt cx="0" cy="0"/>
        </a:xfrm>
      </p:grpSpPr>
      <p:sp>
        <p:nvSpPr>
          <p:cNvPr id="164" name="Shape 164"/>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Discussion Questions </a:t>
            </a:r>
          </a:p>
        </p:txBody>
      </p:sp>
      <p:sp>
        <p:nvSpPr>
          <p:cNvPr id="165" name="Shape 165"/>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What do you think the benefits of the different types of financing are?</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 Which one do you think is best and why?</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0" name="Shape 170"/>
        <p:cNvGrpSpPr/>
        <p:nvPr/>
      </p:nvGrpSpPr>
      <p:grpSpPr>
        <a:xfrm>
          <a:off x="0" y="0"/>
          <a:ext cx="0" cy="0"/>
          <a:chOff x="0" y="0"/>
          <a:chExt cx="0" cy="0"/>
        </a:xfrm>
      </p:grpSpPr>
      <p:sp>
        <p:nvSpPr>
          <p:cNvPr id="171" name="Shape 171"/>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Pecking Order Theory</a:t>
            </a:r>
          </a:p>
        </p:txBody>
      </p:sp>
      <p:sp>
        <p:nvSpPr>
          <p:cNvPr id="172" name="Shape 172"/>
          <p:cNvSpPr txBox="1"/>
          <p:nvPr>
            <p:ph idx="1" type="body"/>
          </p:nvPr>
        </p:nvSpPr>
        <p:spPr>
          <a:xfrm>
            <a:off x="431531" y="1773869"/>
            <a:ext cx="8280900" cy="4422300"/>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Pecking order theory starts with asymmetric information as managers know more about their companies prospects, risks and value than outside investors.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Companies prioritize their sources of financing</a:t>
            </a:r>
          </a:p>
          <a:p>
            <a:pPr indent="-190500" lvl="1" marL="457200" marR="0" rtl="0" algn="l">
              <a:lnSpc>
                <a:spcPct val="100000"/>
              </a:lnSpc>
              <a:spcBef>
                <a:spcPts val="500"/>
              </a:spcBef>
              <a:spcAft>
                <a:spcPts val="0"/>
              </a:spcAft>
              <a:buClr>
                <a:srgbClr val="262626"/>
              </a:buClr>
              <a:buSzPct val="100000"/>
              <a:buFont typeface="Garamond"/>
              <a:buChar char="◦"/>
            </a:pPr>
            <a:r>
              <a:rPr b="0" i="0" lang="en-GB" sz="1600" u="none" cap="none" strike="noStrike">
                <a:solidFill>
                  <a:schemeClr val="dk1"/>
                </a:solidFill>
                <a:latin typeface="Century Gothic"/>
                <a:ea typeface="Century Gothic"/>
                <a:cs typeface="Century Gothic"/>
                <a:sym typeface="Century Gothic"/>
              </a:rPr>
              <a:t>First preferring internal financing</a:t>
            </a:r>
          </a:p>
          <a:p>
            <a:pPr indent="-190500" lvl="1" marL="457200" marR="0" rtl="0" algn="l">
              <a:lnSpc>
                <a:spcPct val="100000"/>
              </a:lnSpc>
              <a:spcBef>
                <a:spcPts val="500"/>
              </a:spcBef>
              <a:spcAft>
                <a:spcPts val="0"/>
              </a:spcAft>
              <a:buClr>
                <a:srgbClr val="262626"/>
              </a:buClr>
              <a:buSzPct val="100000"/>
              <a:buFont typeface="Garamond"/>
              <a:buChar char="◦"/>
            </a:pPr>
            <a:r>
              <a:rPr b="0" i="0" lang="en-GB" sz="1600" u="none" cap="none" strike="noStrike">
                <a:solidFill>
                  <a:schemeClr val="dk1"/>
                </a:solidFill>
                <a:latin typeface="Century Gothic"/>
                <a:ea typeface="Century Gothic"/>
                <a:cs typeface="Century Gothic"/>
                <a:sym typeface="Century Gothic"/>
              </a:rPr>
              <a:t>Then debt </a:t>
            </a:r>
          </a:p>
          <a:p>
            <a:pPr indent="-190500" lvl="1" marL="457200" marR="0" rtl="0" algn="l">
              <a:lnSpc>
                <a:spcPct val="100000"/>
              </a:lnSpc>
              <a:spcBef>
                <a:spcPts val="500"/>
              </a:spcBef>
              <a:spcAft>
                <a:spcPts val="0"/>
              </a:spcAft>
              <a:buClr>
                <a:srgbClr val="262626"/>
              </a:buClr>
              <a:buSzPct val="100000"/>
              <a:buFont typeface="Garamond"/>
              <a:buChar char="◦"/>
            </a:pPr>
            <a:r>
              <a:rPr b="0" i="0" lang="en-GB" sz="1600" u="none" cap="none" strike="noStrike">
                <a:solidFill>
                  <a:schemeClr val="dk1"/>
                </a:solidFill>
                <a:latin typeface="Century Gothic"/>
                <a:ea typeface="Century Gothic"/>
                <a:cs typeface="Century Gothic"/>
                <a:sym typeface="Century Gothic"/>
              </a:rPr>
              <a:t>Lastly raising equity as a “last resort”</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Asymmetric information favours the issue of debt over equity as the issue of debt signals the boards confidence that an investment is profitable and that the current stock price is undervalued (were stock price over-valued, the issue of equity would be favoured). </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The issue of equity would signal a lack of confidence in the board and that they feel the share price is </a:t>
            </a:r>
            <a:r>
              <a:rPr lang="en-GB"/>
              <a:t>overvalued</a:t>
            </a:r>
            <a:r>
              <a:rPr b="0" i="0" lang="en-GB" sz="1800" u="none" cap="none" strike="noStrike">
                <a:solidFill>
                  <a:schemeClr val="dk1"/>
                </a:solidFill>
                <a:latin typeface="Century Gothic"/>
                <a:ea typeface="Century Gothic"/>
                <a:cs typeface="Century Gothic"/>
                <a:sym typeface="Century Gothic"/>
              </a:rPr>
              <a:t>. An issue of equity would therefore lead to a drop in share price. </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
        <p:nvSpPr>
          <p:cNvPr id="173" name="Shape 173"/>
          <p:cNvSpPr txBox="1"/>
          <p:nvPr/>
        </p:nvSpPr>
        <p:spPr>
          <a:xfrm>
            <a:off x="6345175" y="6196175"/>
            <a:ext cx="2842200" cy="584100"/>
          </a:xfrm>
          <a:prstGeom prst="rect">
            <a:avLst/>
          </a:prstGeom>
          <a:noFill/>
          <a:ln>
            <a:noFill/>
          </a:ln>
        </p:spPr>
        <p:txBody>
          <a:bodyPr anchorCtr="0" anchor="t" bIns="91425" lIns="91425" rIns="91425" wrap="square" tIns="91425">
            <a:noAutofit/>
          </a:bodyPr>
          <a:lstStyle/>
          <a:p>
            <a:pPr lvl="0" rtl="0">
              <a:spcBef>
                <a:spcPts val="900"/>
              </a:spcBef>
              <a:buNone/>
            </a:pPr>
            <a:r>
              <a:rPr lang="en-GB" sz="1100">
                <a:solidFill>
                  <a:schemeClr val="dk1"/>
                </a:solidFill>
                <a:latin typeface="Century Gothic"/>
                <a:ea typeface="Century Gothic"/>
                <a:cs typeface="Century Gothic"/>
                <a:sym typeface="Century Gothic"/>
              </a:rPr>
              <a:t>Frank and Goyal, 2003.</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7" name="Shape 177"/>
        <p:cNvGrpSpPr/>
        <p:nvPr/>
      </p:nvGrpSpPr>
      <p:grpSpPr>
        <a:xfrm>
          <a:off x="0" y="0"/>
          <a:ext cx="0" cy="0"/>
          <a:chOff x="0" y="0"/>
          <a:chExt cx="0" cy="0"/>
        </a:xfrm>
      </p:grpSpPr>
      <p:sp>
        <p:nvSpPr>
          <p:cNvPr id="178" name="Shape 178"/>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Case Study: 7Tin</a:t>
            </a:r>
          </a:p>
        </p:txBody>
      </p:sp>
      <p:sp>
        <p:nvSpPr>
          <p:cNvPr id="179" name="Shape 179"/>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Devoted to virtual reality (VR) and augmented reality (AR) industry, 7</a:t>
            </a:r>
            <a:r>
              <a:rPr lang="en-GB"/>
              <a:t>T</a:t>
            </a:r>
            <a:r>
              <a:rPr b="0" i="0" lang="en-GB" sz="1800" u="none" cap="none" strike="noStrike">
                <a:solidFill>
                  <a:schemeClr val="dk1"/>
                </a:solidFill>
                <a:latin typeface="Century Gothic"/>
                <a:ea typeface="Century Gothic"/>
                <a:cs typeface="Century Gothic"/>
                <a:sym typeface="Century Gothic"/>
              </a:rPr>
              <a:t>in is a </a:t>
            </a:r>
            <a:r>
              <a:rPr lang="en-GB"/>
              <a:t>virtual reality</a:t>
            </a:r>
            <a:r>
              <a:rPr b="0" i="0" lang="en-GB" sz="1800" u="none" cap="none" strike="noStrike">
                <a:solidFill>
                  <a:schemeClr val="dk1"/>
                </a:solidFill>
                <a:latin typeface="Century Gothic"/>
                <a:ea typeface="Century Gothic"/>
                <a:cs typeface="Century Gothic"/>
                <a:sym typeface="Century Gothic"/>
              </a:rPr>
              <a:t> media in China and an incubator for VR AR startups.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7</a:t>
            </a:r>
            <a:r>
              <a:rPr lang="en-GB"/>
              <a:t>T</a:t>
            </a:r>
            <a:r>
              <a:rPr b="0" i="0" lang="en-GB" sz="1800" u="none" cap="none" strike="noStrike">
                <a:solidFill>
                  <a:schemeClr val="dk1"/>
                </a:solidFill>
                <a:latin typeface="Century Gothic"/>
                <a:ea typeface="Century Gothic"/>
                <a:cs typeface="Century Gothic"/>
                <a:sym typeface="Century Gothic"/>
              </a:rPr>
              <a:t>in reports the latest news and analysis about VR AR industry, companies and entrepreneurs; integrates industry resources, connect technologies and provide marketing services for enterprises under incubation in the 7</a:t>
            </a:r>
            <a:r>
              <a:rPr lang="en-GB"/>
              <a:t>T</a:t>
            </a:r>
            <a:r>
              <a:rPr b="0" i="0" lang="en-GB" sz="1800" u="none" cap="none" strike="noStrike">
                <a:solidFill>
                  <a:schemeClr val="dk1"/>
                </a:solidFill>
                <a:latin typeface="Century Gothic"/>
                <a:ea typeface="Century Gothic"/>
                <a:cs typeface="Century Gothic"/>
                <a:sym typeface="Century Gothic"/>
              </a:rPr>
              <a:t>in incubator.</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3" name="Shape 183"/>
        <p:cNvGrpSpPr/>
        <p:nvPr/>
      </p:nvGrpSpPr>
      <p:grpSpPr>
        <a:xfrm>
          <a:off x="0" y="0"/>
          <a:ext cx="0" cy="0"/>
          <a:chOff x="0" y="0"/>
          <a:chExt cx="0" cy="0"/>
        </a:xfrm>
      </p:grpSpPr>
      <p:sp>
        <p:nvSpPr>
          <p:cNvPr id="184" name="Shape 184"/>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Case Study: 7Tin</a:t>
            </a:r>
          </a:p>
        </p:txBody>
      </p:sp>
      <p:sp>
        <p:nvSpPr>
          <p:cNvPr id="185" name="Shape 185"/>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0" lvl="0" marL="0" marR="0" rtl="0" algn="l">
              <a:lnSpc>
                <a:spcPct val="100000"/>
              </a:lnSpc>
              <a:spcBef>
                <a:spcPts val="0"/>
              </a:spcBef>
              <a:spcAft>
                <a:spcPts val="0"/>
              </a:spcAft>
              <a:buClr>
                <a:srgbClr val="262626"/>
              </a:buClr>
              <a:buSzPct val="25000"/>
              <a:buFont typeface="Garamond"/>
              <a:buNone/>
            </a:pPr>
            <a:r>
              <a:rPr b="0" i="0" lang="en-GB" sz="1800" u="none" cap="none" strike="noStrike">
                <a:solidFill>
                  <a:schemeClr val="dk1"/>
                </a:solidFill>
                <a:latin typeface="Century Gothic"/>
                <a:ea typeface="Century Gothic"/>
                <a:cs typeface="Century Gothic"/>
                <a:sym typeface="Century Gothic"/>
              </a:rPr>
              <a:t>In their own words:</a:t>
            </a:r>
          </a:p>
          <a:p>
            <a:pPr indent="-190500" lvl="1" marL="457200" marR="0" rtl="0" algn="l">
              <a:lnSpc>
                <a:spcPct val="100000"/>
              </a:lnSpc>
              <a:spcBef>
                <a:spcPts val="500"/>
              </a:spcBef>
              <a:spcAft>
                <a:spcPts val="0"/>
              </a:spcAft>
              <a:buClr>
                <a:srgbClr val="262626"/>
              </a:buClr>
              <a:buSzPct val="100000"/>
              <a:buFont typeface="Garamond"/>
              <a:buChar char="◦"/>
            </a:pPr>
            <a:r>
              <a:rPr b="0" i="0" lang="en-GB" sz="1600" u="none" cap="none" strike="noStrike">
                <a:solidFill>
                  <a:schemeClr val="dk1"/>
                </a:solidFill>
                <a:latin typeface="Century Gothic"/>
                <a:ea typeface="Century Gothic"/>
                <a:cs typeface="Century Gothic"/>
                <a:sym typeface="Century Gothic"/>
              </a:rPr>
              <a:t>Financing may be the start-up's most important ability. In Europe there are more venture capitalists. In China there are not so many venture capitalists, investment is based on trust; many decisions are based on your past experience and the recognition of your past friendship.</a:t>
            </a:r>
          </a:p>
          <a:p>
            <a:pPr indent="-190500" lvl="1" marL="457200" marR="0" rtl="0" algn="l">
              <a:lnSpc>
                <a:spcPct val="100000"/>
              </a:lnSpc>
              <a:spcBef>
                <a:spcPts val="500"/>
              </a:spcBef>
              <a:spcAft>
                <a:spcPts val="0"/>
              </a:spcAft>
              <a:buClr>
                <a:srgbClr val="262626"/>
              </a:buClr>
              <a:buSzPct val="100000"/>
              <a:buFont typeface="Garamond"/>
              <a:buChar char="◦"/>
            </a:pPr>
            <a:r>
              <a:rPr b="0" i="0" lang="en-GB" sz="1600" u="none" cap="none" strike="noStrike">
                <a:solidFill>
                  <a:schemeClr val="dk1"/>
                </a:solidFill>
                <a:latin typeface="Century Gothic"/>
                <a:ea typeface="Century Gothic"/>
                <a:cs typeface="Century Gothic"/>
                <a:sym typeface="Century Gothic"/>
              </a:rPr>
              <a:t>I personally think that it is more important to raise the most money in the shortest possible time. Because what happens today is very clear, but you don’t know what will happen in the future.</a:t>
            </a:r>
          </a:p>
          <a:p>
            <a:pPr indent="-190500" lvl="1" marL="457200" marR="0" rtl="0" algn="l">
              <a:lnSpc>
                <a:spcPct val="100000"/>
              </a:lnSpc>
              <a:spcBef>
                <a:spcPts val="500"/>
              </a:spcBef>
              <a:buClr>
                <a:srgbClr val="262626"/>
              </a:buClr>
              <a:buSzPct val="100000"/>
              <a:buFont typeface="Garamond"/>
              <a:buChar char="◦"/>
            </a:pPr>
            <a:r>
              <a:rPr b="0" i="0" lang="en-GB" sz="1600" u="none" cap="none" strike="noStrike">
                <a:solidFill>
                  <a:schemeClr val="dk1"/>
                </a:solidFill>
                <a:latin typeface="Century Gothic"/>
                <a:ea typeface="Century Gothic"/>
                <a:cs typeface="Century Gothic"/>
                <a:sym typeface="Century Gothic"/>
              </a:rPr>
              <a:t>As a serial entrepreneur for many projects, I think I will prepare at least an 18 month financial safety net. I think this is a very important time boundary.</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sp>
        <p:nvSpPr>
          <p:cNvPr id="190" name="Shape 190"/>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Pre-video Discussion</a:t>
            </a:r>
          </a:p>
        </p:txBody>
      </p:sp>
      <p:sp>
        <p:nvSpPr>
          <p:cNvPr id="191" name="Shape 191"/>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Can you predict what category or categories of finance 7Tin use? </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Why do 7TIN keep the 18-month safety periods?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What kind of investors are suitable for 7Tin? </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What’s the difference between finance for a start-up, compared to a mature company?</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Shape 196"/>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Video</a:t>
            </a:r>
          </a:p>
        </p:txBody>
      </p:sp>
      <p:sp>
        <p:nvSpPr>
          <p:cNvPr id="197" name="Shape 197"/>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show video</a:t>
            </a:r>
          </a:p>
          <a:p>
            <a:pPr lvl="1" marR="0" rtl="0" algn="l">
              <a:lnSpc>
                <a:spcPct val="100000"/>
              </a:lnSpc>
              <a:spcBef>
                <a:spcPts val="0"/>
              </a:spcBef>
              <a:spcAft>
                <a:spcPts val="0"/>
              </a:spcAft>
            </a:pPr>
            <a:r>
              <a:rPr lang="en-GB" sz="1800" u="sng">
                <a:solidFill>
                  <a:schemeClr val="hlink"/>
                </a:solidFill>
                <a:hlinkClick r:id="rId3"/>
              </a:rPr>
              <a:t>http://v.youku.com/v_show/id_XMTY2NjY3NzE2MA==.html </a:t>
            </a:r>
          </a:p>
          <a:p>
            <a:pPr indent="0" lvl="0" marL="0" marR="0" rtl="0" algn="l">
              <a:lnSpc>
                <a:spcPct val="100000"/>
              </a:lnSpc>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aching Material Template">
  <a:themeElements>
    <a:clrScheme name="Savon">
      <a:dk1>
        <a:srgbClr val="000000"/>
      </a:dk1>
      <a:lt1>
        <a:srgbClr val="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