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9144000"/>
  <p:notesSz cx="6858000" cy="9144000"/>
  <p:embeddedFontLst>
    <p:embeddedFont>
      <p:font typeface="Century Gothic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CenturyGothic-boldItalic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CenturyGothic-bold.fntdata"/><Relationship Id="rId6" Type="http://schemas.openxmlformats.org/officeDocument/2006/relationships/slide" Target="slides/slide2.xml"/><Relationship Id="rId18" Type="http://schemas.openxmlformats.org/officeDocument/2006/relationships/font" Target="fonts/CenturyGothic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1" name="Shape 1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iPinYou supports: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Corporate venturing through seed funding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Intrapreneurship through empowering individuals to share ideas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Entrepreneurial transformation through preparing for an ever changing environment, supported through the culture and mission statement and employee training.</a:t>
            </a:r>
          </a:p>
        </p:txBody>
      </p:sp>
      <p:sp>
        <p:nvSpPr>
          <p:cNvPr id="198" name="Shape 19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iPinYou  removes and works around the barriers in some of the following ways: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Systems: A special system set up for corporate venturing spin offs.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Structure: There is a small and flat hierarchy which allows for ideas and innovations to be presented and moved quickly.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Strategic direction: There is a clear strategic direction which includes corporate/intrapreneurship, and this is included in company training.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Policies and procedures: There is an award and acknowledgement system in pace to recognise corporate/intrapreneurship.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People: People and teams are empowered to create and do.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Culture: The corporate/intrapreneurship is spread throughout the business by integrating activities. </a:t>
            </a:r>
          </a:p>
        </p:txBody>
      </p:sp>
      <p:sp>
        <p:nvSpPr>
          <p:cNvPr id="211" name="Shape 21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8" name="Shape 2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details of the streams of thought can be found at: http://www.strategy-business.com/article/8276?gko=8c782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0" name="Shape 1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1" name="Shape 19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itle">
  <p:cSld name="Title Slide">
    <p:bg>
      <p:bgPr>
        <a:gradFill>
          <a:gsLst>
            <a:gs pos="0">
              <a:srgbClr val="E1DBC9"/>
            </a:gs>
            <a:gs pos="77000">
              <a:srgbClr val="C8C1B0"/>
            </a:gs>
            <a:gs pos="100000">
              <a:srgbClr val="C0BAAA"/>
            </a:gs>
          </a:gsLst>
          <a:lin ang="5400000" scaled="0"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>
              <a:alphaModFix amt="45000"/>
            </a:blip>
            <a:tile algn="tl" flip="none" tx="-44450" sx="85000" ty="38100" sy="85000"/>
          </a:blip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980901" y="1267729"/>
            <a:ext cx="7182196" cy="430794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799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1085850" y="1411615"/>
            <a:ext cx="6972300" cy="4034770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3851910" y="1267729"/>
            <a:ext cx="1440180" cy="73151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3937634" y="1267730"/>
            <a:ext cx="1268729" cy="645295"/>
            <a:chOff x="5318305" y="1386267"/>
            <a:chExt cx="1567330" cy="645295"/>
          </a:xfrm>
        </p:grpSpPr>
        <p:cxnSp>
          <p:nvCxnSpPr>
            <p:cNvPr id="22" name="Shape 22"/>
            <p:cNvCxnSpPr/>
            <p:nvPr/>
          </p:nvCxnSpPr>
          <p:spPr>
            <a:xfrm>
              <a:off x="5318305" y="1386267"/>
              <a:ext cx="0" cy="640079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3" name="Shape 23"/>
            <p:cNvCxnSpPr/>
            <p:nvPr/>
          </p:nvCxnSpPr>
          <p:spPr>
            <a:xfrm>
              <a:off x="6885636" y="1386267"/>
              <a:ext cx="0" cy="640079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24" name="Shape 24"/>
            <p:cNvCxnSpPr/>
            <p:nvPr/>
          </p:nvCxnSpPr>
          <p:spPr>
            <a:xfrm>
              <a:off x="5318305" y="2031563"/>
              <a:ext cx="1567330" cy="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25" name="Shape 25"/>
          <p:cNvSpPr txBox="1"/>
          <p:nvPr>
            <p:ph type="ctrTitle"/>
          </p:nvPr>
        </p:nvSpPr>
        <p:spPr>
          <a:xfrm>
            <a:off x="1171280" y="2091263"/>
            <a:ext cx="6801439" cy="25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83000"/>
              </a:lnSpc>
              <a:spcBef>
                <a:spcPts val="0"/>
              </a:spcBef>
              <a:buClr>
                <a:srgbClr val="262626"/>
              </a:buClr>
              <a:buFont typeface="Century Gothic"/>
              <a:buNone/>
              <a:defRPr b="0" i="0" sz="72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6" name="Shape 26"/>
          <p:cNvSpPr txBox="1"/>
          <p:nvPr>
            <p:ph idx="1" type="subTitle"/>
          </p:nvPr>
        </p:nvSpPr>
        <p:spPr>
          <a:xfrm>
            <a:off x="1171575" y="4682062"/>
            <a:ext cx="68031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Garamond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3989069" y="1341255"/>
            <a:ext cx="1165859" cy="5272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1090421" y="5211060"/>
            <a:ext cx="4429124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6455189" y="5212080"/>
            <a:ext cx="158391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Gothic"/>
              <a:buNone/>
              <a:defRPr b="0" i="0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 rot="5400000">
            <a:off x="2606039" y="297179"/>
            <a:ext cx="3931919" cy="75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68579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205739" y="6307671"/>
            <a:ext cx="205740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2617469" y="6307671"/>
            <a:ext cx="390906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7852410" y="6307671"/>
            <a:ext cx="109727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 rot="5400000">
            <a:off x="5000625" y="2505074"/>
            <a:ext cx="5257799" cy="17716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Gothic"/>
              <a:buNone/>
              <a:defRPr b="0" i="0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 rot="5400000">
            <a:off x="1028700" y="361949"/>
            <a:ext cx="5257799" cy="605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68579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205739" y="6307671"/>
            <a:ext cx="205740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2617469" y="6307671"/>
            <a:ext cx="390906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7852410" y="6307671"/>
            <a:ext cx="109727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asic Conten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1115616" y="548679"/>
            <a:ext cx="6912767" cy="10801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Gothic"/>
              <a:buNone/>
              <a:defRPr b="0" i="0" sz="32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1116013" y="1916113"/>
            <a:ext cx="6985000" cy="43211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F3F3F"/>
              </a:buClr>
              <a:buFont typeface="Garamond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2_Title Slide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-36511" y="0"/>
            <a:ext cx="9288463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8600" y="190500"/>
            <a:ext cx="8712199" cy="64769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Shape 112"/>
          <p:cNvCxnSpPr/>
          <p:nvPr/>
        </p:nvCxnSpPr>
        <p:spPr>
          <a:xfrm>
            <a:off x="7043738" y="5589589"/>
            <a:ext cx="0" cy="871536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descr="uw-logo-white" id="113" name="Shape 1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61214" y="5683250"/>
            <a:ext cx="1514474" cy="757238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/>
          <p:nvPr>
            <p:ph type="ctrTitle"/>
          </p:nvPr>
        </p:nvSpPr>
        <p:spPr>
          <a:xfrm>
            <a:off x="1043608" y="1268762"/>
            <a:ext cx="7200799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b="0" i="0" sz="4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5" name="Shape 115"/>
          <p:cNvSpPr txBox="1"/>
          <p:nvPr>
            <p:ph idx="1" type="subTitle"/>
          </p:nvPr>
        </p:nvSpPr>
        <p:spPr>
          <a:xfrm>
            <a:off x="1043608" y="2826103"/>
            <a:ext cx="7200799" cy="12961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Font typeface="Garamond"/>
              <a:buNone/>
              <a:defRPr b="0" i="0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6" name="Shape 116"/>
          <p:cNvSpPr txBox="1"/>
          <p:nvPr>
            <p:ph idx="2" type="body"/>
          </p:nvPr>
        </p:nvSpPr>
        <p:spPr>
          <a:xfrm>
            <a:off x="1043608" y="4221087"/>
            <a:ext cx="7200900" cy="1223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Font typeface="Garamond"/>
              <a:buNone/>
              <a:defRPr b="0" i="0" sz="18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3_Title Slide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-36511" y="0"/>
            <a:ext cx="9288463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8600" y="190500"/>
            <a:ext cx="8712199" cy="64769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0" name="Shape 120"/>
          <p:cNvCxnSpPr/>
          <p:nvPr/>
        </p:nvCxnSpPr>
        <p:spPr>
          <a:xfrm>
            <a:off x="7043738" y="5589589"/>
            <a:ext cx="0" cy="871536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descr="uw-logo-white" id="121" name="Shape 1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61214" y="5683250"/>
            <a:ext cx="1514474" cy="757238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/>
          <p:nvPr>
            <p:ph type="ctrTitle"/>
          </p:nvPr>
        </p:nvSpPr>
        <p:spPr>
          <a:xfrm>
            <a:off x="1043608" y="1268762"/>
            <a:ext cx="7200799" cy="14700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b="0" i="0" sz="4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3" name="Shape 123"/>
          <p:cNvSpPr txBox="1"/>
          <p:nvPr>
            <p:ph idx="1" type="subTitle"/>
          </p:nvPr>
        </p:nvSpPr>
        <p:spPr>
          <a:xfrm>
            <a:off x="1043608" y="2826103"/>
            <a:ext cx="7200799" cy="129614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Font typeface="Garamond"/>
              <a:buNone/>
              <a:defRPr b="0" i="0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2" type="body"/>
          </p:nvPr>
        </p:nvSpPr>
        <p:spPr>
          <a:xfrm>
            <a:off x="1043608" y="4221087"/>
            <a:ext cx="7200900" cy="1223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Font typeface="Garamond"/>
              <a:buNone/>
              <a:defRPr b="0" i="0" sz="18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Image or Graph Layou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1115616" y="5229201"/>
            <a:ext cx="5688632" cy="7772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3F3F3F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2" type="body"/>
          </p:nvPr>
        </p:nvSpPr>
        <p:spPr>
          <a:xfrm>
            <a:off x="1115617" y="548681"/>
            <a:ext cx="6911974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Font typeface="Garamond"/>
              <a:buNone/>
              <a:defRPr b="1" i="0" sz="43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28" name="Shape 128"/>
          <p:cNvSpPr txBox="1"/>
          <p:nvPr>
            <p:ph idx="3" type="body"/>
          </p:nvPr>
        </p:nvSpPr>
        <p:spPr>
          <a:xfrm>
            <a:off x="1116015" y="1341438"/>
            <a:ext cx="6911974" cy="36718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Font typeface="Garamond"/>
              <a:buNone/>
              <a:defRPr b="0" i="0" sz="11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Gothic"/>
              <a:buNone/>
              <a:defRPr b="0" i="0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800100" y="2103119"/>
            <a:ext cx="7543800" cy="3931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68579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205739" y="6307671"/>
            <a:ext cx="205740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2617469" y="6307671"/>
            <a:ext cx="390906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852410" y="6307671"/>
            <a:ext cx="109727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secHead">
  <p:cSld name="Section Header">
    <p:bg>
      <p:bgPr>
        <a:gradFill>
          <a:gsLst>
            <a:gs pos="0">
              <a:srgbClr val="E1DBC9"/>
            </a:gs>
            <a:gs pos="77000">
              <a:srgbClr val="C8C1B0"/>
            </a:gs>
            <a:gs pos="100000">
              <a:srgbClr val="C0BAAA"/>
            </a:gs>
          </a:gsLst>
          <a:lin ang="5400000" scaled="0"/>
        </a:gra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>
              <a:alphaModFix amt="45000"/>
            </a:blip>
            <a:tile algn="tl" flip="none" tx="-44450" sx="85000" ty="38100" sy="85000"/>
          </a:blip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980901" y="1267729"/>
            <a:ext cx="7182196" cy="4307949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799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1085850" y="1411615"/>
            <a:ext cx="6972300" cy="4034770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3851910" y="1267729"/>
            <a:ext cx="1440180" cy="73151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1" name="Shape 41"/>
          <p:cNvGrpSpPr/>
          <p:nvPr/>
        </p:nvGrpSpPr>
        <p:grpSpPr>
          <a:xfrm>
            <a:off x="3937634" y="1267730"/>
            <a:ext cx="1268729" cy="645295"/>
            <a:chOff x="5318305" y="1386267"/>
            <a:chExt cx="1567330" cy="645295"/>
          </a:xfrm>
        </p:grpSpPr>
        <p:cxnSp>
          <p:nvCxnSpPr>
            <p:cNvPr id="42" name="Shape 42"/>
            <p:cNvCxnSpPr/>
            <p:nvPr/>
          </p:nvCxnSpPr>
          <p:spPr>
            <a:xfrm>
              <a:off x="5318305" y="1386267"/>
              <a:ext cx="0" cy="640079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3" name="Shape 43"/>
            <p:cNvCxnSpPr/>
            <p:nvPr/>
          </p:nvCxnSpPr>
          <p:spPr>
            <a:xfrm>
              <a:off x="6885636" y="1386267"/>
              <a:ext cx="0" cy="640079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  <p:cxnSp>
          <p:nvCxnSpPr>
            <p:cNvPr id="44" name="Shape 44"/>
            <p:cNvCxnSpPr/>
            <p:nvPr/>
          </p:nvCxnSpPr>
          <p:spPr>
            <a:xfrm>
              <a:off x="5318305" y="2031563"/>
              <a:ext cx="1567330" cy="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45" name="Shape 45"/>
          <p:cNvSpPr txBox="1"/>
          <p:nvPr>
            <p:ph type="title"/>
          </p:nvPr>
        </p:nvSpPr>
        <p:spPr>
          <a:xfrm>
            <a:off x="1172716" y="2094308"/>
            <a:ext cx="6803136" cy="258775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83000"/>
              </a:lnSpc>
              <a:spcBef>
                <a:spcPts val="0"/>
              </a:spcBef>
              <a:buClr>
                <a:srgbClr val="262626"/>
              </a:buClr>
              <a:buFont typeface="Century Gothic"/>
              <a:buNone/>
              <a:defRPr b="0" i="0" sz="72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1172717" y="4682062"/>
            <a:ext cx="68031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Font typeface="Garamond"/>
              <a:buNone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6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3991355" y="1344501"/>
            <a:ext cx="1165859" cy="53035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3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1090165" y="5211060"/>
            <a:ext cx="4430267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453378" y="5211060"/>
            <a:ext cx="1584197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Gothic"/>
              <a:buNone/>
              <a:defRPr b="0" i="0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800100" y="2103119"/>
            <a:ext cx="3566159" cy="3749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68579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777739" y="2103119"/>
            <a:ext cx="3566159" cy="37490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68579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0" type="dt"/>
          </p:nvPr>
        </p:nvSpPr>
        <p:spPr>
          <a:xfrm>
            <a:off x="205739" y="6307671"/>
            <a:ext cx="205740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x="2617469" y="6307671"/>
            <a:ext cx="390906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7852410" y="6307671"/>
            <a:ext cx="109727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Gothic"/>
              <a:buNone/>
              <a:defRPr b="0" i="0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802385" y="2074333"/>
            <a:ext cx="3566159" cy="6400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Garamond"/>
              <a:buNone/>
              <a:defRPr b="0" i="0" sz="1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802385" y="2755898"/>
            <a:ext cx="3566159" cy="320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68579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3" type="body"/>
          </p:nvPr>
        </p:nvSpPr>
        <p:spPr>
          <a:xfrm>
            <a:off x="4780026" y="2074333"/>
            <a:ext cx="3566159" cy="64007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Garamond"/>
              <a:buNone/>
              <a:defRPr b="0" i="0" sz="19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1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4" type="body"/>
          </p:nvPr>
        </p:nvSpPr>
        <p:spPr>
          <a:xfrm>
            <a:off x="4780026" y="2756581"/>
            <a:ext cx="3566159" cy="3200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68579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0" type="dt"/>
          </p:nvPr>
        </p:nvSpPr>
        <p:spPr>
          <a:xfrm>
            <a:off x="205739" y="6307671"/>
            <a:ext cx="205740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2617469" y="6307671"/>
            <a:ext cx="390906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7852410" y="6307671"/>
            <a:ext cx="109727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Gothic"/>
              <a:buNone/>
              <a:defRPr b="0" i="0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x="205739" y="6307671"/>
            <a:ext cx="205740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x="2617469" y="6307671"/>
            <a:ext cx="390906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x="7852410" y="6307671"/>
            <a:ext cx="109727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0" type="dt"/>
          </p:nvPr>
        </p:nvSpPr>
        <p:spPr>
          <a:xfrm>
            <a:off x="205739" y="6307671"/>
            <a:ext cx="205740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1" type="ftr"/>
          </p:nvPr>
        </p:nvSpPr>
        <p:spPr>
          <a:xfrm>
            <a:off x="2617469" y="6307671"/>
            <a:ext cx="390906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2" type="sldNum"/>
          </p:nvPr>
        </p:nvSpPr>
        <p:spPr>
          <a:xfrm>
            <a:off x="7852410" y="6307671"/>
            <a:ext cx="109727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objTx">
  <p:cSld name="Content with Caption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184146" y="237743"/>
            <a:ext cx="6398514" cy="638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6765289" y="237743"/>
            <a:ext cx="2194559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 txBox="1"/>
          <p:nvPr>
            <p:ph type="title"/>
          </p:nvPr>
        </p:nvSpPr>
        <p:spPr>
          <a:xfrm>
            <a:off x="6972300" y="607391"/>
            <a:ext cx="1823084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 typeface="Century Gothic"/>
              <a:buNone/>
              <a:defRPr b="0" i="0" sz="28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514350" y="609600"/>
            <a:ext cx="5829299" cy="533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68579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2" type="body"/>
          </p:nvPr>
        </p:nvSpPr>
        <p:spPr>
          <a:xfrm>
            <a:off x="6972300" y="2286000"/>
            <a:ext cx="1823084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205739" y="6307671"/>
            <a:ext cx="205740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2617469" y="6307671"/>
            <a:ext cx="390906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7795257" y="6223001"/>
            <a:ext cx="109727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</a:p>
        </p:txBody>
      </p:sp>
      <p:sp>
        <p:nvSpPr>
          <p:cNvPr id="84" name="Shape 84"/>
          <p:cNvSpPr/>
          <p:nvPr/>
        </p:nvSpPr>
        <p:spPr>
          <a:xfrm>
            <a:off x="6868160" y="374904"/>
            <a:ext cx="1988820" cy="6108191"/>
          </a:xfrm>
          <a:prstGeom prst="rect">
            <a:avLst/>
          </a:prstGeom>
          <a:noFill/>
          <a:ln cap="sq" cmpd="sng" w="9525">
            <a:solidFill>
              <a:srgbClr val="FFFFFF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picTx">
  <p:cSld name="Picture with Capti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6765289" y="237743"/>
            <a:ext cx="2194559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x="6972300" y="603504"/>
            <a:ext cx="1824227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FFFFFF"/>
              </a:buClr>
              <a:buFont typeface="Century Gothic"/>
              <a:buNone/>
              <a:defRPr b="0" i="0" sz="28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8" name="Shape 88"/>
          <p:cNvSpPr/>
          <p:nvPr>
            <p:ph idx="2" type="pic"/>
          </p:nvPr>
        </p:nvSpPr>
        <p:spPr>
          <a:xfrm>
            <a:off x="171448" y="237743"/>
            <a:ext cx="6398514" cy="6382512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Font typeface="Garamond"/>
              <a:buNone/>
              <a:defRPr b="0" i="0" sz="3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972300" y="2286000"/>
            <a:ext cx="1824227" cy="350215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262626"/>
              </a:buClr>
              <a:buFont typeface="Garamond"/>
              <a:buNone/>
              <a:defRPr b="0" i="0" sz="14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2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1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Font typeface="Garamond"/>
              <a:buNone/>
              <a:defRPr b="0" i="0" sz="9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205739" y="6307671"/>
            <a:ext cx="205740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2617469" y="6307671"/>
            <a:ext cx="390906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7797546" y="6227064"/>
            <a:ext cx="109727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0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</a:p>
        </p:txBody>
      </p:sp>
      <p:sp>
        <p:nvSpPr>
          <p:cNvPr id="93" name="Shape 93"/>
          <p:cNvSpPr/>
          <p:nvPr/>
        </p:nvSpPr>
        <p:spPr>
          <a:xfrm>
            <a:off x="6868160" y="374904"/>
            <a:ext cx="1988820" cy="6108191"/>
          </a:xfrm>
          <a:prstGeom prst="rect">
            <a:avLst/>
          </a:prstGeom>
          <a:noFill/>
          <a:ln cap="sq" cmpd="sng" w="9525">
            <a:solidFill>
              <a:srgbClr val="FFFFFF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76021" y="237743"/>
            <a:ext cx="8791955" cy="638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Font typeface="Century Gothic"/>
              <a:buNone/>
              <a:defRPr b="0" i="0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800100" y="2103119"/>
            <a:ext cx="7543800" cy="39319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68579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889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96519" lvl="2" marL="73152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104139" lvl="3" marL="100583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99060" lvl="4" marL="128016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152200" lvl="5" marL="16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147399" lvl="6" marL="1899999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142600" lvl="7" marL="22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150499" lvl="8" marL="25000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0" type="dt"/>
          </p:nvPr>
        </p:nvSpPr>
        <p:spPr>
          <a:xfrm>
            <a:off x="205739" y="6307671"/>
            <a:ext cx="205740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1" type="ftr"/>
          </p:nvPr>
        </p:nvSpPr>
        <p:spPr>
          <a:xfrm>
            <a:off x="2617469" y="6307671"/>
            <a:ext cx="3909060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7852410" y="6307671"/>
            <a:ext cx="1097279" cy="2743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GB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www.youtube.com/watch?v=TLdNAmZ33zE&amp;index=10&amp;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ctrTitle"/>
          </p:nvPr>
        </p:nvSpPr>
        <p:spPr>
          <a:xfrm>
            <a:off x="1171280" y="2091263"/>
            <a:ext cx="6801439" cy="25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83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t/>
            </a:r>
            <a:endParaRPr b="0" i="0" sz="7200" u="none" cap="none" strike="noStrike">
              <a:solidFill>
                <a:srgbClr val="26262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4" name="Shape 134"/>
          <p:cNvSpPr txBox="1"/>
          <p:nvPr>
            <p:ph idx="1" type="subTitle"/>
          </p:nvPr>
        </p:nvSpPr>
        <p:spPr>
          <a:xfrm>
            <a:off x="1171575" y="4682062"/>
            <a:ext cx="68031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Garamond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179511" y="188640"/>
            <a:ext cx="8784976" cy="6480719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1171279" y="1556791"/>
            <a:ext cx="6801439" cy="25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83000"/>
              </a:lnSpc>
              <a:spcBef>
                <a:spcPts val="0"/>
              </a:spcBef>
              <a:buClr>
                <a:schemeClr val="lt1"/>
              </a:buClr>
              <a:buSzPct val="25000"/>
              <a:buFont typeface="Century Gothic"/>
              <a:buNone/>
            </a:pPr>
            <a:r>
              <a:rPr b="0" i="0" lang="en-GB" sz="5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IPINYOU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1171279" y="4377262"/>
            <a:ext cx="680313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Garamond"/>
              <a:buNone/>
            </a:pPr>
            <a:r>
              <a:rPr b="0" i="0" lang="en-GB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Corporate Entrepreneurship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b="0" i="0" lang="en-GB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iPinYou Video Activity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800100" y="2103119"/>
            <a:ext cx="7543800" cy="3931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Watch the video and think about the following questions: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types of corporate entrepreneurship does iPinYou undertake?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do they support each type of corporate entrepreneurship?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Why is corporate entrepreneurship important in the market that iPinYou is in?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b="0" i="0" lang="en-GB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Video</a:t>
            </a:r>
          </a:p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800100" y="2103119"/>
            <a:ext cx="7543800" cy="3931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Embed/show video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https://www.youtube.com/watch?v=TLdNAmZ33zE&amp;index=10&amp;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391149" y="642600"/>
            <a:ext cx="79527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b="0" i="0" lang="en-GB" sz="432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Structural Barriers to Corporate Entrepreneurship 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800100" y="2321644"/>
            <a:ext cx="7543800" cy="39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Systems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Structures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Strategic direction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Policies &amp; procedures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People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Culture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How does iPinYou remove and work around the these barriers?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6572311" y="4509119"/>
            <a:ext cx="1352239" cy="285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Morris (1998)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800100" y="360368"/>
            <a:ext cx="75438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b="0" i="0" lang="en-GB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References 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179500" y="1349500"/>
            <a:ext cx="8784900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Char char="◦"/>
            </a:pP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Birkinshaw, J.M. (2003) `The Paradox of Corporate Entrepreneurship`, </a:t>
            </a:r>
            <a:r>
              <a:rPr b="0" i="1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Strategy + Business</a:t>
            </a: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30 , Spring.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Char char="◦"/>
            </a:pP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Burgelman , R.A. (1983) `A Process Model of Internal Corporate Venturing in the Diversified Major Firm`, </a:t>
            </a:r>
            <a:r>
              <a:rPr b="0" i="1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Administrative Science Quarterly</a:t>
            </a: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28.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Char char="◦"/>
            </a:pP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Burns, P. (2005) </a:t>
            </a:r>
            <a:r>
              <a:rPr b="0" i="1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Corporate Entrepreneurship, Basingstoke</a:t>
            </a: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 Palgrave MacMillan.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Char char="◦"/>
            </a:pP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Christensen, C. M. (1997) </a:t>
            </a:r>
            <a:r>
              <a:rPr b="0" i="1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Innovator’s Dilemma: When New Technologies Cause great Firms to fail</a:t>
            </a: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Boston: Harvard Business School Press.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Char char="◦"/>
            </a:pP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Drucker, P. F.  (1985) </a:t>
            </a:r>
            <a:r>
              <a:rPr b="0" i="1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Innovation &amp; Entrepreneurship: Practice &amp; Principles</a:t>
            </a: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London: Heinemann.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Char char="◦"/>
            </a:pP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Foster, R. N. and Kaplan, S. (2001) </a:t>
            </a:r>
            <a:r>
              <a:rPr b="0" i="1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Creative Destruction: Why Companies that are Built to Last Underperform the Market – and How to Successfully Transform Them</a:t>
            </a: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New York, Currency Doubleday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Char char="◦"/>
            </a:pP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Galbraith, J. (1982) `Designing the Innovating Organisation `,  </a:t>
            </a:r>
            <a:r>
              <a:rPr b="0" i="1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Organisational Dynamics</a:t>
            </a: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Winter.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Char char="◦"/>
            </a:pP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Ghoshal, S. and Bartlett, C.A. (1997) </a:t>
            </a:r>
            <a:r>
              <a:rPr b="0" i="1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Individualised Corporation: A Fundamentally New Approach to Management</a:t>
            </a: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New York, Harper Business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Char char="◦"/>
            </a:pP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Kanter, R.M. (1982) `The Middle Manager as Innovator`,  </a:t>
            </a:r>
            <a:r>
              <a:rPr b="0" i="1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Harvard Business Review</a:t>
            </a: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July.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Char char="◦"/>
            </a:pP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Morris, M.H. (1998) </a:t>
            </a:r>
            <a:r>
              <a:rPr b="0" i="1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Entrepreneurship Intensity</a:t>
            </a: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Westport: Quorum Books. 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Char char="◦"/>
            </a:pP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Naisbitt , J. (1994) </a:t>
            </a:r>
            <a:r>
              <a:rPr b="0" i="1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Global Paradox: The Bigger the World Economy, the More Powerful its Smallest Players</a:t>
            </a: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London: BCA.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Char char="◦"/>
            </a:pP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Pinchot, G. (1985) </a:t>
            </a:r>
            <a:r>
              <a:rPr b="0" i="1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Intrapreneuring: Why You Don’t Have to Leave the Company to Become an Entrepreneur</a:t>
            </a: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New York: Harper Row.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Char char="◦"/>
            </a:pP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Tushman, M.L. and O’Reilly, C.A. (1996) `</a:t>
            </a:r>
            <a:r>
              <a:rPr b="0" i="1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Ambidextrous Organisations: Managing Evolutionary &amp; Revolutionary Change</a:t>
            </a:r>
            <a:r>
              <a:rPr b="0" i="0" lang="en-GB" sz="126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`, California Management Review, 38(4).</a:t>
            </a: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None/>
            </a:pPr>
            <a:r>
              <a:t/>
            </a:r>
            <a:endParaRPr b="0" i="0" sz="126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None/>
            </a:pPr>
            <a:r>
              <a:t/>
            </a:r>
            <a:endParaRPr b="0" i="0" sz="126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82880" lvl="0" marL="182880" marR="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96923"/>
              <a:buFont typeface="Garamond"/>
              <a:buNone/>
            </a:pPr>
            <a:r>
              <a:t/>
            </a:r>
            <a:endParaRPr b="0" i="0" sz="126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b="0" i="0" lang="en-GB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Learning Outcomes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800100" y="2103119"/>
            <a:ext cx="7543800" cy="3931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Reflect on the value and importance of corporate entrepreneurshi</a:t>
            </a:r>
            <a:r>
              <a:rPr lang="en-GB"/>
              <a:t>p.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Understand the four streams of corporate entrepreneurship.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Analyse how barriers to corporate entrepreneurship can be overcome in practice</a:t>
            </a:r>
            <a:r>
              <a:rPr lang="en-GB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b="0" i="0" lang="en-GB" sz="36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Failure of Big Businesses &amp; the Growth of Small Businesses 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800100" y="2924943"/>
            <a:ext cx="7543800" cy="31100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Garamond"/>
              <a:buNone/>
            </a:pPr>
            <a:r>
              <a:rPr b="0" i="0" lang="en-GB" sz="2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Corporations have to dismantle bureaucracies to survive. Economies of scale are giving way to economies of scope, finding the right size for synergy, market flexibility and, above all, speed.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5435600" y="4868862"/>
            <a:ext cx="2376487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John Naisbitt (1994)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b="0" i="0" lang="en-GB" sz="432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Corporate Entrepreneurship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800100" y="2103119"/>
            <a:ext cx="7543800" cy="3931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25000"/>
              <a:buFont typeface="Garamond"/>
              <a:buNone/>
            </a:pPr>
            <a:r>
              <a:rPr b="0" i="0" lang="en-GB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Four streams of thought</a:t>
            </a:r>
          </a:p>
          <a:p>
            <a:pPr indent="-350519" lvl="1" marL="61722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AutoNum type="arabicPeriod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Corporate venturing</a:t>
            </a:r>
          </a:p>
          <a:p>
            <a:pPr indent="-185419" lvl="2" marL="73152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New business ventures need to be managed separately from the mainstream business, or they will not survive</a:t>
            </a:r>
          </a:p>
          <a:p>
            <a:pPr indent="-350519" lvl="1" marL="61722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AutoNum type="arabicPeriod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Intrapreneurship</a:t>
            </a:r>
          </a:p>
          <a:p>
            <a:pPr indent="-185419" lvl="2" marL="73152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Encourage individual employees to be entrepreneurial within the organization</a:t>
            </a:r>
          </a:p>
          <a:p>
            <a:pPr indent="-350519" lvl="1" marL="61722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AutoNum type="arabicPeriod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Entrepreneurial transformation</a:t>
            </a:r>
          </a:p>
          <a:p>
            <a:pPr indent="-185419" lvl="2" marL="73152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Prepare the whole organization for an ever changing environment </a:t>
            </a:r>
          </a:p>
          <a:p>
            <a:pPr indent="-350519" lvl="1" marL="61722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Century Gothic"/>
              <a:buAutoNum type="arabicPeriod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Bringing the market inside</a:t>
            </a:r>
          </a:p>
          <a:p>
            <a:pPr indent="-185419" lvl="2" marL="73152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Firm level focus, however let the market decide how to spend resources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buClr>
                <a:srgbClr val="262626"/>
              </a:buClr>
              <a:buSzPct val="1000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6837816" y="6200521"/>
            <a:ext cx="2063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Birkinshaw (2003)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b="0" i="0" lang="en-GB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Corporate Venturing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800100" y="2103119"/>
            <a:ext cx="7543800" cy="3931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Investment by larger firms in strategically important smaller firms.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Main business manages new entrepreneurial businesses separately from mainstream activity to remove existing mind-set.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Different organisational structures needed to encourage new businesses.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Management of disruptive technologies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2674425" y="6290587"/>
            <a:ext cx="62865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Galbraith (1982), Burgelman (1983), Drucker (1985), Christensen (1997)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b="0" i="0" lang="en-GB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Intrapreneurship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800100" y="2103119"/>
            <a:ext cx="7543800" cy="3931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Focused on how individuals may be encouraged to act more entrepreneurially in a large organisation.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Removing systems, structures &amp; cultures that inhibit entrepreneurship.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5220071" y="5726112"/>
            <a:ext cx="2704479" cy="285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Kanter (1982), Pinchot (1985)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b="0" i="0" lang="en-GB" sz="432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Entrepreneurial Transformation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800100" y="2103119"/>
            <a:ext cx="7543800" cy="3931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Firm level focus on adapting to an ever-changing environment.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Changes in systems, structures &amp; cultures that encourage entrepreneurship.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Leadership &amp; strategies that encourage entrepreneurship.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Shape 181"/>
          <p:cNvSpPr/>
          <p:nvPr/>
        </p:nvSpPr>
        <p:spPr>
          <a:xfrm>
            <a:off x="2483767" y="5731455"/>
            <a:ext cx="6588224" cy="286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Ghoshal &amp; Bartlett (1997), Tushman &amp; O’Reilly (1996), Burns (2005)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b="0" i="0" lang="en-GB" sz="432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Bringing the Market Inside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800100" y="2103119"/>
            <a:ext cx="7543800" cy="39319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Firm level focus on structural changes needed to encourage entrepreneurial behaviour.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Taking a market approach to resource allocation &amp; people management.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Following the needs of the market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5220071" y="5726112"/>
            <a:ext cx="2704479" cy="285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GB" sz="1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Foster &amp; Kaplan (2001)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800100" y="642593"/>
            <a:ext cx="75438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entury Gothic"/>
              <a:buNone/>
            </a:pPr>
            <a:r>
              <a:rPr b="0" i="0" lang="en-GB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Case Study: iPinYou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467543" y="2103119"/>
            <a:ext cx="8280919" cy="4494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182880" lvl="0" marL="18288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They offer digital marketing solutions in the big data era. This is supported through providing a cutting edge: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Demand side platform (DSP)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Programmatic direct buy (PDB) services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Data management platform (DMP)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They have supported leading national and international companies such as: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China Mobile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Unilever 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L’Oreal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Microsoft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Nike</a:t>
            </a: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Char char="◦"/>
            </a:pPr>
            <a:r>
              <a:rPr b="0" i="0" lang="en-GB" sz="1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Amazon</a:t>
            </a: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90500" lvl="1" marL="457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-182880" lvl="0" marL="18288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262626"/>
              </a:buClr>
              <a:buSzPct val="100000"/>
              <a:buFont typeface="Garamond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aching Material Template">
  <a:themeElements>
    <a:clrScheme name="Savon">
      <a:dk1>
        <a:srgbClr val="000000"/>
      </a:dk1>
      <a:lt1>
        <a:srgbClr val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