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embeddedFontLs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bold.fntdata"/><Relationship Id="rId16" Type="http://schemas.openxmlformats.org/officeDocument/2006/relationships/font" Target="fonts/CenturyGothic-regular.fntdata"/><Relationship Id="rId5" Type="http://schemas.openxmlformats.org/officeDocument/2006/relationships/slide" Target="slides/slide1.xml"/><Relationship Id="rId19" Type="http://schemas.openxmlformats.org/officeDocument/2006/relationships/font" Target="fonts/CenturyGothic-boldItalic.fntdata"/><Relationship Id="rId6" Type="http://schemas.openxmlformats.org/officeDocument/2006/relationships/slide" Target="slides/slide2.xml"/><Relationship Id="rId18" Type="http://schemas.openxmlformats.org/officeDocument/2006/relationships/font" Target="fonts/CenturyGothic-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0" name="Shape 1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6" name="Shape 1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8" name="Shape 1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84" name="Shape 1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gradFill>
          <a:gsLst>
            <a:gs pos="0">
              <a:srgbClr val="E1DBC9"/>
            </a:gs>
            <a:gs pos="77000">
              <a:srgbClr val="C8C1B0"/>
            </a:gs>
            <a:gs pos="100000">
              <a:srgbClr val="C0BAAA"/>
            </a:gs>
          </a:gsLst>
          <a:lin ang="5400000" scaled="0"/>
        </a:gradFill>
      </p:bgPr>
    </p:bg>
    <p:spTree>
      <p:nvGrpSpPr>
        <p:cNvPr id="16" name="Shape 16"/>
        <p:cNvGrpSpPr/>
        <p:nvPr/>
      </p:nvGrpSpPr>
      <p:grpSpPr>
        <a:xfrm>
          <a:off x="0" y="0"/>
          <a:ext cx="0" cy="0"/>
          <a:chOff x="0" y="0"/>
          <a:chExt cx="0" cy="0"/>
        </a:xfrm>
      </p:grpSpPr>
      <p:sp>
        <p:nvSpPr>
          <p:cNvPr id="17" name="Shape 1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18" name="Shape 1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19" name="Shape 1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1" name="Shape 21"/>
          <p:cNvGrpSpPr/>
          <p:nvPr/>
        </p:nvGrpSpPr>
        <p:grpSpPr>
          <a:xfrm>
            <a:off x="3937634" y="1267730"/>
            <a:ext cx="1268729" cy="645295"/>
            <a:chOff x="5318305" y="1386267"/>
            <a:chExt cx="1567330" cy="645295"/>
          </a:xfrm>
        </p:grpSpPr>
        <p:cxnSp>
          <p:nvCxnSpPr>
            <p:cNvPr id="22" name="Shape 2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3" name="Shape 2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4" name="Shape 2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25" name="Shape 25"/>
          <p:cNvSpPr txBox="1"/>
          <p:nvPr>
            <p:ph type="ctrTitle"/>
          </p:nvPr>
        </p:nvSpPr>
        <p:spPr>
          <a:xfrm>
            <a:off x="1171280" y="2091263"/>
            <a:ext cx="6801439" cy="2590800"/>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6" name="Shape 26"/>
          <p:cNvSpPr txBox="1"/>
          <p:nvPr>
            <p:ph idx="1" type="subTitle"/>
          </p:nvPr>
        </p:nvSpPr>
        <p:spPr>
          <a:xfrm>
            <a:off x="1171575"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0" type="dt"/>
          </p:nvPr>
        </p:nvSpPr>
        <p:spPr>
          <a:xfrm>
            <a:off x="3989069" y="1341255"/>
            <a:ext cx="1165859" cy="527212"/>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1" type="ftr"/>
          </p:nvPr>
        </p:nvSpPr>
        <p:spPr>
          <a:xfrm>
            <a:off x="1090421" y="5211060"/>
            <a:ext cx="4429124"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9" name="Shape 29"/>
          <p:cNvSpPr txBox="1"/>
          <p:nvPr>
            <p:ph idx="12" type="sldNum"/>
          </p:nvPr>
        </p:nvSpPr>
        <p:spPr>
          <a:xfrm>
            <a:off x="6455189" y="5212080"/>
            <a:ext cx="1583910"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94" name="Shape 94"/>
        <p:cNvGrpSpPr/>
        <p:nvPr/>
      </p:nvGrpSpPr>
      <p:grpSpPr>
        <a:xfrm>
          <a:off x="0" y="0"/>
          <a:ext cx="0" cy="0"/>
          <a:chOff x="0" y="0"/>
          <a:chExt cx="0" cy="0"/>
        </a:xfrm>
      </p:grpSpPr>
      <p:sp>
        <p:nvSpPr>
          <p:cNvPr id="95" name="Shape 95"/>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6" name="Shape 96"/>
          <p:cNvSpPr txBox="1"/>
          <p:nvPr>
            <p:ph idx="1" type="body"/>
          </p:nvPr>
        </p:nvSpPr>
        <p:spPr>
          <a:xfrm rot="5400000">
            <a:off x="2606039" y="297179"/>
            <a:ext cx="3931919" cy="754380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9" name="Shape 99"/>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00" name="Shape 100"/>
        <p:cNvGrpSpPr/>
        <p:nvPr/>
      </p:nvGrpSpPr>
      <p:grpSpPr>
        <a:xfrm>
          <a:off x="0" y="0"/>
          <a:ext cx="0" cy="0"/>
          <a:chOff x="0" y="0"/>
          <a:chExt cx="0" cy="0"/>
        </a:xfrm>
      </p:grpSpPr>
      <p:sp>
        <p:nvSpPr>
          <p:cNvPr id="101" name="Shape 101"/>
          <p:cNvSpPr txBox="1"/>
          <p:nvPr>
            <p:ph type="title"/>
          </p:nvPr>
        </p:nvSpPr>
        <p:spPr>
          <a:xfrm rot="5400000">
            <a:off x="5000625" y="2505074"/>
            <a:ext cx="5257799" cy="1771650"/>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rot="5400000">
            <a:off x="1028700" y="361949"/>
            <a:ext cx="5257799" cy="60578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03" name="Shape 10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4" name="Shape 10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asic Content">
    <p:spTree>
      <p:nvGrpSpPr>
        <p:cNvPr id="106" name="Shape 106"/>
        <p:cNvGrpSpPr/>
        <p:nvPr/>
      </p:nvGrpSpPr>
      <p:grpSpPr>
        <a:xfrm>
          <a:off x="0" y="0"/>
          <a:ext cx="0" cy="0"/>
          <a:chOff x="0" y="0"/>
          <a:chExt cx="0" cy="0"/>
        </a:xfrm>
      </p:grpSpPr>
      <p:sp>
        <p:nvSpPr>
          <p:cNvPr id="107" name="Shape 107"/>
          <p:cNvSpPr txBox="1"/>
          <p:nvPr>
            <p:ph type="title"/>
          </p:nvPr>
        </p:nvSpPr>
        <p:spPr>
          <a:xfrm>
            <a:off x="1115616" y="548679"/>
            <a:ext cx="6912767" cy="10801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262626"/>
              </a:buClr>
              <a:buFont typeface="Century Gothic"/>
              <a:buNone/>
              <a:defRPr b="0" i="0" sz="3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8" name="Shape 108"/>
          <p:cNvSpPr txBox="1"/>
          <p:nvPr>
            <p:ph idx="1" type="body"/>
          </p:nvPr>
        </p:nvSpPr>
        <p:spPr>
          <a:xfrm>
            <a:off x="1116013" y="1916113"/>
            <a:ext cx="6985000" cy="4321198"/>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Garamond"/>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_Title Slide">
    <p:spTree>
      <p:nvGrpSpPr>
        <p:cNvPr id="109" name="Shape 109"/>
        <p:cNvGrpSpPr/>
        <p:nvPr/>
      </p:nvGrpSpPr>
      <p:grpSpPr>
        <a:xfrm>
          <a:off x="0" y="0"/>
          <a:ext cx="0" cy="0"/>
          <a:chOff x="0" y="0"/>
          <a:chExt cx="0" cy="0"/>
        </a:xfrm>
      </p:grpSpPr>
      <p:sp>
        <p:nvSpPr>
          <p:cNvPr id="110" name="Shape 110"/>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sz="2400">
              <a:solidFill>
                <a:schemeClr val="dk1"/>
              </a:solidFill>
              <a:latin typeface="Arial"/>
              <a:ea typeface="Arial"/>
              <a:cs typeface="Arial"/>
              <a:sym typeface="Arial"/>
            </a:endParaRPr>
          </a:p>
        </p:txBody>
      </p:sp>
      <p:pic>
        <p:nvPicPr>
          <p:cNvPr id="111" name="Shape 111"/>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12" name="Shape 112"/>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13" name="Shape 113"/>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14" name="Shape 114"/>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5" name="Shape 115"/>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16" name="Shape 116"/>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3_Title Slide">
    <p:spTree>
      <p:nvGrpSpPr>
        <p:cNvPr id="117" name="Shape 117"/>
        <p:cNvGrpSpPr/>
        <p:nvPr/>
      </p:nvGrpSpPr>
      <p:grpSpPr>
        <a:xfrm>
          <a:off x="0" y="0"/>
          <a:ext cx="0" cy="0"/>
          <a:chOff x="0" y="0"/>
          <a:chExt cx="0" cy="0"/>
        </a:xfrm>
      </p:grpSpPr>
      <p:sp>
        <p:nvSpPr>
          <p:cNvPr id="118" name="Shape 118"/>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sz="2400">
              <a:solidFill>
                <a:schemeClr val="dk1"/>
              </a:solidFill>
              <a:latin typeface="Arial"/>
              <a:ea typeface="Arial"/>
              <a:cs typeface="Arial"/>
              <a:sym typeface="Arial"/>
            </a:endParaRPr>
          </a:p>
        </p:txBody>
      </p:sp>
      <p:pic>
        <p:nvPicPr>
          <p:cNvPr id="119" name="Shape 119"/>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20" name="Shape 120"/>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21" name="Shape 121"/>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22" name="Shape 122"/>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3" name="Shape 123"/>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24" name="Shape 124"/>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or Graph Layout">
    <p:spTree>
      <p:nvGrpSpPr>
        <p:cNvPr id="125" name="Shape 125"/>
        <p:cNvGrpSpPr/>
        <p:nvPr/>
      </p:nvGrpSpPr>
      <p:grpSpPr>
        <a:xfrm>
          <a:off x="0" y="0"/>
          <a:ext cx="0" cy="0"/>
          <a:chOff x="0" y="0"/>
          <a:chExt cx="0" cy="0"/>
        </a:xfrm>
      </p:grpSpPr>
      <p:sp>
        <p:nvSpPr>
          <p:cNvPr id="126" name="Shape 126"/>
          <p:cNvSpPr txBox="1"/>
          <p:nvPr>
            <p:ph idx="1" type="body"/>
          </p:nvPr>
        </p:nvSpPr>
        <p:spPr>
          <a:xfrm>
            <a:off x="1115616" y="5229201"/>
            <a:ext cx="5688632" cy="777209"/>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Arial"/>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7" name="Shape 127"/>
          <p:cNvSpPr txBox="1"/>
          <p:nvPr>
            <p:ph idx="2" type="body"/>
          </p:nvPr>
        </p:nvSpPr>
        <p:spPr>
          <a:xfrm>
            <a:off x="1115617" y="548681"/>
            <a:ext cx="6911974" cy="647700"/>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1" i="0" sz="43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8" name="Shape 128"/>
          <p:cNvSpPr txBox="1"/>
          <p:nvPr>
            <p:ph idx="3" type="body"/>
          </p:nvPr>
        </p:nvSpPr>
        <p:spPr>
          <a:xfrm>
            <a:off x="1116015" y="1341438"/>
            <a:ext cx="6911974" cy="3671886"/>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100" u="none" cap="none" strike="noStrike">
                <a:solidFill>
                  <a:schemeClr val="lt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30" name="Shape 30"/>
        <p:cNvGrpSpPr/>
        <p:nvPr/>
      </p:nvGrpSpPr>
      <p:grpSpPr>
        <a:xfrm>
          <a:off x="0" y="0"/>
          <a:ext cx="0" cy="0"/>
          <a:chOff x="0" y="0"/>
          <a:chExt cx="0" cy="0"/>
        </a:xfrm>
      </p:grpSpPr>
      <p:sp>
        <p:nvSpPr>
          <p:cNvPr id="31" name="Shape 3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gradFill>
          <a:gsLst>
            <a:gs pos="0">
              <a:srgbClr val="E1DBC9"/>
            </a:gs>
            <a:gs pos="77000">
              <a:srgbClr val="C8C1B0"/>
            </a:gs>
            <a:gs pos="100000">
              <a:srgbClr val="C0BAAA"/>
            </a:gs>
          </a:gsLst>
          <a:lin ang="5400000" scaled="0"/>
        </a:gradFill>
      </p:bgPr>
    </p:bg>
    <p:spTree>
      <p:nvGrpSpPr>
        <p:cNvPr id="36" name="Shape 36"/>
        <p:cNvGrpSpPr/>
        <p:nvPr/>
      </p:nvGrpSpPr>
      <p:grpSpPr>
        <a:xfrm>
          <a:off x="0" y="0"/>
          <a:ext cx="0" cy="0"/>
          <a:chOff x="0" y="0"/>
          <a:chExt cx="0" cy="0"/>
        </a:xfrm>
      </p:grpSpPr>
      <p:sp>
        <p:nvSpPr>
          <p:cNvPr id="37" name="Shape 3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38" name="Shape 3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39" name="Shape 3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40" name="Shape 4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1" name="Shape 41"/>
          <p:cNvGrpSpPr/>
          <p:nvPr/>
        </p:nvGrpSpPr>
        <p:grpSpPr>
          <a:xfrm>
            <a:off x="3937634" y="1267730"/>
            <a:ext cx="1268729" cy="645295"/>
            <a:chOff x="5318305" y="1386267"/>
            <a:chExt cx="1567330" cy="645295"/>
          </a:xfrm>
        </p:grpSpPr>
        <p:cxnSp>
          <p:nvCxnSpPr>
            <p:cNvPr id="42" name="Shape 4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43" name="Shape 4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44" name="Shape 4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45" name="Shape 45"/>
          <p:cNvSpPr txBox="1"/>
          <p:nvPr>
            <p:ph type="title"/>
          </p:nvPr>
        </p:nvSpPr>
        <p:spPr>
          <a:xfrm>
            <a:off x="1172716" y="2094308"/>
            <a:ext cx="6803136" cy="2587751"/>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6" name="Shape 46"/>
          <p:cNvSpPr txBox="1"/>
          <p:nvPr>
            <p:ph idx="1" type="body"/>
          </p:nvPr>
        </p:nvSpPr>
        <p:spPr>
          <a:xfrm>
            <a:off x="1172717"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90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9pPr>
          </a:lstStyle>
          <a:p/>
        </p:txBody>
      </p:sp>
      <p:sp>
        <p:nvSpPr>
          <p:cNvPr id="47" name="Shape 47"/>
          <p:cNvSpPr txBox="1"/>
          <p:nvPr>
            <p:ph idx="10" type="dt"/>
          </p:nvPr>
        </p:nvSpPr>
        <p:spPr>
          <a:xfrm>
            <a:off x="3991355" y="1344501"/>
            <a:ext cx="1165859" cy="530351"/>
          </a:xfrm>
          <a:prstGeom prst="rect">
            <a:avLst/>
          </a:prstGeom>
          <a:noFill/>
          <a:ln>
            <a:noFill/>
          </a:ln>
        </p:spPr>
        <p:txBody>
          <a:bodyPr anchorCtr="0" anchor="b" bIns="91425" lIns="91425" rIns="91425" wrap="square" tIns="91425"/>
          <a:lstStyle>
            <a:lvl1pPr indent="0" lvl="0" marL="0" marR="0" rtl="0" algn="ctr">
              <a:spcBef>
                <a:spcPts val="0"/>
              </a:spcBef>
              <a:buNone/>
              <a:defRPr sz="1300">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8" name="Shape 48"/>
          <p:cNvSpPr txBox="1"/>
          <p:nvPr>
            <p:ph idx="11" type="ftr"/>
          </p:nvPr>
        </p:nvSpPr>
        <p:spPr>
          <a:xfrm>
            <a:off x="1090165" y="5211060"/>
            <a:ext cx="4430267" cy="228600"/>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9" name="Shape 49"/>
          <p:cNvSpPr txBox="1"/>
          <p:nvPr>
            <p:ph idx="12" type="sldNum"/>
          </p:nvPr>
        </p:nvSpPr>
        <p:spPr>
          <a:xfrm>
            <a:off x="6453378" y="5211060"/>
            <a:ext cx="1584197"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50" name="Shape 50"/>
        <p:cNvGrpSpPr/>
        <p:nvPr/>
      </p:nvGrpSpPr>
      <p:grpSpPr>
        <a:xfrm>
          <a:off x="0" y="0"/>
          <a:ext cx="0" cy="0"/>
          <a:chOff x="0" y="0"/>
          <a:chExt cx="0" cy="0"/>
        </a:xfrm>
      </p:grpSpPr>
      <p:sp>
        <p:nvSpPr>
          <p:cNvPr id="51" name="Shape 5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2" name="Shape 52"/>
          <p:cNvSpPr txBox="1"/>
          <p:nvPr>
            <p:ph idx="1" type="body"/>
          </p:nvPr>
        </p:nvSpPr>
        <p:spPr>
          <a:xfrm>
            <a:off x="800100"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53" name="Shape 53"/>
          <p:cNvSpPr txBox="1"/>
          <p:nvPr>
            <p:ph idx="2" type="body"/>
          </p:nvPr>
        </p:nvSpPr>
        <p:spPr>
          <a:xfrm>
            <a:off x="4777739"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54" name="Shape 54"/>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5" name="Shape 55"/>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6" name="Shape 56"/>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802385"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2" type="body"/>
          </p:nvPr>
        </p:nvSpPr>
        <p:spPr>
          <a:xfrm>
            <a:off x="802385" y="2755898"/>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1" name="Shape 61"/>
          <p:cNvSpPr txBox="1"/>
          <p:nvPr>
            <p:ph idx="3" type="body"/>
          </p:nvPr>
        </p:nvSpPr>
        <p:spPr>
          <a:xfrm>
            <a:off x="4780026"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2" name="Shape 62"/>
          <p:cNvSpPr txBox="1"/>
          <p:nvPr>
            <p:ph idx="4" type="body"/>
          </p:nvPr>
        </p:nvSpPr>
        <p:spPr>
          <a:xfrm>
            <a:off x="4780026" y="2756581"/>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3" name="Shape 6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4" name="Shape 6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8" name="Shape 68"/>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0" name="Shape 70"/>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1" name="Shape 71"/>
        <p:cNvGrpSpPr/>
        <p:nvPr/>
      </p:nvGrpSpPr>
      <p:grpSpPr>
        <a:xfrm>
          <a:off x="0" y="0"/>
          <a:ext cx="0" cy="0"/>
          <a:chOff x="0" y="0"/>
          <a:chExt cx="0" cy="0"/>
        </a:xfrm>
      </p:grpSpPr>
      <p:sp>
        <p:nvSpPr>
          <p:cNvPr id="72" name="Shape 72"/>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75" name="Shape 75"/>
        <p:cNvGrpSpPr/>
        <p:nvPr/>
      </p:nvGrpSpPr>
      <p:grpSpPr>
        <a:xfrm>
          <a:off x="0" y="0"/>
          <a:ext cx="0" cy="0"/>
          <a:chOff x="0" y="0"/>
          <a:chExt cx="0" cy="0"/>
        </a:xfrm>
      </p:grpSpPr>
      <p:sp>
        <p:nvSpPr>
          <p:cNvPr id="76" name="Shape 76"/>
          <p:cNvSpPr/>
          <p:nvPr/>
        </p:nvSpPr>
        <p:spPr>
          <a:xfrm>
            <a:off x="184146" y="237743"/>
            <a:ext cx="6398514"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77" name="Shape 77"/>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78" name="Shape 78"/>
          <p:cNvSpPr txBox="1"/>
          <p:nvPr>
            <p:ph type="title"/>
          </p:nvPr>
        </p:nvSpPr>
        <p:spPr>
          <a:xfrm>
            <a:off x="6972300" y="607391"/>
            <a:ext cx="1823084"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a:off x="514350" y="609600"/>
            <a:ext cx="5829299" cy="53339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2" type="body"/>
          </p:nvPr>
        </p:nvSpPr>
        <p:spPr>
          <a:xfrm>
            <a:off x="6972300" y="2286000"/>
            <a:ext cx="1823084" cy="3505200"/>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81" name="Shape 81"/>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2" name="Shape 82"/>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3" name="Shape 83"/>
          <p:cNvSpPr txBox="1"/>
          <p:nvPr>
            <p:ph idx="12" type="sldNum"/>
          </p:nvPr>
        </p:nvSpPr>
        <p:spPr>
          <a:xfrm>
            <a:off x="7795257" y="622300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FFFFFF"/>
                </a:solidFill>
                <a:latin typeface="Century Gothic"/>
                <a:ea typeface="Century Gothic"/>
                <a:cs typeface="Century Gothic"/>
                <a:sym typeface="Century Gothic"/>
              </a:rPr>
              <a:t>‹#›</a:t>
            </a:fld>
          </a:p>
        </p:txBody>
      </p:sp>
      <p:sp>
        <p:nvSpPr>
          <p:cNvPr id="84" name="Shape 84"/>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85" name="Shape 85"/>
        <p:cNvGrpSpPr/>
        <p:nvPr/>
      </p:nvGrpSpPr>
      <p:grpSpPr>
        <a:xfrm>
          <a:off x="0" y="0"/>
          <a:ext cx="0" cy="0"/>
          <a:chOff x="0" y="0"/>
          <a:chExt cx="0" cy="0"/>
        </a:xfrm>
      </p:grpSpPr>
      <p:sp>
        <p:nvSpPr>
          <p:cNvPr id="86" name="Shape 86"/>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txBox="1"/>
          <p:nvPr>
            <p:ph type="title"/>
          </p:nvPr>
        </p:nvSpPr>
        <p:spPr>
          <a:xfrm>
            <a:off x="6972300" y="603504"/>
            <a:ext cx="1824227"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8" name="Shape 88"/>
          <p:cNvSpPr/>
          <p:nvPr>
            <p:ph idx="2" type="pic"/>
          </p:nvPr>
        </p:nvSpPr>
        <p:spPr>
          <a:xfrm>
            <a:off x="171448" y="237743"/>
            <a:ext cx="6398514" cy="6382512"/>
          </a:xfrm>
          <a:prstGeom prst="rect">
            <a:avLst/>
          </a:prstGeom>
          <a:solidFill>
            <a:srgbClr val="76CEEF"/>
          </a:solid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32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28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24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 type="body"/>
          </p:nvPr>
        </p:nvSpPr>
        <p:spPr>
          <a:xfrm>
            <a:off x="6972300" y="2286000"/>
            <a:ext cx="1824227" cy="3502152"/>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90" name="Shape 9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1" name="Shape 9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sz="1000">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2" name="Shape 92"/>
          <p:cNvSpPr txBox="1"/>
          <p:nvPr>
            <p:ph idx="12" type="sldNum"/>
          </p:nvPr>
        </p:nvSpPr>
        <p:spPr>
          <a:xfrm>
            <a:off x="7797546" y="6227064"/>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FFFFFF"/>
                </a:solidFill>
                <a:latin typeface="Century Gothic"/>
                <a:ea typeface="Century Gothic"/>
                <a:cs typeface="Century Gothic"/>
                <a:sym typeface="Century Gothic"/>
              </a:rPr>
              <a:t>‹#›</a:t>
            </a:fld>
          </a:p>
        </p:txBody>
      </p:sp>
      <p:sp>
        <p:nvSpPr>
          <p:cNvPr id="93" name="Shape 93"/>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176021" y="237743"/>
            <a:ext cx="8791955"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player.youku.com/player.php/sid/XMTY2ODMzODQ1Ng==/v.sw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71280" y="2091263"/>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rgbClr val="262626"/>
              </a:buClr>
              <a:buSzPct val="25000"/>
              <a:buFont typeface="Century Gothic"/>
              <a:buNone/>
            </a:pPr>
            <a:r>
              <a:t/>
            </a:r>
            <a:endParaRPr b="0" i="0" sz="7200" u="none" cap="none" strike="noStrike">
              <a:solidFill>
                <a:srgbClr val="262626"/>
              </a:solidFill>
              <a:latin typeface="Century Gothic"/>
              <a:ea typeface="Century Gothic"/>
              <a:cs typeface="Century Gothic"/>
              <a:sym typeface="Century Gothic"/>
            </a:endParaRPr>
          </a:p>
        </p:txBody>
      </p:sp>
      <p:sp>
        <p:nvSpPr>
          <p:cNvPr id="134" name="Shape 134"/>
          <p:cNvSpPr txBox="1"/>
          <p:nvPr>
            <p:ph idx="1" type="subTitle"/>
          </p:nvPr>
        </p:nvSpPr>
        <p:spPr>
          <a:xfrm>
            <a:off x="1171575" y="46820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
        <p:nvSpPr>
          <p:cNvPr id="135" name="Shape 135"/>
          <p:cNvSpPr/>
          <p:nvPr/>
        </p:nvSpPr>
        <p:spPr>
          <a:xfrm>
            <a:off x="0" y="0"/>
            <a:ext cx="9144000" cy="6858000"/>
          </a:xfrm>
          <a:prstGeom prst="rect">
            <a:avLst/>
          </a:prstGeom>
          <a:solidFill>
            <a:schemeClr val="lt1"/>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6" name="Shape 136"/>
          <p:cNvSpPr/>
          <p:nvPr/>
        </p:nvSpPr>
        <p:spPr>
          <a:xfrm>
            <a:off x="179511" y="188640"/>
            <a:ext cx="8784976" cy="6480719"/>
          </a:xfrm>
          <a:prstGeom prst="rect">
            <a:avLst/>
          </a:prstGeom>
          <a:solidFill>
            <a:srgbClr val="CC0000"/>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Shape 137"/>
          <p:cNvSpPr txBox="1"/>
          <p:nvPr/>
        </p:nvSpPr>
        <p:spPr>
          <a:xfrm>
            <a:off x="1171279" y="1556791"/>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chemeClr val="lt1"/>
              </a:buClr>
              <a:buSzPct val="25000"/>
              <a:buFont typeface="Century Gothic"/>
              <a:buNone/>
            </a:pPr>
            <a:r>
              <a:rPr b="0" i="0" lang="en-GB" sz="5400" u="none" cap="none" strike="noStrike">
                <a:solidFill>
                  <a:schemeClr val="lt1"/>
                </a:solidFill>
                <a:latin typeface="Century Gothic"/>
                <a:ea typeface="Century Gothic"/>
                <a:cs typeface="Century Gothic"/>
                <a:sym typeface="Century Gothic"/>
              </a:rPr>
              <a:t>DRAWAY (卓为)</a:t>
            </a:r>
          </a:p>
        </p:txBody>
      </p:sp>
      <p:sp>
        <p:nvSpPr>
          <p:cNvPr id="138" name="Shape 138"/>
          <p:cNvSpPr txBox="1"/>
          <p:nvPr/>
        </p:nvSpPr>
        <p:spPr>
          <a:xfrm>
            <a:off x="1171279" y="43772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rPr b="0" i="0" lang="en-GB" sz="3200" u="none" cap="none" strike="noStrike">
                <a:solidFill>
                  <a:schemeClr val="lt1"/>
                </a:solidFill>
                <a:latin typeface="Century Gothic"/>
                <a:ea typeface="Century Gothic"/>
                <a:cs typeface="Century Gothic"/>
                <a:sym typeface="Century Gothic"/>
              </a:rPr>
              <a:t>Business Models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Shape 192"/>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Discussion Questions</a:t>
            </a:r>
          </a:p>
        </p:txBody>
      </p:sp>
      <p:sp>
        <p:nvSpPr>
          <p:cNvPr id="193" name="Shape 193"/>
          <p:cNvSpPr txBox="1"/>
          <p:nvPr>
            <p:ph idx="1" type="body"/>
          </p:nvPr>
        </p:nvSpPr>
        <p:spPr>
          <a:xfrm>
            <a:off x="800100" y="2204864"/>
            <a:ext cx="7543800" cy="3830175"/>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Map Draway’s business model onto the 4V Framework.</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Do you think there are any areas on the 4V that Draway has not developed? Any areas that you think fall outside the 4V?</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Discuss whether the intrapreneurship in Draway can last long without material incentives just depending on organizational commitment.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In the long run,  what measures would you predict Draway will take to stimulate  intrapreneurship?</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References</a:t>
            </a:r>
          </a:p>
        </p:txBody>
      </p:sp>
      <p:sp>
        <p:nvSpPr>
          <p:cNvPr id="199" name="Shape 19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Al-Debei, M. M., El-Haddadeh, R., and Avison, D. (2008).”Defining the business model in the new world of digital business.” In Proceedings of the Americas Conference on Information System(AMCIS),Vol. 2008, pp.1-11.</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Al-Debei, M.M. and Avison, D. (2010 ).”Developing a unified framework of the business model concept.” European Journal  of Information Systems.”19(3),359-376.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Pinchot, G.(1984). “Who is the Intrapreneur? In: Intrapreneuring: Why You Don't Have to Leave the Corporation to Become an Entrepreneur. “New York: Harper &amp; Row. pp. 28 – 48.</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Antoncic, B. &amp; Hisrich, R.D., 2001. “Construct Refinement and Cross-Cultural. “Journal of Business Venturing, 16(99), pp.495–527.</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Learning Objectives</a:t>
            </a:r>
          </a:p>
        </p:txBody>
      </p:sp>
      <p:sp>
        <p:nvSpPr>
          <p:cNvPr id="144" name="Shape 14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Compare and contrast common business models when applied to a business.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Evaluate intra/entrepreneurial business processes and models.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Shape 14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What is a Business Model?</a:t>
            </a:r>
          </a:p>
        </p:txBody>
      </p:sp>
      <p:sp>
        <p:nvSpPr>
          <p:cNvPr id="150" name="Shape 150"/>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 business model is an "abstract representation of an organization, be it conceptual, textual, and/or graphical, of all core interrelated architectural, co-operational, and financial arrangements designed and developed by an organization presently and in the future, as well as all core products and/or services the organization offers, or will offer, based on these arrangements that are needed to achieve its strategic goals and objectives.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478050" y="642600"/>
            <a:ext cx="8301000" cy="1071900"/>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4V Business Model Framework</a:t>
            </a:r>
          </a:p>
        </p:txBody>
      </p:sp>
      <p:sp>
        <p:nvSpPr>
          <p:cNvPr id="156" name="Shape 156"/>
          <p:cNvSpPr txBox="1"/>
          <p:nvPr>
            <p:ph idx="1" type="body"/>
          </p:nvPr>
        </p:nvSpPr>
        <p:spPr>
          <a:xfrm>
            <a:off x="800100" y="1820925"/>
            <a:ext cx="7543800" cy="4209300"/>
          </a:xfrm>
          <a:prstGeom prst="rect">
            <a:avLst/>
          </a:prstGeom>
          <a:noFill/>
          <a:ln>
            <a:noFill/>
          </a:ln>
        </p:spPr>
        <p:txBody>
          <a:bodyPr anchorCtr="0" anchor="t" bIns="45700" lIns="91425" rIns="91425" wrap="square" tIns="45700">
            <a:noAutofit/>
          </a:bodyPr>
          <a:lstStyle/>
          <a:p>
            <a:pPr indent="0" lvl="0" marL="0" marR="0" rtl="0" algn="l">
              <a:lnSpc>
                <a:spcPct val="90000"/>
              </a:lnSpc>
              <a:spcBef>
                <a:spcPts val="0"/>
              </a:spcBef>
              <a:spcAft>
                <a:spcPts val="0"/>
              </a:spcAft>
              <a:buNone/>
            </a:pPr>
            <a:r>
              <a:rPr b="0" i="0" lang="en-GB" sz="1800" u="none" cap="none" strike="noStrike">
                <a:solidFill>
                  <a:schemeClr val="dk1"/>
                </a:solidFill>
                <a:latin typeface="Century Gothic"/>
                <a:ea typeface="Century Gothic"/>
                <a:cs typeface="Century Gothic"/>
                <a:sym typeface="Century Gothic"/>
              </a:rPr>
              <a:t>Value Proposition </a:t>
            </a:r>
          </a:p>
          <a:p>
            <a:pPr indent="-182880" lvl="0" marL="6400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Description of the products/services an organization offers.</a:t>
            </a:r>
          </a:p>
          <a:p>
            <a:pPr indent="0" lvl="0" marL="0" marR="0" rtl="0" algn="l">
              <a:lnSpc>
                <a:spcPct val="90000"/>
              </a:lnSpc>
              <a:spcBef>
                <a:spcPts val="900"/>
              </a:spcBef>
              <a:spcAft>
                <a:spcPts val="0"/>
              </a:spcAft>
              <a:buNone/>
            </a:pPr>
            <a:r>
              <a:rPr b="0" i="0" lang="en-GB" sz="1800" u="none" cap="none" strike="noStrike">
                <a:solidFill>
                  <a:schemeClr val="dk1"/>
                </a:solidFill>
                <a:latin typeface="Century Gothic"/>
                <a:ea typeface="Century Gothic"/>
                <a:cs typeface="Century Gothic"/>
                <a:sym typeface="Century Gothic"/>
              </a:rPr>
              <a:t>Value Architecture </a:t>
            </a:r>
          </a:p>
          <a:p>
            <a:pPr indent="-182880" lvl="0" marL="6400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Portrays the concept as a holistic structural design of an organization, including its   technological architecture, organizational infrastructure, and their configurations</a:t>
            </a:r>
            <a:r>
              <a:rPr lang="en-GB"/>
              <a:t>.</a:t>
            </a:r>
          </a:p>
          <a:p>
            <a:pPr indent="0" lvl="0" marL="0" marR="0" rtl="0" algn="l">
              <a:lnSpc>
                <a:spcPct val="90000"/>
              </a:lnSpc>
              <a:spcBef>
                <a:spcPts val="900"/>
              </a:spcBef>
              <a:spcAft>
                <a:spcPts val="0"/>
              </a:spcAft>
              <a:buClr>
                <a:srgbClr val="262626"/>
              </a:buClr>
              <a:buSzPct val="25000"/>
              <a:buFont typeface="Garamond"/>
              <a:buNone/>
            </a:pPr>
            <a:r>
              <a:rPr b="0" i="0" lang="en-GB" sz="1800" u="none" cap="none" strike="noStrike">
                <a:solidFill>
                  <a:schemeClr val="dk1"/>
                </a:solidFill>
                <a:latin typeface="Century Gothic"/>
                <a:ea typeface="Century Gothic"/>
                <a:cs typeface="Century Gothic"/>
                <a:sym typeface="Century Gothic"/>
              </a:rPr>
              <a:t>Value Network </a:t>
            </a:r>
          </a:p>
          <a:p>
            <a:pPr indent="-182880" lvl="0" marL="6400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Depicts the cross-company or inter-organization perspective towards the concept.</a:t>
            </a:r>
          </a:p>
          <a:p>
            <a:pPr indent="0" lvl="0" marL="0" marR="0" rtl="0" algn="l">
              <a:lnSpc>
                <a:spcPct val="90000"/>
              </a:lnSpc>
              <a:spcBef>
                <a:spcPts val="900"/>
              </a:spcBef>
              <a:spcAft>
                <a:spcPts val="0"/>
              </a:spcAft>
              <a:buClr>
                <a:srgbClr val="262626"/>
              </a:buClr>
              <a:buSzPct val="25000"/>
              <a:buFont typeface="Garamond"/>
              <a:buNone/>
            </a:pPr>
            <a:r>
              <a:rPr b="0" i="0" lang="en-GB" sz="1800" u="none" cap="none" strike="noStrike">
                <a:solidFill>
                  <a:schemeClr val="dk1"/>
                </a:solidFill>
                <a:latin typeface="Century Gothic"/>
                <a:ea typeface="Century Gothic"/>
                <a:cs typeface="Century Gothic"/>
                <a:sym typeface="Century Gothic"/>
              </a:rPr>
              <a:t>Value Finance </a:t>
            </a:r>
          </a:p>
          <a:p>
            <a:pPr indent="-182880" lvl="0" marL="6400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Depicts information related to costing, pricing methods, and revenue structure.</a:t>
            </a:r>
          </a:p>
          <a:p>
            <a:pPr indent="-182880" lvl="0" marL="182880" marR="0" rtl="0" algn="l">
              <a:lnSpc>
                <a:spcPct val="9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
        <p:nvSpPr>
          <p:cNvPr id="157" name="Shape 157"/>
          <p:cNvSpPr/>
          <p:nvPr/>
        </p:nvSpPr>
        <p:spPr>
          <a:xfrm>
            <a:off x="5436096" y="6136771"/>
            <a:ext cx="3280064" cy="369332"/>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800" u="none" cap="none" strike="noStrike">
                <a:solidFill>
                  <a:schemeClr val="dk1"/>
                </a:solidFill>
                <a:latin typeface="Century Gothic"/>
                <a:ea typeface="Century Gothic"/>
                <a:cs typeface="Century Gothic"/>
                <a:sym typeface="Century Gothic"/>
              </a:rPr>
              <a:t>Al-Debel and Avison (2010)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611560" y="620687"/>
            <a:ext cx="7876356"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000" u="none" cap="none" strike="noStrike">
                <a:solidFill>
                  <a:srgbClr val="262626"/>
                </a:solidFill>
                <a:latin typeface="Century Gothic"/>
                <a:ea typeface="Century Gothic"/>
                <a:cs typeface="Century Gothic"/>
                <a:sym typeface="Century Gothic"/>
              </a:rPr>
              <a:t>What  is an Intrapreneur and the Impact of Intrapreneurship on an Organization?</a:t>
            </a:r>
          </a:p>
        </p:txBody>
      </p:sp>
      <p:sp>
        <p:nvSpPr>
          <p:cNvPr id="163" name="Shape 163"/>
          <p:cNvSpPr txBox="1"/>
          <p:nvPr>
            <p:ph idx="1" type="body"/>
          </p:nvPr>
        </p:nvSpPr>
        <p:spPr>
          <a:xfrm>
            <a:off x="755575" y="2420888"/>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Pinchot(1984) defined  intrapreneurs  as “dreamers who do. Those who take hands-on responsibility for creating innovation of any kind, within a business.“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Antoncic and Hisrich(2001) conclude that intrapreneurship has a positive impact on organizational growth and profitability. Organizations that build structures and embed values to support intrapreneurship are consequently more likely to have a high intrapreneurial orientation and are more likely to grow than organizations with a low intrapreneurial orientation. Intrapreneurial organizations are more innovative, they continually renew and this proactive approach leads to new business venturing.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Draway</a:t>
            </a:r>
          </a:p>
        </p:txBody>
      </p:sp>
      <p:sp>
        <p:nvSpPr>
          <p:cNvPr id="169" name="Shape 16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Set up in 2012, a professional information technology service provider.</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Offering two products. The first one is software outsourcing, that is, helping other companies to develop new functions for their software; The second one is the vehicle networking product, a vehicle fault detector.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800100" y="392368"/>
            <a:ext cx="7543800" cy="1371600"/>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Draway</a:t>
            </a:r>
          </a:p>
        </p:txBody>
      </p:sp>
      <p:sp>
        <p:nvSpPr>
          <p:cNvPr id="175" name="Shape 175"/>
          <p:cNvSpPr txBox="1"/>
          <p:nvPr>
            <p:ph idx="1" type="body"/>
          </p:nvPr>
        </p:nvSpPr>
        <p:spPr>
          <a:xfrm>
            <a:off x="431556" y="1466219"/>
            <a:ext cx="8280900" cy="4350300"/>
          </a:xfrm>
          <a:prstGeom prst="rect">
            <a:avLst/>
          </a:prstGeom>
          <a:noFill/>
          <a:ln>
            <a:noFill/>
          </a:ln>
        </p:spPr>
        <p:txBody>
          <a:bodyPr anchorCtr="0" anchor="t" bIns="45700" lIns="91425" rIns="91425" wrap="square" tIns="45700">
            <a:noAutofit/>
          </a:bodyPr>
          <a:lstStyle/>
          <a:p>
            <a:pPr indent="0" lvl="0" marL="0" marR="0" rtl="0" algn="l">
              <a:lnSpc>
                <a:spcPct val="80000"/>
              </a:lnSpc>
              <a:spcBef>
                <a:spcPts val="0"/>
              </a:spcBef>
              <a:spcAft>
                <a:spcPts val="0"/>
              </a:spcAft>
              <a:buClr>
                <a:srgbClr val="262626"/>
              </a:buClr>
              <a:buSzPct val="25000"/>
              <a:buFont typeface="Garamond"/>
              <a:buNone/>
            </a:pPr>
            <a:r>
              <a:rPr b="0" i="0" lang="en-GB" sz="1665" u="none" cap="none" strike="noStrike">
                <a:solidFill>
                  <a:schemeClr val="dk1"/>
                </a:solidFill>
                <a:latin typeface="Century Gothic"/>
                <a:ea typeface="Century Gothic"/>
                <a:cs typeface="Century Gothic"/>
                <a:sym typeface="Century Gothic"/>
              </a:rPr>
              <a:t>In their own words:</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When we first started this company, to avert risks, we adopted only software outsourcing, even without collecting shares. The weaknesses lie in its low gross profit margin and lack of continuity. So we’ve been thinking about developing our own products.</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In my opinion, starting up a business requires constantly trying new things. Because it’s not a route from 1 to 100, it’s not as clear a model as that in conventional fields, to open one store after another. You have to keep trying until settling on a proper direction and model and then increasing investment in that direction and model. </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The future trend changes ever-faster, so as an entrepreneur, what we do is to keep finding problems and then solving them.</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We don’t have much material incentives actually, we depend more on organizational commitment, that everyone is determined to actively undertake their job. Plus, maybe a lot of start-up companies are unable to offer these kinds of material incentives, thus they have to rely on organizational commitment and organizational culture more.</a:t>
            </a:r>
          </a:p>
          <a:p>
            <a:pPr indent="-182880" lvl="0" marL="182880" marR="0" rtl="0" algn="l">
              <a:lnSpc>
                <a:spcPct val="80000"/>
              </a:lnSpc>
              <a:spcBef>
                <a:spcPts val="900"/>
              </a:spcBef>
              <a:spcAft>
                <a:spcPts val="0"/>
              </a:spcAft>
              <a:buClr>
                <a:srgbClr val="262626"/>
              </a:buClr>
              <a:buSzPct val="97941"/>
              <a:buFont typeface="Garamond"/>
              <a:buNone/>
            </a:pPr>
            <a:r>
              <a:t/>
            </a:r>
            <a:endParaRPr b="0" i="0" sz="1665"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Draway</a:t>
            </a:r>
          </a:p>
        </p:txBody>
      </p:sp>
      <p:sp>
        <p:nvSpPr>
          <p:cNvPr id="181" name="Shape 181"/>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262626"/>
              </a:buClr>
              <a:buSzPct val="25000"/>
              <a:buFont typeface="Garamond"/>
              <a:buNone/>
            </a:pPr>
            <a:r>
              <a:rPr b="0" i="0" lang="en-GB" sz="1800" u="none" cap="none" strike="noStrike">
                <a:solidFill>
                  <a:schemeClr val="dk1"/>
                </a:solidFill>
                <a:latin typeface="Century Gothic"/>
                <a:ea typeface="Century Gothic"/>
                <a:cs typeface="Century Gothic"/>
                <a:sym typeface="Century Gothic"/>
              </a:rPr>
              <a:t>Pre-video discussion</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Can you predict what business model Draway uses?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are the 4V you would expect to see in the business model at Draway?</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does Draway build its business model ?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would you  predict Draway encourages intrapreneurship?</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Video</a:t>
            </a:r>
          </a:p>
        </p:txBody>
      </p:sp>
      <p:sp>
        <p:nvSpPr>
          <p:cNvPr id="187" name="Shape 187"/>
          <p:cNvSpPr txBox="1"/>
          <p:nvPr>
            <p:ph idx="1" type="body"/>
          </p:nvPr>
        </p:nvSpPr>
        <p:spPr>
          <a:xfrm>
            <a:off x="800100" y="2097444"/>
            <a:ext cx="7543800" cy="393180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Embed/show video</a:t>
            </a:r>
          </a:p>
          <a:p>
            <a:pPr indent="-182880" lvl="0" marL="182880" marR="0" rtl="0" algn="l">
              <a:lnSpc>
                <a:spcPct val="100000"/>
              </a:lnSpc>
              <a:spcBef>
                <a:spcPts val="0"/>
              </a:spcBef>
              <a:spcAft>
                <a:spcPts val="0"/>
              </a:spcAft>
              <a:buClr>
                <a:srgbClr val="262626"/>
              </a:buClr>
              <a:buSzPct val="100000"/>
              <a:buFont typeface="Garamond"/>
              <a:buChar char="◦"/>
            </a:pPr>
            <a:r>
              <a:rPr lang="en-GB">
                <a:hlinkClick r:id="rId3"/>
              </a:rPr>
              <a:t>http://player.youku.com/player.php/sid/XMTY2ODMzODQ1Ng==/v.swf</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aching Material Template">
  <a:themeElements>
    <a:clrScheme name="Savon">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