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3"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9144000"/>
  <p:notesSz cx="6858000" cy="9144000"/>
  <p:embeddedFontLst>
    <p:embeddedFont>
      <p:font typeface="Century Gothic"/>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CenturyGothic-bold.fntdata"/><Relationship Id="rId16" Type="http://schemas.openxmlformats.org/officeDocument/2006/relationships/font" Target="fonts/CenturyGothic-regular.fntdata"/><Relationship Id="rId5" Type="http://schemas.openxmlformats.org/officeDocument/2006/relationships/slide" Target="slides/slide1.xml"/><Relationship Id="rId19" Type="http://schemas.openxmlformats.org/officeDocument/2006/relationships/font" Target="fonts/CenturyGothic-boldItalic.fntdata"/><Relationship Id="rId6" Type="http://schemas.openxmlformats.org/officeDocument/2006/relationships/slide" Target="slides/slide2.xml"/><Relationship Id="rId18" Type="http://schemas.openxmlformats.org/officeDocument/2006/relationships/font" Target="fonts/CenturyGothic-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wrap="square"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wrap="square" tIns="91425"/>
          <a:lstStyle>
            <a:lvl1pPr indent="0" lvl="0" marL="0" marR="0" rtl="0" algn="l">
              <a:spcBef>
                <a:spcPts val="0"/>
              </a:spcBef>
              <a:buChar char="●"/>
              <a:defRPr b="0" i="0" sz="1200" u="none" cap="none" strike="noStrike">
                <a:solidFill>
                  <a:schemeClr val="dk1"/>
                </a:solidFill>
                <a:latin typeface="Calibri"/>
                <a:ea typeface="Calibri"/>
                <a:cs typeface="Calibri"/>
                <a:sym typeface="Calibri"/>
              </a:defRPr>
            </a:lvl1pPr>
            <a:lvl2pPr indent="0" lvl="1" marL="457200" marR="0" rtl="0" algn="l">
              <a:spcBef>
                <a:spcPts val="0"/>
              </a:spcBef>
              <a:buChar char="○"/>
              <a:defRPr b="0" i="0" sz="1200" u="none" cap="none" strike="noStrike">
                <a:solidFill>
                  <a:schemeClr val="dk1"/>
                </a:solidFill>
                <a:latin typeface="Calibri"/>
                <a:ea typeface="Calibri"/>
                <a:cs typeface="Calibri"/>
                <a:sym typeface="Calibri"/>
              </a:defRPr>
            </a:lvl2pPr>
            <a:lvl3pPr indent="0" lvl="2" marL="914400" marR="0" rtl="0" algn="l">
              <a:spcBef>
                <a:spcPts val="0"/>
              </a:spcBef>
              <a:buChar char="■"/>
              <a:defRPr b="0" i="0" sz="1200" u="none" cap="none" strike="noStrike">
                <a:solidFill>
                  <a:schemeClr val="dk1"/>
                </a:solidFill>
                <a:latin typeface="Calibri"/>
                <a:ea typeface="Calibri"/>
                <a:cs typeface="Calibri"/>
                <a:sym typeface="Calibri"/>
              </a:defRPr>
            </a:lvl3pPr>
            <a:lvl4pPr indent="0" lvl="3" marL="1371600" marR="0" rtl="0" algn="l">
              <a:spcBef>
                <a:spcPts val="0"/>
              </a:spcBef>
              <a:buChar char="●"/>
              <a:defRPr b="0" i="0" sz="1200" u="none" cap="none" strike="noStrike">
                <a:solidFill>
                  <a:schemeClr val="dk1"/>
                </a:solidFill>
                <a:latin typeface="Calibri"/>
                <a:ea typeface="Calibri"/>
                <a:cs typeface="Calibri"/>
                <a:sym typeface="Calibri"/>
              </a:defRPr>
            </a:lvl4pPr>
            <a:lvl5pPr indent="0" lvl="4" marL="1828800" marR="0" rtl="0" algn="l">
              <a:spcBef>
                <a:spcPts val="0"/>
              </a:spcBef>
              <a:buChar char="○"/>
              <a:defRPr b="0" i="0" sz="1200" u="none" cap="none" strike="noStrike">
                <a:solidFill>
                  <a:schemeClr val="dk1"/>
                </a:solidFill>
                <a:latin typeface="Calibri"/>
                <a:ea typeface="Calibri"/>
                <a:cs typeface="Calibri"/>
                <a:sym typeface="Calibri"/>
              </a:defRPr>
            </a:lvl5pPr>
            <a:lvl6pPr indent="0" lvl="5" marL="2286000" marR="0" rtl="0" algn="l">
              <a:spcBef>
                <a:spcPts val="0"/>
              </a:spcBef>
              <a:buChar char="■"/>
              <a:defRPr b="0" i="0" sz="1200" u="none" cap="none" strike="noStrike">
                <a:solidFill>
                  <a:schemeClr val="dk1"/>
                </a:solidFill>
                <a:latin typeface="Calibri"/>
                <a:ea typeface="Calibri"/>
                <a:cs typeface="Calibri"/>
                <a:sym typeface="Calibri"/>
              </a:defRPr>
            </a:lvl6pPr>
            <a:lvl7pPr indent="0" lvl="6" marL="2743200" marR="0" rtl="0" algn="l">
              <a:spcBef>
                <a:spcPts val="0"/>
              </a:spcBef>
              <a:buChar char="●"/>
              <a:defRPr b="0" i="0" sz="1200" u="none" cap="none" strike="noStrike">
                <a:solidFill>
                  <a:schemeClr val="dk1"/>
                </a:solidFill>
                <a:latin typeface="Calibri"/>
                <a:ea typeface="Calibri"/>
                <a:cs typeface="Calibri"/>
                <a:sym typeface="Calibri"/>
              </a:defRPr>
            </a:lvl7pPr>
            <a:lvl8pPr indent="0" lvl="7" marL="3200400" marR="0" rtl="0" algn="l">
              <a:spcBef>
                <a:spcPts val="0"/>
              </a:spcBef>
              <a:buChar char="○"/>
              <a:defRPr b="0" i="0" sz="1200" u="none" cap="none" strike="noStrike">
                <a:solidFill>
                  <a:schemeClr val="dk1"/>
                </a:solidFill>
                <a:latin typeface="Calibri"/>
                <a:ea typeface="Calibri"/>
                <a:cs typeface="Calibri"/>
                <a:sym typeface="Calibri"/>
              </a:defRPr>
            </a:lvl8pPr>
            <a:lvl9pPr indent="0" lvl="8" marL="3657600" marR="0" rtl="0" algn="l">
              <a:spcBef>
                <a:spcPts val="0"/>
              </a:spcBef>
              <a:buChar char="■"/>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31" name="Shape 13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Shape 195"/>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96" name="Shape 19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202" name="Shape 2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Shape 140"/>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41" name="Shape 14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Shape 146"/>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47" name="Shape 14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59" name="Shape 15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Shape 1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65" name="Shape 165"/>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In corporate finance, pecking order theory (or pecking order model) postulates that the cost of financing increases with asymmetric information.</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66" name="Shape 166"/>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72" name="Shape 1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Shape 177"/>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78" name="Shape 17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Shape 183"/>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84" name="Shape 18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Shape 189"/>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90" name="Shape 1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title">
  <p:cSld name="Title Slide">
    <p:bg>
      <p:bgPr>
        <a:gradFill>
          <a:gsLst>
            <a:gs pos="0">
              <a:srgbClr val="E1DBC9"/>
            </a:gs>
            <a:gs pos="77000">
              <a:srgbClr val="C8C1B0"/>
            </a:gs>
            <a:gs pos="100000">
              <a:srgbClr val="C0BAAA"/>
            </a:gs>
          </a:gsLst>
          <a:lin ang="5400000" scaled="0"/>
        </a:gradFill>
      </p:bgPr>
    </p:bg>
    <p:spTree>
      <p:nvGrpSpPr>
        <p:cNvPr id="16" name="Shape 16"/>
        <p:cNvGrpSpPr/>
        <p:nvPr/>
      </p:nvGrpSpPr>
      <p:grpSpPr>
        <a:xfrm>
          <a:off x="0" y="0"/>
          <a:ext cx="0" cy="0"/>
          <a:chOff x="0" y="0"/>
          <a:chExt cx="0" cy="0"/>
        </a:xfrm>
      </p:grpSpPr>
      <p:sp>
        <p:nvSpPr>
          <p:cNvPr id="17" name="Shape 17"/>
          <p:cNvSpPr/>
          <p:nvPr/>
        </p:nvSpPr>
        <p:spPr>
          <a:xfrm>
            <a:off x="0" y="0"/>
            <a:ext cx="9144000" cy="6858000"/>
          </a:xfrm>
          <a:prstGeom prst="rect">
            <a:avLst/>
          </a:prstGeom>
          <a:blipFill rotWithShape="1">
            <a:blip r:embed="rId2">
              <a:alphaModFix amt="45000"/>
            </a:blip>
            <a:tile algn="tl" flip="none" tx="-44450" sx="85000" ty="38100" sy="85000"/>
          </a:blipFill>
          <a:ln>
            <a:noFill/>
          </a:ln>
        </p:spPr>
        <p:txBody>
          <a:bodyPr anchorCtr="0" anchor="ctr" bIns="91425" lIns="91425" rIns="91425" wrap="square" tIns="91425">
            <a:noAutofit/>
          </a:bodyPr>
          <a:lstStyle/>
          <a:p>
            <a:pPr lvl="0">
              <a:spcBef>
                <a:spcPts val="0"/>
              </a:spcBef>
              <a:buNone/>
            </a:pPr>
            <a:r>
              <a:t/>
            </a:r>
            <a:endParaRPr/>
          </a:p>
        </p:txBody>
      </p:sp>
      <p:sp>
        <p:nvSpPr>
          <p:cNvPr id="18" name="Shape 18"/>
          <p:cNvSpPr/>
          <p:nvPr/>
        </p:nvSpPr>
        <p:spPr>
          <a:xfrm>
            <a:off x="980901" y="1267729"/>
            <a:ext cx="7182196" cy="4307949"/>
          </a:xfrm>
          <a:prstGeom prst="rect">
            <a:avLst/>
          </a:prstGeom>
          <a:solidFill>
            <a:schemeClr val="lt1"/>
          </a:solidFill>
          <a:ln>
            <a:noFill/>
          </a:ln>
          <a:effectLst>
            <a:outerShdw blurRad="50799" rotWithShape="0" algn="ctr">
              <a:srgbClr val="000000">
                <a:alpha val="65882"/>
              </a:srgbClr>
            </a:outerShdw>
          </a:effectLst>
        </p:spPr>
        <p:txBody>
          <a:bodyPr anchorCtr="0" anchor="ctr" bIns="91425" lIns="91425" rIns="91425" wrap="square" tIns="91425">
            <a:noAutofit/>
          </a:bodyPr>
          <a:lstStyle/>
          <a:p>
            <a:pPr lvl="0">
              <a:spcBef>
                <a:spcPts val="0"/>
              </a:spcBef>
              <a:buNone/>
            </a:pPr>
            <a:r>
              <a:t/>
            </a:r>
            <a:endParaRPr/>
          </a:p>
        </p:txBody>
      </p:sp>
      <p:sp>
        <p:nvSpPr>
          <p:cNvPr id="19" name="Shape 19"/>
          <p:cNvSpPr/>
          <p:nvPr/>
        </p:nvSpPr>
        <p:spPr>
          <a:xfrm>
            <a:off x="1085850" y="1411615"/>
            <a:ext cx="6972300" cy="4034770"/>
          </a:xfrm>
          <a:prstGeom prst="rect">
            <a:avLst/>
          </a:prstGeom>
          <a:noFill/>
          <a:ln cap="sq" cmpd="sng" w="9525">
            <a:solidFill>
              <a:srgbClr val="3F3F3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20" name="Shape 20"/>
          <p:cNvSpPr/>
          <p:nvPr/>
        </p:nvSpPr>
        <p:spPr>
          <a:xfrm>
            <a:off x="3851910" y="1267729"/>
            <a:ext cx="1440180" cy="731519"/>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21" name="Shape 21"/>
          <p:cNvGrpSpPr/>
          <p:nvPr/>
        </p:nvGrpSpPr>
        <p:grpSpPr>
          <a:xfrm>
            <a:off x="3937634" y="1267730"/>
            <a:ext cx="1268729" cy="645295"/>
            <a:chOff x="5318305" y="1386267"/>
            <a:chExt cx="1567330" cy="645295"/>
          </a:xfrm>
        </p:grpSpPr>
        <p:cxnSp>
          <p:nvCxnSpPr>
            <p:cNvPr id="22" name="Shape 22"/>
            <p:cNvCxnSpPr/>
            <p:nvPr/>
          </p:nvCxnSpPr>
          <p:spPr>
            <a:xfrm>
              <a:off x="5318305"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23" name="Shape 23"/>
            <p:cNvCxnSpPr/>
            <p:nvPr/>
          </p:nvCxnSpPr>
          <p:spPr>
            <a:xfrm>
              <a:off x="6885636"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24" name="Shape 24"/>
            <p:cNvCxnSpPr/>
            <p:nvPr/>
          </p:nvCxnSpPr>
          <p:spPr>
            <a:xfrm>
              <a:off x="5318305" y="2031563"/>
              <a:ext cx="1567330" cy="0"/>
            </a:xfrm>
            <a:prstGeom prst="straightConnector1">
              <a:avLst/>
            </a:prstGeom>
            <a:solidFill>
              <a:srgbClr val="262626"/>
            </a:solidFill>
            <a:ln cap="flat" cmpd="sng" w="9525">
              <a:solidFill>
                <a:schemeClr val="dk1"/>
              </a:solidFill>
              <a:prstDash val="solid"/>
              <a:miter lim="800000"/>
              <a:headEnd len="med" w="med" type="none"/>
              <a:tailEnd len="med" w="med" type="none"/>
            </a:ln>
          </p:spPr>
        </p:cxnSp>
      </p:grpSp>
      <p:sp>
        <p:nvSpPr>
          <p:cNvPr id="25" name="Shape 25"/>
          <p:cNvSpPr txBox="1"/>
          <p:nvPr>
            <p:ph type="ctrTitle"/>
          </p:nvPr>
        </p:nvSpPr>
        <p:spPr>
          <a:xfrm>
            <a:off x="1171280" y="2091263"/>
            <a:ext cx="6801439" cy="2590800"/>
          </a:xfrm>
          <a:prstGeom prst="rect">
            <a:avLst/>
          </a:prstGeom>
          <a:noFill/>
          <a:ln>
            <a:noFill/>
          </a:ln>
        </p:spPr>
        <p:txBody>
          <a:bodyPr anchorCtr="0" anchor="ctr" bIns="91425" lIns="91425" rIns="91425" wrap="square" tIns="91425"/>
          <a:lstStyle>
            <a:lvl1pPr indent="0" lvl="0" marL="0" marR="0" rtl="0" algn="ctr">
              <a:lnSpc>
                <a:spcPct val="83000"/>
              </a:lnSpc>
              <a:spcBef>
                <a:spcPts val="0"/>
              </a:spcBef>
              <a:buClr>
                <a:srgbClr val="262626"/>
              </a:buClr>
              <a:buFont typeface="Century Gothic"/>
              <a:buNone/>
              <a:defRPr b="0" i="0" sz="7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6" name="Shape 26"/>
          <p:cNvSpPr txBox="1"/>
          <p:nvPr>
            <p:ph idx="1" type="subTitle"/>
          </p:nvPr>
        </p:nvSpPr>
        <p:spPr>
          <a:xfrm>
            <a:off x="1171575" y="4682062"/>
            <a:ext cx="6803136" cy="457200"/>
          </a:xfrm>
          <a:prstGeom prst="rect">
            <a:avLst/>
          </a:prstGeom>
          <a:noFill/>
          <a:ln>
            <a:noFill/>
          </a:ln>
        </p:spPr>
        <p:txBody>
          <a:bodyPr anchorCtr="0" anchor="t"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9pPr>
          </a:lstStyle>
          <a:p/>
        </p:txBody>
      </p:sp>
      <p:sp>
        <p:nvSpPr>
          <p:cNvPr id="27" name="Shape 27"/>
          <p:cNvSpPr txBox="1"/>
          <p:nvPr>
            <p:ph idx="10" type="dt"/>
          </p:nvPr>
        </p:nvSpPr>
        <p:spPr>
          <a:xfrm>
            <a:off x="3989069" y="1341255"/>
            <a:ext cx="1165859" cy="527212"/>
          </a:xfrm>
          <a:prstGeom prst="rect">
            <a:avLst/>
          </a:prstGeom>
          <a:noFill/>
          <a:ln>
            <a:noFill/>
          </a:ln>
        </p:spPr>
        <p:txBody>
          <a:bodyPr anchorCtr="0" anchor="b" bIns="91425" lIns="91425" rIns="91425" wrap="square" tIns="91425"/>
          <a:lstStyle>
            <a:lvl1pPr indent="0" lvl="0" marL="0" marR="0" rtl="0" algn="ctr">
              <a:spcBef>
                <a:spcPts val="0"/>
              </a:spcBef>
              <a:buNone/>
              <a:defRPr b="0" i="0" sz="1300" u="none" cap="none" strike="noStrike">
                <a:solidFill>
                  <a:schemeClr val="dk1"/>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28" name="Shape 28"/>
          <p:cNvSpPr txBox="1"/>
          <p:nvPr>
            <p:ph idx="11" type="ftr"/>
          </p:nvPr>
        </p:nvSpPr>
        <p:spPr>
          <a:xfrm>
            <a:off x="1090421" y="5211060"/>
            <a:ext cx="4429124" cy="228600"/>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29" name="Shape 29"/>
          <p:cNvSpPr txBox="1"/>
          <p:nvPr>
            <p:ph idx="12" type="sldNum"/>
          </p:nvPr>
        </p:nvSpPr>
        <p:spPr>
          <a:xfrm>
            <a:off x="6455189" y="5212080"/>
            <a:ext cx="1583910" cy="2286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94" name="Shape 94"/>
        <p:cNvGrpSpPr/>
        <p:nvPr/>
      </p:nvGrpSpPr>
      <p:grpSpPr>
        <a:xfrm>
          <a:off x="0" y="0"/>
          <a:ext cx="0" cy="0"/>
          <a:chOff x="0" y="0"/>
          <a:chExt cx="0" cy="0"/>
        </a:xfrm>
      </p:grpSpPr>
      <p:sp>
        <p:nvSpPr>
          <p:cNvPr id="95" name="Shape 95"/>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96" name="Shape 96"/>
          <p:cNvSpPr txBox="1"/>
          <p:nvPr>
            <p:ph idx="1" type="body"/>
          </p:nvPr>
        </p:nvSpPr>
        <p:spPr>
          <a:xfrm rot="5400000">
            <a:off x="2606039" y="297179"/>
            <a:ext cx="3931919" cy="754380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97" name="Shape 97"/>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8" name="Shape 98"/>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9" name="Shape 99"/>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100" name="Shape 100"/>
        <p:cNvGrpSpPr/>
        <p:nvPr/>
      </p:nvGrpSpPr>
      <p:grpSpPr>
        <a:xfrm>
          <a:off x="0" y="0"/>
          <a:ext cx="0" cy="0"/>
          <a:chOff x="0" y="0"/>
          <a:chExt cx="0" cy="0"/>
        </a:xfrm>
      </p:grpSpPr>
      <p:sp>
        <p:nvSpPr>
          <p:cNvPr id="101" name="Shape 101"/>
          <p:cNvSpPr txBox="1"/>
          <p:nvPr>
            <p:ph type="title"/>
          </p:nvPr>
        </p:nvSpPr>
        <p:spPr>
          <a:xfrm rot="5400000">
            <a:off x="5000625" y="2505074"/>
            <a:ext cx="5257799" cy="1771650"/>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2" name="Shape 102"/>
          <p:cNvSpPr txBox="1"/>
          <p:nvPr>
            <p:ph idx="1" type="body"/>
          </p:nvPr>
        </p:nvSpPr>
        <p:spPr>
          <a:xfrm rot="5400000">
            <a:off x="1028700" y="361949"/>
            <a:ext cx="5257799" cy="60578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03" name="Shape 10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04" name="Shape 10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05" name="Shape 10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asic Content">
    <p:spTree>
      <p:nvGrpSpPr>
        <p:cNvPr id="106" name="Shape 106"/>
        <p:cNvGrpSpPr/>
        <p:nvPr/>
      </p:nvGrpSpPr>
      <p:grpSpPr>
        <a:xfrm>
          <a:off x="0" y="0"/>
          <a:ext cx="0" cy="0"/>
          <a:chOff x="0" y="0"/>
          <a:chExt cx="0" cy="0"/>
        </a:xfrm>
      </p:grpSpPr>
      <p:sp>
        <p:nvSpPr>
          <p:cNvPr id="107" name="Shape 107"/>
          <p:cNvSpPr txBox="1"/>
          <p:nvPr>
            <p:ph type="title"/>
          </p:nvPr>
        </p:nvSpPr>
        <p:spPr>
          <a:xfrm>
            <a:off x="1115616" y="548679"/>
            <a:ext cx="6912767" cy="10801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262626"/>
              </a:buClr>
              <a:buFont typeface="Century Gothic"/>
              <a:buNone/>
              <a:defRPr b="0" i="0" sz="3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8" name="Shape 108"/>
          <p:cNvSpPr txBox="1"/>
          <p:nvPr>
            <p:ph idx="1" type="body"/>
          </p:nvPr>
        </p:nvSpPr>
        <p:spPr>
          <a:xfrm>
            <a:off x="1116013" y="1916113"/>
            <a:ext cx="6985000" cy="4321198"/>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3F3F3F"/>
              </a:buClr>
              <a:buFont typeface="Garamond"/>
              <a:buNone/>
              <a:defRPr b="0" i="0" sz="24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2_Title Slide">
    <p:spTree>
      <p:nvGrpSpPr>
        <p:cNvPr id="109" name="Shape 109"/>
        <p:cNvGrpSpPr/>
        <p:nvPr/>
      </p:nvGrpSpPr>
      <p:grpSpPr>
        <a:xfrm>
          <a:off x="0" y="0"/>
          <a:ext cx="0" cy="0"/>
          <a:chOff x="0" y="0"/>
          <a:chExt cx="0" cy="0"/>
        </a:xfrm>
      </p:grpSpPr>
      <p:sp>
        <p:nvSpPr>
          <p:cNvPr id="110" name="Shape 110"/>
          <p:cNvSpPr/>
          <p:nvPr/>
        </p:nvSpPr>
        <p:spPr>
          <a:xfrm>
            <a:off x="-36511" y="0"/>
            <a:ext cx="9288463" cy="6858000"/>
          </a:xfrm>
          <a:prstGeom prst="rect">
            <a:avLst/>
          </a:prstGeom>
          <a:solidFill>
            <a:schemeClr val="lt1"/>
          </a:solidFill>
          <a:ln>
            <a:noFill/>
          </a:ln>
        </p:spPr>
        <p:txBody>
          <a:bodyPr anchorCtr="0" anchor="t" bIns="45700" lIns="91425" rIns="91425" wrap="square" tIns="45700">
            <a:noAutofit/>
          </a:bodyPr>
          <a:lstStyle/>
          <a:p>
            <a:pPr indent="0" lvl="0" marL="0" marR="0" rtl="0" algn="ctr">
              <a:spcBef>
                <a:spcPts val="0"/>
              </a:spcBef>
              <a:buNone/>
            </a:pPr>
            <a:r>
              <a:t/>
            </a:r>
            <a:endParaRPr b="0" i="0" sz="2400" u="none" cap="none" strike="noStrike">
              <a:solidFill>
                <a:schemeClr val="dk1"/>
              </a:solidFill>
              <a:latin typeface="Arial"/>
              <a:ea typeface="Arial"/>
              <a:cs typeface="Arial"/>
              <a:sym typeface="Arial"/>
            </a:endParaRPr>
          </a:p>
        </p:txBody>
      </p:sp>
      <p:pic>
        <p:nvPicPr>
          <p:cNvPr id="111" name="Shape 111"/>
          <p:cNvPicPr preferRelativeResize="0"/>
          <p:nvPr/>
        </p:nvPicPr>
        <p:blipFill rotWithShape="1">
          <a:blip r:embed="rId2">
            <a:alphaModFix/>
          </a:blip>
          <a:srcRect b="0" l="0" r="0" t="0"/>
          <a:stretch/>
        </p:blipFill>
        <p:spPr>
          <a:xfrm>
            <a:off x="228600" y="190500"/>
            <a:ext cx="8712199" cy="6476999"/>
          </a:xfrm>
          <a:prstGeom prst="rect">
            <a:avLst/>
          </a:prstGeom>
          <a:noFill/>
          <a:ln>
            <a:noFill/>
          </a:ln>
        </p:spPr>
      </p:pic>
      <p:cxnSp>
        <p:nvCxnSpPr>
          <p:cNvPr id="112" name="Shape 112"/>
          <p:cNvCxnSpPr/>
          <p:nvPr/>
        </p:nvCxnSpPr>
        <p:spPr>
          <a:xfrm>
            <a:off x="7043738" y="5589589"/>
            <a:ext cx="0" cy="871536"/>
          </a:xfrm>
          <a:prstGeom prst="straightConnector1">
            <a:avLst/>
          </a:prstGeom>
          <a:noFill/>
          <a:ln cap="flat" cmpd="sng" w="19050">
            <a:solidFill>
              <a:schemeClr val="lt1"/>
            </a:solidFill>
            <a:prstDash val="solid"/>
            <a:round/>
            <a:headEnd len="med" w="med" type="none"/>
            <a:tailEnd len="med" w="med" type="none"/>
          </a:ln>
        </p:spPr>
      </p:cxnSp>
      <p:pic>
        <p:nvPicPr>
          <p:cNvPr descr="uw-logo-white" id="113" name="Shape 113"/>
          <p:cNvPicPr preferRelativeResize="0"/>
          <p:nvPr/>
        </p:nvPicPr>
        <p:blipFill rotWithShape="1">
          <a:blip r:embed="rId3">
            <a:alphaModFix/>
          </a:blip>
          <a:srcRect b="0" l="0" r="0" t="0"/>
          <a:stretch/>
        </p:blipFill>
        <p:spPr>
          <a:xfrm>
            <a:off x="7161214" y="5683250"/>
            <a:ext cx="1514474" cy="757238"/>
          </a:xfrm>
          <a:prstGeom prst="rect">
            <a:avLst/>
          </a:prstGeom>
          <a:noFill/>
          <a:ln>
            <a:noFill/>
          </a:ln>
        </p:spPr>
      </p:pic>
      <p:sp>
        <p:nvSpPr>
          <p:cNvPr id="114" name="Shape 114"/>
          <p:cNvSpPr txBox="1"/>
          <p:nvPr>
            <p:ph type="ctrTitle"/>
          </p:nvPr>
        </p:nvSpPr>
        <p:spPr>
          <a:xfrm>
            <a:off x="1043608" y="1268762"/>
            <a:ext cx="7200799" cy="1470024"/>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lt1"/>
              </a:buClr>
              <a:buFont typeface="Century Gothic"/>
              <a:buNone/>
              <a:defRPr b="0" i="0" sz="4000" u="none" cap="none" strike="noStrike">
                <a:solidFill>
                  <a:schemeClr val="lt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5" name="Shape 115"/>
          <p:cNvSpPr txBox="1"/>
          <p:nvPr>
            <p:ph idx="1" type="subTitle"/>
          </p:nvPr>
        </p:nvSpPr>
        <p:spPr>
          <a:xfrm>
            <a:off x="1043608" y="2826103"/>
            <a:ext cx="7200799" cy="1296143"/>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2800" u="none" cap="none" strike="noStrike">
                <a:solidFill>
                  <a:schemeClr val="lt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9pPr>
          </a:lstStyle>
          <a:p/>
        </p:txBody>
      </p:sp>
      <p:sp>
        <p:nvSpPr>
          <p:cNvPr id="116" name="Shape 116"/>
          <p:cNvSpPr txBox="1"/>
          <p:nvPr>
            <p:ph idx="2" type="body"/>
          </p:nvPr>
        </p:nvSpPr>
        <p:spPr>
          <a:xfrm>
            <a:off x="1043608" y="4221087"/>
            <a:ext cx="7200900" cy="1223961"/>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800" u="none" cap="none" strike="noStrike">
                <a:solidFill>
                  <a:srgbClr val="FFFFFF"/>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3_Title Slide">
    <p:spTree>
      <p:nvGrpSpPr>
        <p:cNvPr id="117" name="Shape 117"/>
        <p:cNvGrpSpPr/>
        <p:nvPr/>
      </p:nvGrpSpPr>
      <p:grpSpPr>
        <a:xfrm>
          <a:off x="0" y="0"/>
          <a:ext cx="0" cy="0"/>
          <a:chOff x="0" y="0"/>
          <a:chExt cx="0" cy="0"/>
        </a:xfrm>
      </p:grpSpPr>
      <p:sp>
        <p:nvSpPr>
          <p:cNvPr id="118" name="Shape 118"/>
          <p:cNvSpPr/>
          <p:nvPr/>
        </p:nvSpPr>
        <p:spPr>
          <a:xfrm>
            <a:off x="-36511" y="0"/>
            <a:ext cx="9288463" cy="6858000"/>
          </a:xfrm>
          <a:prstGeom prst="rect">
            <a:avLst/>
          </a:prstGeom>
          <a:solidFill>
            <a:schemeClr val="lt1"/>
          </a:solidFill>
          <a:ln>
            <a:noFill/>
          </a:ln>
        </p:spPr>
        <p:txBody>
          <a:bodyPr anchorCtr="0" anchor="t" bIns="45700" lIns="91425" rIns="91425" wrap="square" tIns="45700">
            <a:noAutofit/>
          </a:bodyPr>
          <a:lstStyle/>
          <a:p>
            <a:pPr indent="0" lvl="0" marL="0" marR="0" rtl="0" algn="ctr">
              <a:spcBef>
                <a:spcPts val="0"/>
              </a:spcBef>
              <a:buNone/>
            </a:pPr>
            <a:r>
              <a:t/>
            </a:r>
            <a:endParaRPr b="0" i="0" sz="2400" u="none" cap="none" strike="noStrike">
              <a:solidFill>
                <a:schemeClr val="dk1"/>
              </a:solidFill>
              <a:latin typeface="Arial"/>
              <a:ea typeface="Arial"/>
              <a:cs typeface="Arial"/>
              <a:sym typeface="Arial"/>
            </a:endParaRPr>
          </a:p>
        </p:txBody>
      </p:sp>
      <p:pic>
        <p:nvPicPr>
          <p:cNvPr id="119" name="Shape 119"/>
          <p:cNvPicPr preferRelativeResize="0"/>
          <p:nvPr/>
        </p:nvPicPr>
        <p:blipFill rotWithShape="1">
          <a:blip r:embed="rId2">
            <a:alphaModFix/>
          </a:blip>
          <a:srcRect b="0" l="0" r="0" t="0"/>
          <a:stretch/>
        </p:blipFill>
        <p:spPr>
          <a:xfrm>
            <a:off x="228600" y="190500"/>
            <a:ext cx="8712199" cy="6476999"/>
          </a:xfrm>
          <a:prstGeom prst="rect">
            <a:avLst/>
          </a:prstGeom>
          <a:noFill/>
          <a:ln>
            <a:noFill/>
          </a:ln>
        </p:spPr>
      </p:pic>
      <p:cxnSp>
        <p:nvCxnSpPr>
          <p:cNvPr id="120" name="Shape 120"/>
          <p:cNvCxnSpPr/>
          <p:nvPr/>
        </p:nvCxnSpPr>
        <p:spPr>
          <a:xfrm>
            <a:off x="7043738" y="5589589"/>
            <a:ext cx="0" cy="871536"/>
          </a:xfrm>
          <a:prstGeom prst="straightConnector1">
            <a:avLst/>
          </a:prstGeom>
          <a:noFill/>
          <a:ln cap="flat" cmpd="sng" w="19050">
            <a:solidFill>
              <a:schemeClr val="lt1"/>
            </a:solidFill>
            <a:prstDash val="solid"/>
            <a:round/>
            <a:headEnd len="med" w="med" type="none"/>
            <a:tailEnd len="med" w="med" type="none"/>
          </a:ln>
        </p:spPr>
      </p:cxnSp>
      <p:pic>
        <p:nvPicPr>
          <p:cNvPr descr="uw-logo-white" id="121" name="Shape 121"/>
          <p:cNvPicPr preferRelativeResize="0"/>
          <p:nvPr/>
        </p:nvPicPr>
        <p:blipFill rotWithShape="1">
          <a:blip r:embed="rId3">
            <a:alphaModFix/>
          </a:blip>
          <a:srcRect b="0" l="0" r="0" t="0"/>
          <a:stretch/>
        </p:blipFill>
        <p:spPr>
          <a:xfrm>
            <a:off x="7161214" y="5683250"/>
            <a:ext cx="1514474" cy="757238"/>
          </a:xfrm>
          <a:prstGeom prst="rect">
            <a:avLst/>
          </a:prstGeom>
          <a:noFill/>
          <a:ln>
            <a:noFill/>
          </a:ln>
        </p:spPr>
      </p:pic>
      <p:sp>
        <p:nvSpPr>
          <p:cNvPr id="122" name="Shape 122"/>
          <p:cNvSpPr txBox="1"/>
          <p:nvPr>
            <p:ph type="ctrTitle"/>
          </p:nvPr>
        </p:nvSpPr>
        <p:spPr>
          <a:xfrm>
            <a:off x="1043608" y="1268762"/>
            <a:ext cx="7200799" cy="1470024"/>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lt1"/>
              </a:buClr>
              <a:buFont typeface="Century Gothic"/>
              <a:buNone/>
              <a:defRPr b="0" i="0" sz="4000" u="none" cap="none" strike="noStrike">
                <a:solidFill>
                  <a:schemeClr val="lt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3" name="Shape 123"/>
          <p:cNvSpPr txBox="1"/>
          <p:nvPr>
            <p:ph idx="1" type="subTitle"/>
          </p:nvPr>
        </p:nvSpPr>
        <p:spPr>
          <a:xfrm>
            <a:off x="1043608" y="2826103"/>
            <a:ext cx="7200799" cy="1296143"/>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2800" u="none" cap="none" strike="noStrike">
                <a:solidFill>
                  <a:schemeClr val="lt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9pPr>
          </a:lstStyle>
          <a:p/>
        </p:txBody>
      </p:sp>
      <p:sp>
        <p:nvSpPr>
          <p:cNvPr id="124" name="Shape 124"/>
          <p:cNvSpPr txBox="1"/>
          <p:nvPr>
            <p:ph idx="2" type="body"/>
          </p:nvPr>
        </p:nvSpPr>
        <p:spPr>
          <a:xfrm>
            <a:off x="1043608" y="4221087"/>
            <a:ext cx="7200900" cy="1223961"/>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800" u="none" cap="none" strike="noStrike">
                <a:solidFill>
                  <a:srgbClr val="FFFFFF"/>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Image or Graph Layout">
    <p:spTree>
      <p:nvGrpSpPr>
        <p:cNvPr id="125" name="Shape 125"/>
        <p:cNvGrpSpPr/>
        <p:nvPr/>
      </p:nvGrpSpPr>
      <p:grpSpPr>
        <a:xfrm>
          <a:off x="0" y="0"/>
          <a:ext cx="0" cy="0"/>
          <a:chOff x="0" y="0"/>
          <a:chExt cx="0" cy="0"/>
        </a:xfrm>
      </p:grpSpPr>
      <p:sp>
        <p:nvSpPr>
          <p:cNvPr id="126" name="Shape 126"/>
          <p:cNvSpPr txBox="1"/>
          <p:nvPr>
            <p:ph idx="1" type="body"/>
          </p:nvPr>
        </p:nvSpPr>
        <p:spPr>
          <a:xfrm>
            <a:off x="1115616" y="5229201"/>
            <a:ext cx="5688632" cy="777209"/>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3F3F3F"/>
              </a:buClr>
              <a:buFont typeface="Arial"/>
              <a:buNone/>
              <a:defRPr b="0" i="0" sz="24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27" name="Shape 127"/>
          <p:cNvSpPr txBox="1"/>
          <p:nvPr>
            <p:ph idx="2" type="body"/>
          </p:nvPr>
        </p:nvSpPr>
        <p:spPr>
          <a:xfrm>
            <a:off x="1115617" y="548681"/>
            <a:ext cx="6911974" cy="647700"/>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1" i="0" sz="43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28" name="Shape 128"/>
          <p:cNvSpPr txBox="1"/>
          <p:nvPr>
            <p:ph idx="3" type="body"/>
          </p:nvPr>
        </p:nvSpPr>
        <p:spPr>
          <a:xfrm>
            <a:off x="1116015" y="1341438"/>
            <a:ext cx="6911974" cy="3671886"/>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100" u="none" cap="none" strike="noStrike">
                <a:solidFill>
                  <a:schemeClr val="lt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30" name="Shape 30"/>
        <p:cNvGrpSpPr/>
        <p:nvPr/>
      </p:nvGrpSpPr>
      <p:grpSpPr>
        <a:xfrm>
          <a:off x="0" y="0"/>
          <a:ext cx="0" cy="0"/>
          <a:chOff x="0" y="0"/>
          <a:chExt cx="0" cy="0"/>
        </a:xfrm>
      </p:grpSpPr>
      <p:sp>
        <p:nvSpPr>
          <p:cNvPr id="31" name="Shape 3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2" name="Shape 32"/>
          <p:cNvSpPr txBox="1"/>
          <p:nvPr>
            <p:ph idx="1" type="body"/>
          </p:nvPr>
        </p:nvSpPr>
        <p:spPr>
          <a:xfrm>
            <a:off x="800100" y="2103119"/>
            <a:ext cx="7543800" cy="393191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33" name="Shape 3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34" name="Shape 3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35" name="Shape 3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secHead">
  <p:cSld name="Section Header">
    <p:bg>
      <p:bgPr>
        <a:gradFill>
          <a:gsLst>
            <a:gs pos="0">
              <a:srgbClr val="E1DBC9"/>
            </a:gs>
            <a:gs pos="77000">
              <a:srgbClr val="C8C1B0"/>
            </a:gs>
            <a:gs pos="100000">
              <a:srgbClr val="C0BAAA"/>
            </a:gs>
          </a:gsLst>
          <a:lin ang="5400000" scaled="0"/>
        </a:gradFill>
      </p:bgPr>
    </p:bg>
    <p:spTree>
      <p:nvGrpSpPr>
        <p:cNvPr id="36" name="Shape 36"/>
        <p:cNvGrpSpPr/>
        <p:nvPr/>
      </p:nvGrpSpPr>
      <p:grpSpPr>
        <a:xfrm>
          <a:off x="0" y="0"/>
          <a:ext cx="0" cy="0"/>
          <a:chOff x="0" y="0"/>
          <a:chExt cx="0" cy="0"/>
        </a:xfrm>
      </p:grpSpPr>
      <p:sp>
        <p:nvSpPr>
          <p:cNvPr id="37" name="Shape 37"/>
          <p:cNvSpPr/>
          <p:nvPr/>
        </p:nvSpPr>
        <p:spPr>
          <a:xfrm>
            <a:off x="0" y="0"/>
            <a:ext cx="9144000" cy="6858000"/>
          </a:xfrm>
          <a:prstGeom prst="rect">
            <a:avLst/>
          </a:prstGeom>
          <a:blipFill rotWithShape="1">
            <a:blip r:embed="rId2">
              <a:alphaModFix amt="45000"/>
            </a:blip>
            <a:tile algn="tl" flip="none" tx="-44450" sx="85000" ty="38100" sy="85000"/>
          </a:blipFill>
          <a:ln>
            <a:noFill/>
          </a:ln>
        </p:spPr>
        <p:txBody>
          <a:bodyPr anchorCtr="0" anchor="ctr" bIns="91425" lIns="91425" rIns="91425" wrap="square" tIns="91425">
            <a:noAutofit/>
          </a:bodyPr>
          <a:lstStyle/>
          <a:p>
            <a:pPr lvl="0">
              <a:spcBef>
                <a:spcPts val="0"/>
              </a:spcBef>
              <a:buNone/>
            </a:pPr>
            <a:r>
              <a:t/>
            </a:r>
            <a:endParaRPr/>
          </a:p>
        </p:txBody>
      </p:sp>
      <p:sp>
        <p:nvSpPr>
          <p:cNvPr id="38" name="Shape 38"/>
          <p:cNvSpPr/>
          <p:nvPr/>
        </p:nvSpPr>
        <p:spPr>
          <a:xfrm>
            <a:off x="980901" y="1267729"/>
            <a:ext cx="7182196" cy="4307949"/>
          </a:xfrm>
          <a:prstGeom prst="rect">
            <a:avLst/>
          </a:prstGeom>
          <a:solidFill>
            <a:schemeClr val="lt1"/>
          </a:solidFill>
          <a:ln>
            <a:noFill/>
          </a:ln>
          <a:effectLst>
            <a:outerShdw blurRad="50799" rotWithShape="0" algn="ctr">
              <a:srgbClr val="000000">
                <a:alpha val="65882"/>
              </a:srgbClr>
            </a:outerShdw>
          </a:effectLst>
        </p:spPr>
        <p:txBody>
          <a:bodyPr anchorCtr="0" anchor="ctr" bIns="91425" lIns="91425" rIns="91425" wrap="square" tIns="91425">
            <a:noAutofit/>
          </a:bodyPr>
          <a:lstStyle/>
          <a:p>
            <a:pPr lvl="0">
              <a:spcBef>
                <a:spcPts val="0"/>
              </a:spcBef>
              <a:buNone/>
            </a:pPr>
            <a:r>
              <a:t/>
            </a:r>
            <a:endParaRPr/>
          </a:p>
        </p:txBody>
      </p:sp>
      <p:sp>
        <p:nvSpPr>
          <p:cNvPr id="39" name="Shape 39"/>
          <p:cNvSpPr/>
          <p:nvPr/>
        </p:nvSpPr>
        <p:spPr>
          <a:xfrm>
            <a:off x="1085850" y="1411615"/>
            <a:ext cx="6972300" cy="4034770"/>
          </a:xfrm>
          <a:prstGeom prst="rect">
            <a:avLst/>
          </a:prstGeom>
          <a:noFill/>
          <a:ln cap="sq" cmpd="sng" w="9525">
            <a:solidFill>
              <a:srgbClr val="3F3F3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40" name="Shape 40"/>
          <p:cNvSpPr/>
          <p:nvPr/>
        </p:nvSpPr>
        <p:spPr>
          <a:xfrm>
            <a:off x="3851910" y="1267729"/>
            <a:ext cx="1440180" cy="731519"/>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41" name="Shape 41"/>
          <p:cNvGrpSpPr/>
          <p:nvPr/>
        </p:nvGrpSpPr>
        <p:grpSpPr>
          <a:xfrm>
            <a:off x="3937634" y="1267730"/>
            <a:ext cx="1268729" cy="645295"/>
            <a:chOff x="5318305" y="1386267"/>
            <a:chExt cx="1567330" cy="645295"/>
          </a:xfrm>
        </p:grpSpPr>
        <p:cxnSp>
          <p:nvCxnSpPr>
            <p:cNvPr id="42" name="Shape 42"/>
            <p:cNvCxnSpPr/>
            <p:nvPr/>
          </p:nvCxnSpPr>
          <p:spPr>
            <a:xfrm>
              <a:off x="5318305"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43" name="Shape 43"/>
            <p:cNvCxnSpPr/>
            <p:nvPr/>
          </p:nvCxnSpPr>
          <p:spPr>
            <a:xfrm>
              <a:off x="6885636"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44" name="Shape 44"/>
            <p:cNvCxnSpPr/>
            <p:nvPr/>
          </p:nvCxnSpPr>
          <p:spPr>
            <a:xfrm>
              <a:off x="5318305" y="2031563"/>
              <a:ext cx="1567330" cy="0"/>
            </a:xfrm>
            <a:prstGeom prst="straightConnector1">
              <a:avLst/>
            </a:prstGeom>
            <a:solidFill>
              <a:srgbClr val="262626"/>
            </a:solidFill>
            <a:ln cap="flat" cmpd="sng" w="9525">
              <a:solidFill>
                <a:schemeClr val="dk1"/>
              </a:solidFill>
              <a:prstDash val="solid"/>
              <a:miter lim="800000"/>
              <a:headEnd len="med" w="med" type="none"/>
              <a:tailEnd len="med" w="med" type="none"/>
            </a:ln>
          </p:spPr>
        </p:cxnSp>
      </p:grpSp>
      <p:sp>
        <p:nvSpPr>
          <p:cNvPr id="45" name="Shape 45"/>
          <p:cNvSpPr txBox="1"/>
          <p:nvPr>
            <p:ph type="title"/>
          </p:nvPr>
        </p:nvSpPr>
        <p:spPr>
          <a:xfrm>
            <a:off x="1172716" y="2094308"/>
            <a:ext cx="6803136" cy="2587751"/>
          </a:xfrm>
          <a:prstGeom prst="rect">
            <a:avLst/>
          </a:prstGeom>
          <a:noFill/>
          <a:ln>
            <a:noFill/>
          </a:ln>
        </p:spPr>
        <p:txBody>
          <a:bodyPr anchorCtr="0" anchor="ctr" bIns="91425" lIns="91425" rIns="91425" wrap="square" tIns="91425"/>
          <a:lstStyle>
            <a:lvl1pPr indent="0" lvl="0" marL="0" marR="0" rtl="0" algn="ctr">
              <a:lnSpc>
                <a:spcPct val="83000"/>
              </a:lnSpc>
              <a:spcBef>
                <a:spcPts val="0"/>
              </a:spcBef>
              <a:buClr>
                <a:srgbClr val="262626"/>
              </a:buClr>
              <a:buFont typeface="Century Gothic"/>
              <a:buNone/>
              <a:defRPr b="0" i="0" sz="7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6" name="Shape 46"/>
          <p:cNvSpPr txBox="1"/>
          <p:nvPr>
            <p:ph idx="1" type="body"/>
          </p:nvPr>
        </p:nvSpPr>
        <p:spPr>
          <a:xfrm>
            <a:off x="1172717" y="4682062"/>
            <a:ext cx="6803136" cy="457200"/>
          </a:xfrm>
          <a:prstGeom prst="rect">
            <a:avLst/>
          </a:prstGeom>
          <a:noFill/>
          <a:ln>
            <a:noFill/>
          </a:ln>
        </p:spPr>
        <p:txBody>
          <a:bodyPr anchorCtr="0" anchor="t" bIns="91425" lIns="91425" rIns="91425" wrap="square" tIns="91425"/>
          <a:lstStyle>
            <a:lvl1pPr indent="0" lvl="0" marL="0" marR="0" rtl="0" algn="ctr">
              <a:lnSpc>
                <a:spcPct val="100000"/>
              </a:lnSpc>
              <a:spcBef>
                <a:spcPts val="900"/>
              </a:spcBef>
              <a:spcAft>
                <a:spcPts val="0"/>
              </a:spcAft>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600" u="none" cap="none" strike="noStrike">
                <a:solidFill>
                  <a:srgbClr val="888888"/>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600" u="none" cap="none" strike="noStrike">
                <a:solidFill>
                  <a:srgbClr val="888888"/>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9pPr>
          </a:lstStyle>
          <a:p/>
        </p:txBody>
      </p:sp>
      <p:sp>
        <p:nvSpPr>
          <p:cNvPr id="47" name="Shape 47"/>
          <p:cNvSpPr txBox="1"/>
          <p:nvPr>
            <p:ph idx="10" type="dt"/>
          </p:nvPr>
        </p:nvSpPr>
        <p:spPr>
          <a:xfrm>
            <a:off x="3991355" y="1344501"/>
            <a:ext cx="1165859" cy="530351"/>
          </a:xfrm>
          <a:prstGeom prst="rect">
            <a:avLst/>
          </a:prstGeom>
          <a:noFill/>
          <a:ln>
            <a:noFill/>
          </a:ln>
        </p:spPr>
        <p:txBody>
          <a:bodyPr anchorCtr="0" anchor="b" bIns="91425" lIns="91425" rIns="91425" wrap="square" tIns="91425"/>
          <a:lstStyle>
            <a:lvl1pPr indent="0" lvl="0" marL="0" marR="0" rtl="0" algn="ctr">
              <a:spcBef>
                <a:spcPts val="0"/>
              </a:spcBef>
              <a:buNone/>
              <a:defRPr b="0" i="0" sz="1300" u="none" cap="none" strike="noStrike">
                <a:solidFill>
                  <a:schemeClr val="dk1"/>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48" name="Shape 48"/>
          <p:cNvSpPr txBox="1"/>
          <p:nvPr>
            <p:ph idx="11" type="ftr"/>
          </p:nvPr>
        </p:nvSpPr>
        <p:spPr>
          <a:xfrm>
            <a:off x="1090165" y="5211060"/>
            <a:ext cx="4430267" cy="228600"/>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49" name="Shape 49"/>
          <p:cNvSpPr txBox="1"/>
          <p:nvPr>
            <p:ph idx="12" type="sldNum"/>
          </p:nvPr>
        </p:nvSpPr>
        <p:spPr>
          <a:xfrm>
            <a:off x="6453378" y="5211060"/>
            <a:ext cx="1584197" cy="2286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50" name="Shape 50"/>
        <p:cNvGrpSpPr/>
        <p:nvPr/>
      </p:nvGrpSpPr>
      <p:grpSpPr>
        <a:xfrm>
          <a:off x="0" y="0"/>
          <a:ext cx="0" cy="0"/>
          <a:chOff x="0" y="0"/>
          <a:chExt cx="0" cy="0"/>
        </a:xfrm>
      </p:grpSpPr>
      <p:sp>
        <p:nvSpPr>
          <p:cNvPr id="51" name="Shape 5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2" name="Shape 52"/>
          <p:cNvSpPr txBox="1"/>
          <p:nvPr>
            <p:ph idx="1" type="body"/>
          </p:nvPr>
        </p:nvSpPr>
        <p:spPr>
          <a:xfrm>
            <a:off x="800100" y="2103119"/>
            <a:ext cx="3566159" cy="374904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53" name="Shape 53"/>
          <p:cNvSpPr txBox="1"/>
          <p:nvPr>
            <p:ph idx="2" type="body"/>
          </p:nvPr>
        </p:nvSpPr>
        <p:spPr>
          <a:xfrm>
            <a:off x="4777739" y="2103119"/>
            <a:ext cx="3566159" cy="374904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54" name="Shape 54"/>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55" name="Shape 55"/>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56" name="Shape 56"/>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57" name="Shape 57"/>
        <p:cNvGrpSpPr/>
        <p:nvPr/>
      </p:nvGrpSpPr>
      <p:grpSpPr>
        <a:xfrm>
          <a:off x="0" y="0"/>
          <a:ext cx="0" cy="0"/>
          <a:chOff x="0" y="0"/>
          <a:chExt cx="0" cy="0"/>
        </a:xfrm>
      </p:grpSpPr>
      <p:sp>
        <p:nvSpPr>
          <p:cNvPr id="58" name="Shape 58"/>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9" name="Shape 59"/>
          <p:cNvSpPr txBox="1"/>
          <p:nvPr>
            <p:ph idx="1" type="body"/>
          </p:nvPr>
        </p:nvSpPr>
        <p:spPr>
          <a:xfrm>
            <a:off x="802385" y="2074333"/>
            <a:ext cx="3566159" cy="640079"/>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900" u="none" cap="none" strike="noStrike">
                <a:solidFill>
                  <a:schemeClr val="dk2"/>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1" i="0" sz="19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1" i="0" sz="18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9pPr>
          </a:lstStyle>
          <a:p/>
        </p:txBody>
      </p:sp>
      <p:sp>
        <p:nvSpPr>
          <p:cNvPr id="60" name="Shape 60"/>
          <p:cNvSpPr txBox="1"/>
          <p:nvPr>
            <p:ph idx="2" type="body"/>
          </p:nvPr>
        </p:nvSpPr>
        <p:spPr>
          <a:xfrm>
            <a:off x="802385" y="2755898"/>
            <a:ext cx="3566159" cy="32003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61" name="Shape 61"/>
          <p:cNvSpPr txBox="1"/>
          <p:nvPr>
            <p:ph idx="3" type="body"/>
          </p:nvPr>
        </p:nvSpPr>
        <p:spPr>
          <a:xfrm>
            <a:off x="4780026" y="2074333"/>
            <a:ext cx="3566159" cy="640079"/>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900" u="none" cap="none" strike="noStrike">
                <a:solidFill>
                  <a:schemeClr val="dk2"/>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1" i="0" sz="19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1" i="0" sz="18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9pPr>
          </a:lstStyle>
          <a:p/>
        </p:txBody>
      </p:sp>
      <p:sp>
        <p:nvSpPr>
          <p:cNvPr id="62" name="Shape 62"/>
          <p:cNvSpPr txBox="1"/>
          <p:nvPr>
            <p:ph idx="4" type="body"/>
          </p:nvPr>
        </p:nvSpPr>
        <p:spPr>
          <a:xfrm>
            <a:off x="4780026" y="2756581"/>
            <a:ext cx="3566159" cy="32003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63" name="Shape 6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4" name="Shape 6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5" name="Shape 6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66" name="Shape 66"/>
        <p:cNvGrpSpPr/>
        <p:nvPr/>
      </p:nvGrpSpPr>
      <p:grpSpPr>
        <a:xfrm>
          <a:off x="0" y="0"/>
          <a:ext cx="0" cy="0"/>
          <a:chOff x="0" y="0"/>
          <a:chExt cx="0" cy="0"/>
        </a:xfrm>
      </p:grpSpPr>
      <p:sp>
        <p:nvSpPr>
          <p:cNvPr id="67" name="Shape 67"/>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8" name="Shape 68"/>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9" name="Shape 69"/>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0" name="Shape 70"/>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71" name="Shape 71"/>
        <p:cNvGrpSpPr/>
        <p:nvPr/>
      </p:nvGrpSpPr>
      <p:grpSpPr>
        <a:xfrm>
          <a:off x="0" y="0"/>
          <a:ext cx="0" cy="0"/>
          <a:chOff x="0" y="0"/>
          <a:chExt cx="0" cy="0"/>
        </a:xfrm>
      </p:grpSpPr>
      <p:sp>
        <p:nvSpPr>
          <p:cNvPr id="72" name="Shape 72"/>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3" name="Shape 73"/>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4" name="Shape 74"/>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objTx">
  <p:cSld name="Content with Caption">
    <p:spTree>
      <p:nvGrpSpPr>
        <p:cNvPr id="75" name="Shape 75"/>
        <p:cNvGrpSpPr/>
        <p:nvPr/>
      </p:nvGrpSpPr>
      <p:grpSpPr>
        <a:xfrm>
          <a:off x="0" y="0"/>
          <a:ext cx="0" cy="0"/>
          <a:chOff x="0" y="0"/>
          <a:chExt cx="0" cy="0"/>
        </a:xfrm>
      </p:grpSpPr>
      <p:sp>
        <p:nvSpPr>
          <p:cNvPr id="76" name="Shape 76"/>
          <p:cNvSpPr/>
          <p:nvPr/>
        </p:nvSpPr>
        <p:spPr>
          <a:xfrm>
            <a:off x="184146" y="237743"/>
            <a:ext cx="6398514" cy="6382512"/>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77" name="Shape 77"/>
          <p:cNvSpPr/>
          <p:nvPr/>
        </p:nvSpPr>
        <p:spPr>
          <a:xfrm>
            <a:off x="6765289" y="237743"/>
            <a:ext cx="2194559" cy="6382512"/>
          </a:xfrm>
          <a:prstGeom prst="rect">
            <a:avLst/>
          </a:prstGeom>
          <a:solidFill>
            <a:schemeClr val="accent1"/>
          </a:solidFill>
          <a:ln>
            <a:noFill/>
          </a:ln>
        </p:spPr>
        <p:txBody>
          <a:bodyPr anchorCtr="0" anchor="ctr" bIns="91425" lIns="91425" rIns="91425" wrap="square" tIns="91425">
            <a:noAutofit/>
          </a:bodyPr>
          <a:lstStyle/>
          <a:p>
            <a:pPr lvl="0">
              <a:spcBef>
                <a:spcPts val="0"/>
              </a:spcBef>
              <a:buNone/>
            </a:pPr>
            <a:r>
              <a:t/>
            </a:r>
            <a:endParaRPr/>
          </a:p>
        </p:txBody>
      </p:sp>
      <p:sp>
        <p:nvSpPr>
          <p:cNvPr id="78" name="Shape 78"/>
          <p:cNvSpPr txBox="1"/>
          <p:nvPr>
            <p:ph type="title"/>
          </p:nvPr>
        </p:nvSpPr>
        <p:spPr>
          <a:xfrm>
            <a:off x="6972300" y="607391"/>
            <a:ext cx="1823084" cy="16459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FFFFFF"/>
              </a:buClr>
              <a:buFont typeface="Century Gothic"/>
              <a:buNone/>
              <a:defRPr b="0" i="0" sz="2800" u="none" cap="none" strike="noStrike">
                <a:solidFill>
                  <a:srgbClr val="FFFFFF"/>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9" name="Shape 79"/>
          <p:cNvSpPr txBox="1"/>
          <p:nvPr>
            <p:ph idx="1" type="body"/>
          </p:nvPr>
        </p:nvSpPr>
        <p:spPr>
          <a:xfrm>
            <a:off x="514350" y="609600"/>
            <a:ext cx="5829299" cy="53339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80" name="Shape 80"/>
          <p:cNvSpPr txBox="1"/>
          <p:nvPr>
            <p:ph idx="2" type="body"/>
          </p:nvPr>
        </p:nvSpPr>
        <p:spPr>
          <a:xfrm>
            <a:off x="6972300" y="2286000"/>
            <a:ext cx="1823084" cy="3505200"/>
          </a:xfrm>
          <a:prstGeom prst="rect">
            <a:avLst/>
          </a:prstGeom>
          <a:noFill/>
          <a:ln>
            <a:noFill/>
          </a:ln>
        </p:spPr>
        <p:txBody>
          <a:bodyPr anchorCtr="0" anchor="t" bIns="91425" lIns="91425" rIns="91425" wrap="square" tIns="91425"/>
          <a:lstStyle>
            <a:lvl1pPr indent="0" lvl="0" marL="0" marR="0" rtl="0" algn="l">
              <a:lnSpc>
                <a:spcPct val="110000"/>
              </a:lnSpc>
              <a:spcBef>
                <a:spcPts val="800"/>
              </a:spcBef>
              <a:spcAft>
                <a:spcPts val="0"/>
              </a:spcAft>
              <a:buClr>
                <a:srgbClr val="262626"/>
              </a:buClr>
              <a:buFont typeface="Garamond"/>
              <a:buNone/>
              <a:defRPr b="0" i="0" sz="1400" u="none" cap="none" strike="noStrike">
                <a:solidFill>
                  <a:srgbClr val="FFFFFF"/>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2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0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9pPr>
          </a:lstStyle>
          <a:p/>
        </p:txBody>
      </p:sp>
      <p:sp>
        <p:nvSpPr>
          <p:cNvPr id="81" name="Shape 81"/>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82" name="Shape 82"/>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83" name="Shape 83"/>
          <p:cNvSpPr txBox="1"/>
          <p:nvPr>
            <p:ph idx="12" type="sldNum"/>
          </p:nvPr>
        </p:nvSpPr>
        <p:spPr>
          <a:xfrm>
            <a:off x="7795257" y="622300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FFFFFF"/>
                </a:solidFill>
                <a:latin typeface="Century Gothic"/>
                <a:ea typeface="Century Gothic"/>
                <a:cs typeface="Century Gothic"/>
                <a:sym typeface="Century Gothic"/>
              </a:rPr>
              <a:t>‹#›</a:t>
            </a:fld>
          </a:p>
        </p:txBody>
      </p:sp>
      <p:sp>
        <p:nvSpPr>
          <p:cNvPr id="84" name="Shape 84"/>
          <p:cNvSpPr/>
          <p:nvPr/>
        </p:nvSpPr>
        <p:spPr>
          <a:xfrm>
            <a:off x="6868160" y="374904"/>
            <a:ext cx="1988820" cy="6108191"/>
          </a:xfrm>
          <a:prstGeom prst="rect">
            <a:avLst/>
          </a:prstGeom>
          <a:noFill/>
          <a:ln cap="sq" cmpd="sng" w="9525">
            <a:solidFill>
              <a:srgbClr val="FFFFF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picTx">
  <p:cSld name="Picture with Caption">
    <p:spTree>
      <p:nvGrpSpPr>
        <p:cNvPr id="85" name="Shape 85"/>
        <p:cNvGrpSpPr/>
        <p:nvPr/>
      </p:nvGrpSpPr>
      <p:grpSpPr>
        <a:xfrm>
          <a:off x="0" y="0"/>
          <a:ext cx="0" cy="0"/>
          <a:chOff x="0" y="0"/>
          <a:chExt cx="0" cy="0"/>
        </a:xfrm>
      </p:grpSpPr>
      <p:sp>
        <p:nvSpPr>
          <p:cNvPr id="86" name="Shape 86"/>
          <p:cNvSpPr/>
          <p:nvPr/>
        </p:nvSpPr>
        <p:spPr>
          <a:xfrm>
            <a:off x="6765289" y="237743"/>
            <a:ext cx="2194559" cy="6382512"/>
          </a:xfrm>
          <a:prstGeom prst="rect">
            <a:avLst/>
          </a:prstGeom>
          <a:solidFill>
            <a:schemeClr val="accent1"/>
          </a:solidFill>
          <a:ln>
            <a:noFill/>
          </a:ln>
        </p:spPr>
        <p:txBody>
          <a:bodyPr anchorCtr="0" anchor="ctr" bIns="91425" lIns="91425" rIns="91425" wrap="square" tIns="91425">
            <a:noAutofit/>
          </a:bodyPr>
          <a:lstStyle/>
          <a:p>
            <a:pPr lvl="0">
              <a:spcBef>
                <a:spcPts val="0"/>
              </a:spcBef>
              <a:buNone/>
            </a:pPr>
            <a:r>
              <a:t/>
            </a:r>
            <a:endParaRPr/>
          </a:p>
        </p:txBody>
      </p:sp>
      <p:sp>
        <p:nvSpPr>
          <p:cNvPr id="87" name="Shape 87"/>
          <p:cNvSpPr txBox="1"/>
          <p:nvPr>
            <p:ph type="title"/>
          </p:nvPr>
        </p:nvSpPr>
        <p:spPr>
          <a:xfrm>
            <a:off x="6972300" y="603504"/>
            <a:ext cx="1824227" cy="16459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FFFFFF"/>
              </a:buClr>
              <a:buFont typeface="Century Gothic"/>
              <a:buNone/>
              <a:defRPr b="0" i="0" sz="2800" u="none" cap="none" strike="noStrike">
                <a:solidFill>
                  <a:srgbClr val="FFFFFF"/>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8" name="Shape 88"/>
          <p:cNvSpPr/>
          <p:nvPr>
            <p:ph idx="2" type="pic"/>
          </p:nvPr>
        </p:nvSpPr>
        <p:spPr>
          <a:xfrm>
            <a:off x="171448" y="237743"/>
            <a:ext cx="6398514" cy="6382512"/>
          </a:xfrm>
          <a:prstGeom prst="rect">
            <a:avLst/>
          </a:prstGeom>
          <a:solidFill>
            <a:srgbClr val="76CEEF"/>
          </a:solid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3200" u="none" cap="none" strike="noStrike">
                <a:solidFill>
                  <a:schemeClr val="dk1"/>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28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24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9pPr>
          </a:lstStyle>
          <a:p/>
        </p:txBody>
      </p:sp>
      <p:sp>
        <p:nvSpPr>
          <p:cNvPr id="89" name="Shape 89"/>
          <p:cNvSpPr txBox="1"/>
          <p:nvPr>
            <p:ph idx="1" type="body"/>
          </p:nvPr>
        </p:nvSpPr>
        <p:spPr>
          <a:xfrm>
            <a:off x="6972300" y="2286000"/>
            <a:ext cx="1824227" cy="3502152"/>
          </a:xfrm>
          <a:prstGeom prst="rect">
            <a:avLst/>
          </a:prstGeom>
          <a:noFill/>
          <a:ln>
            <a:noFill/>
          </a:ln>
        </p:spPr>
        <p:txBody>
          <a:bodyPr anchorCtr="0" anchor="t" bIns="91425" lIns="91425" rIns="91425" wrap="square" tIns="91425"/>
          <a:lstStyle>
            <a:lvl1pPr indent="0" lvl="0" marL="0" marR="0" rtl="0" algn="l">
              <a:lnSpc>
                <a:spcPct val="110000"/>
              </a:lnSpc>
              <a:spcBef>
                <a:spcPts val="800"/>
              </a:spcBef>
              <a:spcAft>
                <a:spcPts val="0"/>
              </a:spcAft>
              <a:buClr>
                <a:srgbClr val="262626"/>
              </a:buClr>
              <a:buFont typeface="Garamond"/>
              <a:buNone/>
              <a:defRPr b="0" i="0" sz="1400" u="none" cap="none" strike="noStrike">
                <a:solidFill>
                  <a:srgbClr val="FFFFFF"/>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2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0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9pPr>
          </a:lstStyle>
          <a:p/>
        </p:txBody>
      </p:sp>
      <p:sp>
        <p:nvSpPr>
          <p:cNvPr id="90" name="Shape 90"/>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FFFFF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1" name="Shape 91"/>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r">
              <a:spcBef>
                <a:spcPts val="0"/>
              </a:spcBef>
              <a:buNone/>
              <a:defRPr b="0" i="0" sz="1000" u="none" cap="none" strike="noStrike">
                <a:solidFill>
                  <a:srgbClr val="FFFFF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2" name="Shape 92"/>
          <p:cNvSpPr txBox="1"/>
          <p:nvPr>
            <p:ph idx="12" type="sldNum"/>
          </p:nvPr>
        </p:nvSpPr>
        <p:spPr>
          <a:xfrm>
            <a:off x="7797546" y="6227064"/>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FFFFFF"/>
                </a:solidFill>
                <a:latin typeface="Century Gothic"/>
                <a:ea typeface="Century Gothic"/>
                <a:cs typeface="Century Gothic"/>
                <a:sym typeface="Century Gothic"/>
              </a:rPr>
              <a:t>‹#›</a:t>
            </a:fld>
          </a:p>
        </p:txBody>
      </p:sp>
      <p:sp>
        <p:nvSpPr>
          <p:cNvPr id="93" name="Shape 93"/>
          <p:cNvSpPr/>
          <p:nvPr/>
        </p:nvSpPr>
        <p:spPr>
          <a:xfrm>
            <a:off x="6868160" y="374904"/>
            <a:ext cx="1988820" cy="6108191"/>
          </a:xfrm>
          <a:prstGeom prst="rect">
            <a:avLst/>
          </a:prstGeom>
          <a:noFill/>
          <a:ln cap="sq" cmpd="sng" w="9525">
            <a:solidFill>
              <a:srgbClr val="FFFFF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p:nvPr/>
        </p:nvSpPr>
        <p:spPr>
          <a:xfrm>
            <a:off x="176021" y="237743"/>
            <a:ext cx="8791955" cy="6382512"/>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11" name="Shape 1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 name="Shape 12"/>
          <p:cNvSpPr txBox="1"/>
          <p:nvPr>
            <p:ph idx="1" type="body"/>
          </p:nvPr>
        </p:nvSpPr>
        <p:spPr>
          <a:xfrm>
            <a:off x="800100" y="2103119"/>
            <a:ext cx="7543800" cy="393191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3" name="Shape 1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4" name="Shape 1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5" name="Shape 1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v.youku.com/v_show/id_XMTY2ODI5Njg5Mg==.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ctrTitle"/>
          </p:nvPr>
        </p:nvSpPr>
        <p:spPr>
          <a:xfrm>
            <a:off x="1171280" y="2091263"/>
            <a:ext cx="6801439" cy="2590800"/>
          </a:xfrm>
          <a:prstGeom prst="rect">
            <a:avLst/>
          </a:prstGeom>
          <a:noFill/>
          <a:ln>
            <a:noFill/>
          </a:ln>
        </p:spPr>
        <p:txBody>
          <a:bodyPr anchorCtr="0" anchor="ctr" bIns="45700" lIns="91425" rIns="91425" wrap="square" tIns="45700">
            <a:noAutofit/>
          </a:bodyPr>
          <a:lstStyle/>
          <a:p>
            <a:pPr indent="0" lvl="0" marL="0" marR="0" rtl="0" algn="ctr">
              <a:lnSpc>
                <a:spcPct val="83000"/>
              </a:lnSpc>
              <a:spcBef>
                <a:spcPts val="0"/>
              </a:spcBef>
              <a:buClr>
                <a:srgbClr val="262626"/>
              </a:buClr>
              <a:buSzPct val="25000"/>
              <a:buFont typeface="Century Gothic"/>
              <a:buNone/>
            </a:pPr>
            <a:r>
              <a:t/>
            </a:r>
            <a:endParaRPr b="0" i="0" sz="7200" u="none" cap="none" strike="noStrike">
              <a:solidFill>
                <a:srgbClr val="262626"/>
              </a:solidFill>
              <a:latin typeface="Century Gothic"/>
              <a:ea typeface="Century Gothic"/>
              <a:cs typeface="Century Gothic"/>
              <a:sym typeface="Century Gothic"/>
            </a:endParaRPr>
          </a:p>
        </p:txBody>
      </p:sp>
      <p:sp>
        <p:nvSpPr>
          <p:cNvPr id="134" name="Shape 134"/>
          <p:cNvSpPr txBox="1"/>
          <p:nvPr>
            <p:ph idx="1" type="subTitle"/>
          </p:nvPr>
        </p:nvSpPr>
        <p:spPr>
          <a:xfrm>
            <a:off x="1171575" y="4682062"/>
            <a:ext cx="6803136" cy="4572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262626"/>
              </a:buClr>
              <a:buSzPct val="25000"/>
              <a:buFont typeface="Garamond"/>
              <a:buNone/>
            </a:pPr>
            <a:r>
              <a:t/>
            </a:r>
            <a:endParaRPr b="0" i="0" sz="1600" u="none" cap="none" strike="noStrike">
              <a:solidFill>
                <a:schemeClr val="dk1"/>
              </a:solidFill>
              <a:latin typeface="Century Gothic"/>
              <a:ea typeface="Century Gothic"/>
              <a:cs typeface="Century Gothic"/>
              <a:sym typeface="Century Gothic"/>
            </a:endParaRPr>
          </a:p>
        </p:txBody>
      </p:sp>
      <p:sp>
        <p:nvSpPr>
          <p:cNvPr id="135" name="Shape 135"/>
          <p:cNvSpPr/>
          <p:nvPr/>
        </p:nvSpPr>
        <p:spPr>
          <a:xfrm>
            <a:off x="0" y="0"/>
            <a:ext cx="9144000" cy="6858000"/>
          </a:xfrm>
          <a:prstGeom prst="rect">
            <a:avLst/>
          </a:prstGeom>
          <a:solidFill>
            <a:schemeClr val="lt1"/>
          </a:solidFill>
          <a:ln>
            <a:noFill/>
          </a:ln>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entury Gothic"/>
              <a:ea typeface="Century Gothic"/>
              <a:cs typeface="Century Gothic"/>
              <a:sym typeface="Century Gothic"/>
            </a:endParaRPr>
          </a:p>
        </p:txBody>
      </p:sp>
      <p:sp>
        <p:nvSpPr>
          <p:cNvPr id="136" name="Shape 136"/>
          <p:cNvSpPr/>
          <p:nvPr/>
        </p:nvSpPr>
        <p:spPr>
          <a:xfrm>
            <a:off x="179511" y="188640"/>
            <a:ext cx="8784976" cy="6480719"/>
          </a:xfrm>
          <a:prstGeom prst="rect">
            <a:avLst/>
          </a:prstGeom>
          <a:solidFill>
            <a:srgbClr val="CC0000"/>
          </a:solidFill>
          <a:ln>
            <a:noFill/>
          </a:ln>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entury Gothic"/>
              <a:ea typeface="Century Gothic"/>
              <a:cs typeface="Century Gothic"/>
              <a:sym typeface="Century Gothic"/>
            </a:endParaRPr>
          </a:p>
        </p:txBody>
      </p:sp>
      <p:sp>
        <p:nvSpPr>
          <p:cNvPr id="137" name="Shape 137"/>
          <p:cNvSpPr txBox="1"/>
          <p:nvPr/>
        </p:nvSpPr>
        <p:spPr>
          <a:xfrm>
            <a:off x="1171279" y="1556791"/>
            <a:ext cx="6801439" cy="2590800"/>
          </a:xfrm>
          <a:prstGeom prst="rect">
            <a:avLst/>
          </a:prstGeom>
          <a:noFill/>
          <a:ln>
            <a:noFill/>
          </a:ln>
        </p:spPr>
        <p:txBody>
          <a:bodyPr anchorCtr="0" anchor="ctr" bIns="45700" lIns="91425" rIns="91425" wrap="square" tIns="45700">
            <a:noAutofit/>
          </a:bodyPr>
          <a:lstStyle/>
          <a:p>
            <a:pPr indent="0" lvl="0" marL="0" marR="0" rtl="0" algn="ctr">
              <a:lnSpc>
                <a:spcPct val="83000"/>
              </a:lnSpc>
              <a:spcBef>
                <a:spcPts val="0"/>
              </a:spcBef>
              <a:buClr>
                <a:schemeClr val="lt1"/>
              </a:buClr>
              <a:buSzPct val="25000"/>
              <a:buFont typeface="Century Gothic"/>
              <a:buNone/>
            </a:pPr>
            <a:r>
              <a:rPr b="0" i="0" lang="en-GB" sz="4800" u="none" cap="none" strike="noStrike">
                <a:solidFill>
                  <a:schemeClr val="lt1"/>
                </a:solidFill>
                <a:latin typeface="Century Gothic"/>
                <a:ea typeface="Century Gothic"/>
                <a:cs typeface="Century Gothic"/>
                <a:sym typeface="Century Gothic"/>
              </a:rPr>
              <a:t>BEIJING ORIGINWATER</a:t>
            </a:r>
          </a:p>
          <a:p>
            <a:pPr indent="0" lvl="0" marL="0" marR="0" rtl="0" algn="ctr">
              <a:lnSpc>
                <a:spcPct val="83000"/>
              </a:lnSpc>
              <a:spcBef>
                <a:spcPts val="0"/>
              </a:spcBef>
              <a:buClr>
                <a:schemeClr val="lt1"/>
              </a:buClr>
              <a:buSzPct val="25000"/>
              <a:buFont typeface="Century Gothic"/>
              <a:buNone/>
            </a:pPr>
            <a:r>
              <a:rPr b="0" i="0" lang="en-GB" sz="4800" u="none" cap="none" strike="noStrike">
                <a:solidFill>
                  <a:schemeClr val="lt1"/>
                </a:solidFill>
                <a:latin typeface="Century Gothic"/>
                <a:ea typeface="Century Gothic"/>
                <a:cs typeface="Century Gothic"/>
                <a:sym typeface="Century Gothic"/>
              </a:rPr>
              <a:t>(北京碧水源)</a:t>
            </a:r>
          </a:p>
        </p:txBody>
      </p:sp>
      <p:sp>
        <p:nvSpPr>
          <p:cNvPr id="138" name="Shape 138"/>
          <p:cNvSpPr txBox="1"/>
          <p:nvPr/>
        </p:nvSpPr>
        <p:spPr>
          <a:xfrm>
            <a:off x="1171279" y="4377262"/>
            <a:ext cx="6803136" cy="4572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262626"/>
              </a:buClr>
              <a:buSzPct val="25000"/>
              <a:buFont typeface="Garamond"/>
              <a:buNone/>
            </a:pPr>
            <a:r>
              <a:rPr lang="en-GB" sz="3200">
                <a:solidFill>
                  <a:schemeClr val="lt1"/>
                </a:solidFill>
                <a:latin typeface="Century Gothic"/>
                <a:ea typeface="Century Gothic"/>
                <a:cs typeface="Century Gothic"/>
                <a:sym typeface="Century Gothic"/>
              </a:rPr>
              <a:t>Sources of </a:t>
            </a:r>
            <a:r>
              <a:rPr b="0" i="0" lang="en-GB" sz="3200" u="none" cap="none" strike="noStrike">
                <a:solidFill>
                  <a:schemeClr val="lt1"/>
                </a:solidFill>
                <a:latin typeface="Century Gothic"/>
                <a:ea typeface="Century Gothic"/>
                <a:cs typeface="Century Gothic"/>
                <a:sym typeface="Century Gothic"/>
              </a:rPr>
              <a:t>Finance</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Shape 198"/>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Case Study Discussion Questions</a:t>
            </a:r>
          </a:p>
        </p:txBody>
      </p:sp>
      <p:sp>
        <p:nvSpPr>
          <p:cNvPr id="199" name="Shape 199"/>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How does Beijing OriginWater evaluate the types of financing it has utilized?</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Does Pecking Order Theory match the financing structure of Beijing OriginWater?</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Could you predict what types of financing Beijing OriginWater will utilize in the future bearing in mind its fast development?</a:t>
            </a:r>
          </a:p>
          <a:p>
            <a:pPr indent="-190500" lvl="1" marL="457200" marR="0" rtl="0" algn="l">
              <a:lnSpc>
                <a:spcPct val="100000"/>
              </a:lnSpc>
              <a:spcBef>
                <a:spcPts val="500"/>
              </a:spcBef>
              <a:spcAft>
                <a:spcPts val="0"/>
              </a:spcAft>
              <a:buClr>
                <a:srgbClr val="262626"/>
              </a:buClr>
              <a:buSzPct val="100000"/>
              <a:buFont typeface="Garamond"/>
              <a:buChar char="◦"/>
            </a:pPr>
            <a:r>
              <a:rPr b="0" i="0" lang="en-GB" sz="1600" u="none" cap="none" strike="noStrike">
                <a:solidFill>
                  <a:schemeClr val="dk1"/>
                </a:solidFill>
                <a:latin typeface="Century Gothic"/>
                <a:ea typeface="Century Gothic"/>
                <a:cs typeface="Century Gothic"/>
                <a:sym typeface="Century Gothic"/>
              </a:rPr>
              <a:t>How and why have you come to this assessment?</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Shape 204"/>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References</a:t>
            </a:r>
          </a:p>
        </p:txBody>
      </p:sp>
      <p:sp>
        <p:nvSpPr>
          <p:cNvPr id="205" name="Shape 205"/>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Brealey, R.A., Myers, S.C., Allen, F. (2008). Principles of Corporate Finance. McGraw-Hill/Irwin, New York.</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Myers, S.C., Majluf, N.S. (1984). Corporate financing and investment decisions when firms have information that investors do not have, </a:t>
            </a:r>
            <a:r>
              <a:rPr b="0" i="1" lang="en-GB" sz="1800" u="none" cap="none" strike="noStrike">
                <a:solidFill>
                  <a:schemeClr val="dk1"/>
                </a:solidFill>
                <a:latin typeface="Century Gothic"/>
                <a:ea typeface="Century Gothic"/>
                <a:cs typeface="Century Gothic"/>
                <a:sym typeface="Century Gothic"/>
              </a:rPr>
              <a:t>Journal of Financial Economics,13</a:t>
            </a:r>
            <a:r>
              <a:rPr b="0" i="0" lang="en-GB" sz="1800" u="none" cap="none" strike="noStrike">
                <a:solidFill>
                  <a:schemeClr val="dk1"/>
                </a:solidFill>
                <a:latin typeface="Century Gothic"/>
                <a:ea typeface="Century Gothic"/>
                <a:cs typeface="Century Gothic"/>
                <a:sym typeface="Century Gothic"/>
              </a:rPr>
              <a:t> (2): 187–221. </a:t>
            </a:r>
          </a:p>
          <a:p>
            <a:pPr indent="-182880" lvl="0" marL="182880" marR="0" rtl="0" algn="l">
              <a:lnSpc>
                <a:spcPct val="100000"/>
              </a:lnSpc>
              <a:spcBef>
                <a:spcPts val="900"/>
              </a:spcBef>
              <a:spcAft>
                <a:spcPts val="0"/>
              </a:spcAft>
              <a:buClr>
                <a:srgbClr val="262626"/>
              </a:buClr>
              <a:buSzPct val="100000"/>
              <a:buFont typeface="Garamond"/>
              <a:buChar char="◦"/>
            </a:pPr>
            <a:r>
              <a:rPr lang="en-GB"/>
              <a:t>Frank, M.Z. and Goyal, V.K., 2003. Testing the pecking order theory of capital structure. Journal of financial economics, 67(2), pp.217-248.</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Shape 143"/>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Learning Objectives</a:t>
            </a:r>
          </a:p>
        </p:txBody>
      </p:sp>
      <p:sp>
        <p:nvSpPr>
          <p:cNvPr id="144" name="Shape 144"/>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Explain the sources and availability of finance to a startup or growing business.</a:t>
            </a:r>
          </a:p>
          <a:p>
            <a:pPr indent="-182880" lvl="0" marL="182880" marR="0" rtl="0" algn="l">
              <a:lnSpc>
                <a:spcPct val="100000"/>
              </a:lnSpc>
              <a:spcBef>
                <a:spcPts val="900"/>
              </a:spcBef>
              <a:spcAft>
                <a:spcPts val="0"/>
              </a:spcAft>
              <a:buClr>
                <a:srgbClr val="262626"/>
              </a:buClr>
              <a:buSzPct val="100000"/>
              <a:buFont typeface="Garamond"/>
              <a:buChar char="◦"/>
            </a:pPr>
            <a:r>
              <a:rPr lang="en-GB"/>
              <a:t>Identify</a:t>
            </a:r>
            <a:r>
              <a:rPr b="0" i="0" lang="en-GB" sz="1800" u="none" cap="none" strike="noStrike">
                <a:solidFill>
                  <a:schemeClr val="dk1"/>
                </a:solidFill>
                <a:latin typeface="Century Gothic"/>
                <a:ea typeface="Century Gothic"/>
                <a:cs typeface="Century Gothic"/>
                <a:sym typeface="Century Gothic"/>
              </a:rPr>
              <a:t> the pros and cons of different types of finance and list the priority order to finance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Analyze the difference of finance for different periods of a company.</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Shape 149"/>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What are the Categories of Financing?</a:t>
            </a:r>
          </a:p>
        </p:txBody>
      </p:sp>
      <p:sp>
        <p:nvSpPr>
          <p:cNvPr id="150" name="Shape 150"/>
          <p:cNvSpPr/>
          <p:nvPr/>
        </p:nvSpPr>
        <p:spPr>
          <a:xfrm>
            <a:off x="616410" y="3791919"/>
            <a:ext cx="4479010" cy="914400"/>
          </a:xfrm>
          <a:prstGeom prst="ellipse">
            <a:avLst/>
          </a:prstGeom>
          <a:solidFill>
            <a:schemeClr val="accent1"/>
          </a:solidFill>
          <a:ln cap="flat" cmpd="sng" w="12700">
            <a:solidFill>
              <a:srgbClr val="147EA6"/>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buSzPct val="25000"/>
              <a:buNone/>
            </a:pPr>
            <a:r>
              <a:rPr b="0" i="0" lang="en-GB" sz="1800" u="none" cap="none" strike="noStrike">
                <a:solidFill>
                  <a:schemeClr val="lt1"/>
                </a:solidFill>
                <a:latin typeface="Century Gothic"/>
                <a:ea typeface="Century Gothic"/>
                <a:cs typeface="Century Gothic"/>
                <a:sym typeface="Century Gothic"/>
              </a:rPr>
              <a:t>Debt</a:t>
            </a:r>
          </a:p>
        </p:txBody>
      </p:sp>
      <p:sp>
        <p:nvSpPr>
          <p:cNvPr id="151" name="Shape 151"/>
          <p:cNvSpPr/>
          <p:nvPr/>
        </p:nvSpPr>
        <p:spPr>
          <a:xfrm>
            <a:off x="683568" y="2583050"/>
            <a:ext cx="4029560" cy="914400"/>
          </a:xfrm>
          <a:prstGeom prst="ellipse">
            <a:avLst/>
          </a:prstGeom>
          <a:solidFill>
            <a:schemeClr val="accent1"/>
          </a:solidFill>
          <a:ln cap="flat" cmpd="sng" w="12700">
            <a:solidFill>
              <a:srgbClr val="147EA6"/>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buSzPct val="25000"/>
              <a:buNone/>
            </a:pPr>
            <a:r>
              <a:rPr b="0" i="0" lang="en-GB" sz="1800" u="none" cap="none" strike="noStrike">
                <a:solidFill>
                  <a:schemeClr val="lt1"/>
                </a:solidFill>
                <a:latin typeface="Century Gothic"/>
                <a:ea typeface="Century Gothic"/>
                <a:cs typeface="Century Gothic"/>
                <a:sym typeface="Century Gothic"/>
              </a:rPr>
              <a:t>Internal funds</a:t>
            </a:r>
          </a:p>
        </p:txBody>
      </p:sp>
      <p:sp>
        <p:nvSpPr>
          <p:cNvPr id="152" name="Shape 152"/>
          <p:cNvSpPr/>
          <p:nvPr/>
        </p:nvSpPr>
        <p:spPr>
          <a:xfrm>
            <a:off x="693900" y="4923294"/>
            <a:ext cx="4479010" cy="914400"/>
          </a:xfrm>
          <a:prstGeom prst="ellipse">
            <a:avLst/>
          </a:prstGeom>
          <a:solidFill>
            <a:schemeClr val="accent1"/>
          </a:solidFill>
          <a:ln cap="flat" cmpd="sng" w="12700">
            <a:solidFill>
              <a:srgbClr val="147EA6"/>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buSzPct val="25000"/>
              <a:buNone/>
            </a:pPr>
            <a:r>
              <a:rPr b="0" i="0" lang="en-GB" sz="1800" u="none" cap="none" strike="noStrike">
                <a:solidFill>
                  <a:schemeClr val="lt1"/>
                </a:solidFill>
                <a:latin typeface="Century Gothic"/>
                <a:ea typeface="Century Gothic"/>
                <a:cs typeface="Century Gothic"/>
                <a:sym typeface="Century Gothic"/>
              </a:rPr>
              <a:t>Equity</a:t>
            </a:r>
          </a:p>
        </p:txBody>
      </p:sp>
      <p:sp>
        <p:nvSpPr>
          <p:cNvPr id="153" name="Shape 153"/>
          <p:cNvSpPr/>
          <p:nvPr/>
        </p:nvSpPr>
        <p:spPr>
          <a:xfrm>
            <a:off x="6758903" y="2743200"/>
            <a:ext cx="1859797" cy="3456122"/>
          </a:xfrm>
          <a:prstGeom prst="ellipse">
            <a:avLst/>
          </a:prstGeom>
          <a:solidFill>
            <a:schemeClr val="accent1"/>
          </a:solidFill>
          <a:ln cap="flat" cmpd="sng" w="12700">
            <a:solidFill>
              <a:srgbClr val="147EA6"/>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buSzPct val="25000"/>
              <a:buNone/>
            </a:pPr>
            <a:r>
              <a:rPr b="0" i="0" lang="en-GB" sz="1800" u="none" cap="none" strike="noStrike">
                <a:solidFill>
                  <a:schemeClr val="lt1"/>
                </a:solidFill>
                <a:latin typeface="Century Gothic"/>
                <a:ea typeface="Century Gothic"/>
                <a:cs typeface="Century Gothic"/>
                <a:sym typeface="Century Gothic"/>
              </a:rPr>
              <a:t>Financing</a:t>
            </a:r>
          </a:p>
        </p:txBody>
      </p:sp>
      <p:cxnSp>
        <p:nvCxnSpPr>
          <p:cNvPr id="154" name="Shape 154"/>
          <p:cNvCxnSpPr>
            <a:stCxn id="151" idx="6"/>
          </p:cNvCxnSpPr>
          <p:nvPr/>
        </p:nvCxnSpPr>
        <p:spPr>
          <a:xfrm>
            <a:off x="4713128" y="3040250"/>
            <a:ext cx="2045700" cy="1061700"/>
          </a:xfrm>
          <a:prstGeom prst="straightConnector1">
            <a:avLst/>
          </a:prstGeom>
          <a:noFill/>
          <a:ln cap="flat" cmpd="sng" w="9525">
            <a:solidFill>
              <a:schemeClr val="accent1"/>
            </a:solidFill>
            <a:prstDash val="solid"/>
            <a:round/>
            <a:headEnd len="med" w="med" type="none"/>
            <a:tailEnd len="lg" w="lg" type="stealth"/>
          </a:ln>
        </p:spPr>
      </p:cxnSp>
      <p:cxnSp>
        <p:nvCxnSpPr>
          <p:cNvPr id="155" name="Shape 155"/>
          <p:cNvCxnSpPr>
            <a:stCxn id="150" idx="6"/>
          </p:cNvCxnSpPr>
          <p:nvPr/>
        </p:nvCxnSpPr>
        <p:spPr>
          <a:xfrm>
            <a:off x="5095420" y="4249119"/>
            <a:ext cx="1694400" cy="28500"/>
          </a:xfrm>
          <a:prstGeom prst="straightConnector1">
            <a:avLst/>
          </a:prstGeom>
          <a:noFill/>
          <a:ln cap="flat" cmpd="sng" w="9525">
            <a:solidFill>
              <a:schemeClr val="accent1"/>
            </a:solidFill>
            <a:prstDash val="solid"/>
            <a:round/>
            <a:headEnd len="med" w="med" type="none"/>
            <a:tailEnd len="lg" w="lg" type="stealth"/>
          </a:ln>
        </p:spPr>
      </p:cxnSp>
      <p:cxnSp>
        <p:nvCxnSpPr>
          <p:cNvPr id="156" name="Shape 156"/>
          <p:cNvCxnSpPr>
            <a:endCxn id="153" idx="2"/>
          </p:cNvCxnSpPr>
          <p:nvPr/>
        </p:nvCxnSpPr>
        <p:spPr>
          <a:xfrm flipH="1" rot="10800000">
            <a:off x="5120603" y="4471262"/>
            <a:ext cx="1638299" cy="960900"/>
          </a:xfrm>
          <a:prstGeom prst="straightConnector1">
            <a:avLst/>
          </a:prstGeom>
          <a:noFill/>
          <a:ln cap="flat" cmpd="sng" w="9525">
            <a:solidFill>
              <a:schemeClr val="accent1"/>
            </a:solidFill>
            <a:prstDash val="solid"/>
            <a:round/>
            <a:headEnd len="med" w="med" type="none"/>
            <a:tailEnd len="lg" w="lg" type="stealth"/>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Discussion Questions </a:t>
            </a:r>
          </a:p>
        </p:txBody>
      </p:sp>
      <p:sp>
        <p:nvSpPr>
          <p:cNvPr id="162" name="Shape 162"/>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What do you think the pros and cons of the different types of financing are?</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 How do they choose the appropriate financing during the different development periods of a company?</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Pecking Order Theory</a:t>
            </a:r>
          </a:p>
        </p:txBody>
      </p:sp>
      <p:sp>
        <p:nvSpPr>
          <p:cNvPr id="169" name="Shape 169"/>
          <p:cNvSpPr txBox="1"/>
          <p:nvPr>
            <p:ph idx="1" type="body"/>
          </p:nvPr>
        </p:nvSpPr>
        <p:spPr>
          <a:xfrm>
            <a:off x="467543" y="2103119"/>
            <a:ext cx="8280919" cy="4422224"/>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Pecking order theory starts with asymmetric information as managers know more about their companies prospects, risks and value than outside investors.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Companies prioritize their sources of financing</a:t>
            </a:r>
          </a:p>
          <a:p>
            <a:pPr indent="-190500" lvl="1" marL="457200" marR="0" rtl="0" algn="l">
              <a:lnSpc>
                <a:spcPct val="100000"/>
              </a:lnSpc>
              <a:spcBef>
                <a:spcPts val="500"/>
              </a:spcBef>
              <a:spcAft>
                <a:spcPts val="0"/>
              </a:spcAft>
              <a:buClr>
                <a:srgbClr val="262626"/>
              </a:buClr>
              <a:buSzPct val="100000"/>
              <a:buFont typeface="Garamond"/>
              <a:buChar char="◦"/>
            </a:pPr>
            <a:r>
              <a:rPr b="0" i="0" lang="en-GB" sz="1600" u="none" cap="none" strike="noStrike">
                <a:solidFill>
                  <a:schemeClr val="dk1"/>
                </a:solidFill>
                <a:latin typeface="Century Gothic"/>
                <a:ea typeface="Century Gothic"/>
                <a:cs typeface="Century Gothic"/>
                <a:sym typeface="Century Gothic"/>
              </a:rPr>
              <a:t>First preferring internal financing</a:t>
            </a:r>
          </a:p>
          <a:p>
            <a:pPr indent="-190500" lvl="1" marL="457200" marR="0" rtl="0" algn="l">
              <a:lnSpc>
                <a:spcPct val="100000"/>
              </a:lnSpc>
              <a:spcBef>
                <a:spcPts val="500"/>
              </a:spcBef>
              <a:spcAft>
                <a:spcPts val="0"/>
              </a:spcAft>
              <a:buClr>
                <a:srgbClr val="262626"/>
              </a:buClr>
              <a:buSzPct val="100000"/>
              <a:buFont typeface="Garamond"/>
              <a:buChar char="◦"/>
            </a:pPr>
            <a:r>
              <a:rPr b="0" i="0" lang="en-GB" sz="1600" u="none" cap="none" strike="noStrike">
                <a:solidFill>
                  <a:schemeClr val="dk1"/>
                </a:solidFill>
                <a:latin typeface="Century Gothic"/>
                <a:ea typeface="Century Gothic"/>
                <a:cs typeface="Century Gothic"/>
                <a:sym typeface="Century Gothic"/>
              </a:rPr>
              <a:t>Then debt </a:t>
            </a:r>
          </a:p>
          <a:p>
            <a:pPr indent="-190500" lvl="1" marL="457200" marR="0" rtl="0" algn="l">
              <a:lnSpc>
                <a:spcPct val="100000"/>
              </a:lnSpc>
              <a:spcBef>
                <a:spcPts val="500"/>
              </a:spcBef>
              <a:spcAft>
                <a:spcPts val="0"/>
              </a:spcAft>
              <a:buClr>
                <a:srgbClr val="262626"/>
              </a:buClr>
              <a:buSzPct val="100000"/>
              <a:buFont typeface="Garamond"/>
              <a:buChar char="◦"/>
            </a:pPr>
            <a:r>
              <a:rPr b="0" i="0" lang="en-GB" sz="1600" u="none" cap="none" strike="noStrike">
                <a:solidFill>
                  <a:schemeClr val="dk1"/>
                </a:solidFill>
                <a:latin typeface="Century Gothic"/>
                <a:ea typeface="Century Gothic"/>
                <a:cs typeface="Century Gothic"/>
                <a:sym typeface="Century Gothic"/>
              </a:rPr>
              <a:t>Lastly raising equity as a “last resort”</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Asymmetric information favours the issue of debt over equity as the issue of debt signals the boards confidence that an investment is profitable and that the current stock price is undervalued (were stock price over-valued, the issue of equity would be favoured).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The issue of equity would signal a lack of confidence in the board and that they feel the share price is </a:t>
            </a:r>
            <a:r>
              <a:rPr lang="en-GB"/>
              <a:t>overvalued</a:t>
            </a:r>
            <a:r>
              <a:rPr b="0" i="0" lang="en-GB" sz="1800" u="none" cap="none" strike="noStrike">
                <a:solidFill>
                  <a:schemeClr val="dk1"/>
                </a:solidFill>
                <a:latin typeface="Century Gothic"/>
                <a:ea typeface="Century Gothic"/>
                <a:cs typeface="Century Gothic"/>
                <a:sym typeface="Century Gothic"/>
              </a:rPr>
              <a:t>. An issue of equity would therefore lead to a drop in share price. </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type="title"/>
          </p:nvPr>
        </p:nvSpPr>
        <p:spPr>
          <a:xfrm>
            <a:off x="800100" y="274843"/>
            <a:ext cx="7543800" cy="1371600"/>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3600" u="none" cap="none" strike="noStrike">
                <a:solidFill>
                  <a:srgbClr val="262626"/>
                </a:solidFill>
                <a:latin typeface="Century Gothic"/>
                <a:ea typeface="Century Gothic"/>
                <a:cs typeface="Century Gothic"/>
                <a:sym typeface="Century Gothic"/>
              </a:rPr>
              <a:t>Case study: Beijing OriginWater</a:t>
            </a:r>
          </a:p>
        </p:txBody>
      </p:sp>
      <p:sp>
        <p:nvSpPr>
          <p:cNvPr id="175" name="Shape 175"/>
          <p:cNvSpPr txBox="1"/>
          <p:nvPr>
            <p:ph idx="1" type="body"/>
          </p:nvPr>
        </p:nvSpPr>
        <p:spPr>
          <a:xfrm>
            <a:off x="800100" y="1272300"/>
            <a:ext cx="7543800" cy="5152800"/>
          </a:xfrm>
          <a:prstGeom prst="rect">
            <a:avLst/>
          </a:prstGeom>
          <a:noFill/>
          <a:ln>
            <a:noFill/>
          </a:ln>
        </p:spPr>
        <p:txBody>
          <a:bodyPr anchorCtr="0" anchor="t" bIns="45700" lIns="91425" rIns="91425" wrap="square" tIns="45700">
            <a:noAutofit/>
          </a:bodyPr>
          <a:lstStyle/>
          <a:p>
            <a:pPr indent="-182880" lvl="0" marL="182880" marR="0" rtl="0" algn="l">
              <a:lnSpc>
                <a:spcPct val="9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Set up in 2001, one of the earliest  high-tech and innovative enterprise in water treatment industry in China, now  with over 12 billion RMB net asset and over 80 subsidiaries across China.</a:t>
            </a:r>
          </a:p>
          <a:p>
            <a:pPr indent="-182880" lvl="0" marL="182880" marR="0" rtl="0" algn="l">
              <a:lnSpc>
                <a:spcPct val="9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The only enterprise in China who integrates membrane material innovation, membrane equipment manufacture and membrane techniques. It has built the world’s largest membrane R&amp;D and manufacture center.</a:t>
            </a:r>
          </a:p>
          <a:p>
            <a:pPr indent="-182880" lvl="0" marL="182880" marR="0" rtl="0" algn="l">
              <a:lnSpc>
                <a:spcPct val="9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Dedicated to solving the nation’s three strategic water resource difficulties ---- water pollution, water scarcity, drinking water insecurity. Its business scope covers the whole water industrial chain: membrane technology innovation and membrane equipment manufacture, municipal and domestic sewage treatment, industrial wastewater treatment, water reclamation and reuse, solid waste and sludge treatment, drinking water treatment, seawater desalination, water engineering construction, investment and financing in water industry, and home appliances such as purifiers.</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Shape 180"/>
          <p:cNvSpPr txBox="1"/>
          <p:nvPr>
            <p:ph type="title"/>
          </p:nvPr>
        </p:nvSpPr>
        <p:spPr>
          <a:xfrm>
            <a:off x="800100" y="362993"/>
            <a:ext cx="7543800" cy="1371600"/>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3600" u="none" cap="none" strike="noStrike">
                <a:solidFill>
                  <a:srgbClr val="262626"/>
                </a:solidFill>
                <a:latin typeface="Century Gothic"/>
                <a:ea typeface="Century Gothic"/>
                <a:cs typeface="Century Gothic"/>
                <a:sym typeface="Century Gothic"/>
              </a:rPr>
              <a:t>Case study: Beijing OriginWater</a:t>
            </a:r>
          </a:p>
        </p:txBody>
      </p:sp>
      <p:sp>
        <p:nvSpPr>
          <p:cNvPr id="181" name="Shape 181"/>
          <p:cNvSpPr txBox="1"/>
          <p:nvPr>
            <p:ph idx="1" type="body"/>
          </p:nvPr>
        </p:nvSpPr>
        <p:spPr>
          <a:xfrm>
            <a:off x="800100" y="1511075"/>
            <a:ext cx="7543800" cy="4904700"/>
          </a:xfrm>
          <a:prstGeom prst="rect">
            <a:avLst/>
          </a:prstGeom>
          <a:noFill/>
          <a:ln>
            <a:noFill/>
          </a:ln>
        </p:spPr>
        <p:txBody>
          <a:bodyPr anchorCtr="0" anchor="t" bIns="45700" lIns="91425" rIns="91425" wrap="square" tIns="45700">
            <a:noAutofit/>
          </a:bodyPr>
          <a:lstStyle/>
          <a:p>
            <a:pPr indent="0" lvl="0" marL="0" marR="0" rtl="0" algn="l">
              <a:lnSpc>
                <a:spcPct val="90000"/>
              </a:lnSpc>
              <a:spcBef>
                <a:spcPts val="0"/>
              </a:spcBef>
              <a:spcAft>
                <a:spcPts val="0"/>
              </a:spcAft>
              <a:buClr>
                <a:srgbClr val="262626"/>
              </a:buClr>
              <a:buSzPct val="25000"/>
              <a:buFont typeface="Garamond"/>
              <a:buNone/>
            </a:pPr>
            <a:r>
              <a:rPr b="0" i="0" lang="en-GB" sz="1665" u="none" cap="none" strike="noStrike">
                <a:solidFill>
                  <a:schemeClr val="dk1"/>
                </a:solidFill>
                <a:latin typeface="Century Gothic"/>
                <a:ea typeface="Century Gothic"/>
                <a:cs typeface="Century Gothic"/>
                <a:sym typeface="Century Gothic"/>
              </a:rPr>
              <a:t>In their own words:</a:t>
            </a:r>
          </a:p>
          <a:p>
            <a:pPr indent="-182880" lvl="0" marL="182880" marR="0" rtl="0" algn="l">
              <a:lnSpc>
                <a:spcPct val="9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When we are running a company, we need to evaluate the company’s operation from the point of view of investors. If you do so, you will make the right decisions, particularly investment and financial decisions.</a:t>
            </a:r>
          </a:p>
          <a:p>
            <a:pPr indent="-182880" lvl="0" marL="182880" marR="0" rtl="0" algn="l">
              <a:lnSpc>
                <a:spcPct val="9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We consider accepting or refusing a project in light of the company’s interest. If it is appropriate and can bring great interest to the company, we will say yes to it. If it is risky and the benefit is insignificant, we have to say no</a:t>
            </a:r>
            <a:r>
              <a:rPr lang="en-GB" sz="1665"/>
              <a:t>.</a:t>
            </a:r>
          </a:p>
          <a:p>
            <a:pPr indent="-182880" lvl="0" marL="182880" marR="0" rtl="0" algn="l">
              <a:lnSpc>
                <a:spcPct val="9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At least in China, we think a company should tap new sources and reduce expenditure in its operation. For a newly founded company, the former is more important, which means more budget should be placed on market development. You need to have income. However, long established enterprises may have different arrangements. Besides market development, there are budgets for innovation and other things. They may also consider other ways to reduce expenditure.</a:t>
            </a:r>
          </a:p>
          <a:p>
            <a:pPr indent="-182880" lvl="0" marL="182880" marR="0" rtl="0" algn="l">
              <a:lnSpc>
                <a:spcPct val="90000"/>
              </a:lnSpc>
              <a:spcBef>
                <a:spcPts val="900"/>
              </a:spcBef>
              <a:spcAft>
                <a:spcPts val="0"/>
              </a:spcAft>
              <a:buClr>
                <a:srgbClr val="262626"/>
              </a:buClr>
              <a:buSzPct val="97941"/>
              <a:buFont typeface="Garamond"/>
              <a:buNone/>
            </a:pPr>
            <a:r>
              <a:t/>
            </a:r>
            <a:endParaRPr b="0" i="0" sz="1665"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Shape 186"/>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Pre-video Discussion</a:t>
            </a:r>
          </a:p>
        </p:txBody>
      </p:sp>
      <p:sp>
        <p:nvSpPr>
          <p:cNvPr id="187" name="Shape 187"/>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Can you predict what category or categories of finance Beijing Origin Water use?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How do you think BOW may differ in its financing sources than a start-up business?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What kind of investors are suitable for BOW? </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Shape 192"/>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Video</a:t>
            </a:r>
          </a:p>
        </p:txBody>
      </p:sp>
      <p:sp>
        <p:nvSpPr>
          <p:cNvPr id="193" name="Shape 193"/>
          <p:cNvSpPr txBox="1"/>
          <p:nvPr>
            <p:ph idx="1" type="body"/>
          </p:nvPr>
        </p:nvSpPr>
        <p:spPr>
          <a:xfrm>
            <a:off x="650600" y="2114619"/>
            <a:ext cx="7543800" cy="3931800"/>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Embed/show video</a:t>
            </a:r>
          </a:p>
          <a:p>
            <a:pPr indent="-182880" lvl="0" marL="182880" marR="0" rtl="0" algn="l">
              <a:lnSpc>
                <a:spcPct val="100000"/>
              </a:lnSpc>
              <a:spcBef>
                <a:spcPts val="0"/>
              </a:spcBef>
              <a:spcAft>
                <a:spcPts val="0"/>
              </a:spcAft>
              <a:buClr>
                <a:srgbClr val="262626"/>
              </a:buClr>
              <a:buSzPct val="100000"/>
              <a:buFont typeface="Garamond"/>
              <a:buChar char="◦"/>
            </a:pPr>
            <a:r>
              <a:rPr lang="en-GB" u="sng">
                <a:solidFill>
                  <a:schemeClr val="hlink"/>
                </a:solidFill>
                <a:hlinkClick r:id="rId3"/>
              </a:rPr>
              <a:t>http://v.youku.com/v_show/id_XMTY2ODI5Njg5Mg</a:t>
            </a: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aching Material Template">
  <a:themeElements>
    <a:clrScheme name="Savon">
      <a:dk1>
        <a:srgbClr val="000000"/>
      </a:dk1>
      <a:lt1>
        <a:srgbClr val="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