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8" r:id="rId2"/>
    <p:sldId id="260" r:id="rId3"/>
    <p:sldId id="261" r:id="rId4"/>
    <p:sldId id="262"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2895" autoAdjust="0"/>
  </p:normalViewPr>
  <p:slideViewPr>
    <p:cSldViewPr>
      <p:cViewPr varScale="1">
        <p:scale>
          <a:sx n="80" d="100"/>
          <a:sy n="80" d="100"/>
        </p:scale>
        <p:origin x="1416" y="62"/>
      </p:cViewPr>
      <p:guideLst>
        <p:guide orient="horz" pos="2160"/>
        <p:guide pos="2880"/>
      </p:guideLst>
    </p:cSldViewPr>
  </p:slideViewPr>
  <p:notesTextViewPr>
    <p:cViewPr>
      <p:scale>
        <a:sx n="1" d="1"/>
        <a:sy n="1" d="1"/>
      </p:scale>
      <p:origin x="0" y="0"/>
    </p:cViewPr>
  </p:notesTextViewPr>
  <p:sorterViewPr>
    <p:cViewPr>
      <p:scale>
        <a:sx n="184" d="100"/>
        <a:sy n="184" d="100"/>
      </p:scale>
      <p:origin x="0" y="36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107D22-554F-4500-85EA-92D322016E58}" type="doc">
      <dgm:prSet loTypeId="urn:microsoft.com/office/officeart/2005/8/layout/lProcess2" loCatId="relationship" qsTypeId="urn:microsoft.com/office/officeart/2005/8/quickstyle/simple1" qsCatId="simple" csTypeId="urn:microsoft.com/office/officeart/2005/8/colors/accent1_2" csCatId="accent1" phldr="1"/>
      <dgm:spPr/>
      <dgm:t>
        <a:bodyPr/>
        <a:lstStyle/>
        <a:p>
          <a:endParaRPr lang="en-US"/>
        </a:p>
      </dgm:t>
    </dgm:pt>
    <dgm:pt modelId="{E1DD9AAD-A840-4CA2-AED3-EB59CDDEB35D}">
      <dgm:prSet phldrT="[Text]"/>
      <dgm:spPr/>
      <dgm:t>
        <a:bodyPr/>
        <a:lstStyle/>
        <a:p>
          <a:r>
            <a:rPr lang="en-US" dirty="0"/>
            <a:t>Who are we?</a:t>
          </a:r>
        </a:p>
      </dgm:t>
    </dgm:pt>
    <dgm:pt modelId="{2B9F8319-E639-42F6-B2CE-2A678045966A}" type="parTrans" cxnId="{63508339-1531-43FF-A2E4-70331A6D4925}">
      <dgm:prSet/>
      <dgm:spPr/>
      <dgm:t>
        <a:bodyPr/>
        <a:lstStyle/>
        <a:p>
          <a:endParaRPr lang="en-US"/>
        </a:p>
      </dgm:t>
    </dgm:pt>
    <dgm:pt modelId="{DF22C1F4-ED75-4257-98F3-08800DFD9884}" type="sibTrans" cxnId="{63508339-1531-43FF-A2E4-70331A6D4925}">
      <dgm:prSet/>
      <dgm:spPr/>
      <dgm:t>
        <a:bodyPr/>
        <a:lstStyle/>
        <a:p>
          <a:endParaRPr lang="en-US"/>
        </a:p>
      </dgm:t>
    </dgm:pt>
    <dgm:pt modelId="{BA5822D5-E76D-400D-A385-0F9614B55EA8}">
      <dgm:prSet phldrT="[Text]"/>
      <dgm:spPr/>
      <dgm:t>
        <a:bodyPr/>
        <a:lstStyle/>
        <a:p>
          <a:r>
            <a:rPr lang="en-US" dirty="0"/>
            <a:t>The current market environment and how we fit in</a:t>
          </a:r>
        </a:p>
      </dgm:t>
    </dgm:pt>
    <dgm:pt modelId="{2C8697F8-2191-42D6-A2FB-1B491F0FEB04}" type="parTrans" cxnId="{B8624712-0789-4D77-951A-13069324D2E9}">
      <dgm:prSet/>
      <dgm:spPr/>
      <dgm:t>
        <a:bodyPr/>
        <a:lstStyle/>
        <a:p>
          <a:endParaRPr lang="en-US"/>
        </a:p>
      </dgm:t>
    </dgm:pt>
    <dgm:pt modelId="{A98F1247-22FA-4E23-831D-CE3890C3B174}" type="sibTrans" cxnId="{B8624712-0789-4D77-951A-13069324D2E9}">
      <dgm:prSet/>
      <dgm:spPr/>
      <dgm:t>
        <a:bodyPr/>
        <a:lstStyle/>
        <a:p>
          <a:endParaRPr lang="en-US"/>
        </a:p>
      </dgm:t>
    </dgm:pt>
    <dgm:pt modelId="{CED4287C-58E9-4295-990A-F521A82BE5A6}">
      <dgm:prSet phldrT="[Text]"/>
      <dgm:spPr/>
      <dgm:t>
        <a:bodyPr/>
        <a:lstStyle/>
        <a:p>
          <a:r>
            <a:rPr lang="en-US" dirty="0"/>
            <a:t>The owners and management team</a:t>
          </a:r>
        </a:p>
      </dgm:t>
    </dgm:pt>
    <dgm:pt modelId="{B05F1CCF-B772-4E7F-8E62-B345316A7ACA}" type="parTrans" cxnId="{AA52364A-699C-49AA-AF1A-5868F32D42E0}">
      <dgm:prSet/>
      <dgm:spPr/>
      <dgm:t>
        <a:bodyPr/>
        <a:lstStyle/>
        <a:p>
          <a:endParaRPr lang="en-US"/>
        </a:p>
      </dgm:t>
    </dgm:pt>
    <dgm:pt modelId="{1F7911C3-8025-43A2-A8DE-D4CC86FDBD59}" type="sibTrans" cxnId="{AA52364A-699C-49AA-AF1A-5868F32D42E0}">
      <dgm:prSet/>
      <dgm:spPr/>
      <dgm:t>
        <a:bodyPr/>
        <a:lstStyle/>
        <a:p>
          <a:endParaRPr lang="en-US"/>
        </a:p>
      </dgm:t>
    </dgm:pt>
    <dgm:pt modelId="{95C81CE2-5C9B-4D3C-9959-610DABC414EB}">
      <dgm:prSet phldrT="[Text]"/>
      <dgm:spPr/>
      <dgm:t>
        <a:bodyPr/>
        <a:lstStyle/>
        <a:p>
          <a:r>
            <a:rPr lang="en-US" dirty="0"/>
            <a:t>Where are we going?</a:t>
          </a:r>
        </a:p>
      </dgm:t>
    </dgm:pt>
    <dgm:pt modelId="{F87F9E68-2317-4696-8D3B-08F73454A555}" type="parTrans" cxnId="{A25CB7EC-0110-43BA-9CD2-6CAEF2DFEBEF}">
      <dgm:prSet/>
      <dgm:spPr/>
      <dgm:t>
        <a:bodyPr/>
        <a:lstStyle/>
        <a:p>
          <a:endParaRPr lang="en-US"/>
        </a:p>
      </dgm:t>
    </dgm:pt>
    <dgm:pt modelId="{A01D5B96-FBC3-4800-A342-BC5DD4244BEC}" type="sibTrans" cxnId="{A25CB7EC-0110-43BA-9CD2-6CAEF2DFEBEF}">
      <dgm:prSet/>
      <dgm:spPr/>
      <dgm:t>
        <a:bodyPr/>
        <a:lstStyle/>
        <a:p>
          <a:endParaRPr lang="en-US"/>
        </a:p>
      </dgm:t>
    </dgm:pt>
    <dgm:pt modelId="{A1DA7CA1-79B3-4757-912A-8A3BB8E5DD13}">
      <dgm:prSet phldrT="[Text]"/>
      <dgm:spPr/>
      <dgm:t>
        <a:bodyPr/>
        <a:lstStyle/>
        <a:p>
          <a:r>
            <a:rPr lang="en-US" dirty="0"/>
            <a:t>Targets and Forecasts</a:t>
          </a:r>
        </a:p>
      </dgm:t>
    </dgm:pt>
    <dgm:pt modelId="{D4465A97-D03A-488A-9EE1-3FA3C575424B}" type="parTrans" cxnId="{87E644D2-8EE6-403F-9194-DDAFE4755916}">
      <dgm:prSet/>
      <dgm:spPr/>
      <dgm:t>
        <a:bodyPr/>
        <a:lstStyle/>
        <a:p>
          <a:endParaRPr lang="en-US"/>
        </a:p>
      </dgm:t>
    </dgm:pt>
    <dgm:pt modelId="{E21F6453-4718-4707-A795-43FB8FA55EA4}" type="sibTrans" cxnId="{87E644D2-8EE6-403F-9194-DDAFE4755916}">
      <dgm:prSet/>
      <dgm:spPr/>
      <dgm:t>
        <a:bodyPr/>
        <a:lstStyle/>
        <a:p>
          <a:endParaRPr lang="en-US"/>
        </a:p>
      </dgm:t>
    </dgm:pt>
    <dgm:pt modelId="{F791D052-6B97-4888-A83E-C71BDEEF62E2}">
      <dgm:prSet phldrT="[Text]"/>
      <dgm:spPr/>
      <dgm:t>
        <a:bodyPr/>
        <a:lstStyle/>
        <a:p>
          <a:r>
            <a:rPr lang="en-US" dirty="0"/>
            <a:t>How will we get there?</a:t>
          </a:r>
        </a:p>
      </dgm:t>
    </dgm:pt>
    <dgm:pt modelId="{CA730644-EC98-41F6-BF0C-C6E42541CF35}" type="parTrans" cxnId="{633CF2CA-0149-4506-8C60-58DE03BA04B3}">
      <dgm:prSet/>
      <dgm:spPr/>
      <dgm:t>
        <a:bodyPr/>
        <a:lstStyle/>
        <a:p>
          <a:endParaRPr lang="en-US"/>
        </a:p>
      </dgm:t>
    </dgm:pt>
    <dgm:pt modelId="{7F3165DB-8D9D-4C03-B7F2-F6ED80D9D45E}" type="sibTrans" cxnId="{633CF2CA-0149-4506-8C60-58DE03BA04B3}">
      <dgm:prSet/>
      <dgm:spPr/>
      <dgm:t>
        <a:bodyPr/>
        <a:lstStyle/>
        <a:p>
          <a:endParaRPr lang="en-US"/>
        </a:p>
      </dgm:t>
    </dgm:pt>
    <dgm:pt modelId="{E1EA2835-D887-4E8D-AD01-22234D66F089}">
      <dgm:prSet phldrT="[Text]"/>
      <dgm:spPr/>
      <dgm:t>
        <a:bodyPr/>
        <a:lstStyle/>
        <a:p>
          <a:r>
            <a:rPr lang="en-US" dirty="0"/>
            <a:t>Resource management</a:t>
          </a:r>
        </a:p>
      </dgm:t>
    </dgm:pt>
    <dgm:pt modelId="{6F0A433D-FC4A-4A81-AF73-F36FDB2028A8}" type="parTrans" cxnId="{0672830C-B863-494D-A1D1-AFBF3B21754A}">
      <dgm:prSet/>
      <dgm:spPr/>
      <dgm:t>
        <a:bodyPr/>
        <a:lstStyle/>
        <a:p>
          <a:endParaRPr lang="en-US"/>
        </a:p>
      </dgm:t>
    </dgm:pt>
    <dgm:pt modelId="{48F6F1E6-8ECF-4D4D-9D97-F1059B4880FF}" type="sibTrans" cxnId="{0672830C-B863-494D-A1D1-AFBF3B21754A}">
      <dgm:prSet/>
      <dgm:spPr/>
      <dgm:t>
        <a:bodyPr/>
        <a:lstStyle/>
        <a:p>
          <a:endParaRPr lang="en-US"/>
        </a:p>
      </dgm:t>
    </dgm:pt>
    <dgm:pt modelId="{CB3DDEED-1949-44DD-AAFD-C6A64DEEC371}">
      <dgm:prSet phldrT="[Text]"/>
      <dgm:spPr/>
      <dgm:t>
        <a:bodyPr/>
        <a:lstStyle/>
        <a:p>
          <a:r>
            <a:rPr lang="en-US" dirty="0"/>
            <a:t>Business idea, brand, and nature of the value added</a:t>
          </a:r>
        </a:p>
      </dgm:t>
    </dgm:pt>
    <dgm:pt modelId="{42642D47-2040-46F3-902D-2E5E5188BE50}" type="parTrans" cxnId="{37E75CB7-6463-4E86-8109-05014600F099}">
      <dgm:prSet/>
      <dgm:spPr/>
      <dgm:t>
        <a:bodyPr/>
        <a:lstStyle/>
        <a:p>
          <a:endParaRPr lang="en-GB"/>
        </a:p>
      </dgm:t>
    </dgm:pt>
    <dgm:pt modelId="{5EDE81E5-A95C-4B94-BC50-17D04859132B}" type="sibTrans" cxnId="{37E75CB7-6463-4E86-8109-05014600F099}">
      <dgm:prSet/>
      <dgm:spPr/>
      <dgm:t>
        <a:bodyPr/>
        <a:lstStyle/>
        <a:p>
          <a:endParaRPr lang="en-GB"/>
        </a:p>
      </dgm:t>
    </dgm:pt>
    <dgm:pt modelId="{3722D88C-9798-4D66-B3B7-CF57E0FAB3D6}">
      <dgm:prSet phldrT="[Text]"/>
      <dgm:spPr/>
      <dgm:t>
        <a:bodyPr/>
        <a:lstStyle/>
        <a:p>
          <a:r>
            <a:rPr lang="en-US" dirty="0"/>
            <a:t>Goals</a:t>
          </a:r>
        </a:p>
      </dgm:t>
    </dgm:pt>
    <dgm:pt modelId="{207F986B-494B-4BAF-9E3A-F3A4E726266F}" type="parTrans" cxnId="{47767F88-561C-4E38-AAE3-2859C023584E}">
      <dgm:prSet/>
      <dgm:spPr/>
      <dgm:t>
        <a:bodyPr/>
        <a:lstStyle/>
        <a:p>
          <a:endParaRPr lang="en-GB"/>
        </a:p>
      </dgm:t>
    </dgm:pt>
    <dgm:pt modelId="{3E6F9BF0-F751-405F-9651-AFEEA705B0E6}" type="sibTrans" cxnId="{47767F88-561C-4E38-AAE3-2859C023584E}">
      <dgm:prSet/>
      <dgm:spPr/>
      <dgm:t>
        <a:bodyPr/>
        <a:lstStyle/>
        <a:p>
          <a:endParaRPr lang="en-GB"/>
        </a:p>
      </dgm:t>
    </dgm:pt>
    <dgm:pt modelId="{2D03100F-C848-4BDB-9190-072FFC3CB555}">
      <dgm:prSet phldrT="[Text]"/>
      <dgm:spPr/>
      <dgm:t>
        <a:bodyPr/>
        <a:lstStyle/>
        <a:p>
          <a:r>
            <a:rPr lang="en-US" dirty="0"/>
            <a:t>How to measure progress</a:t>
          </a:r>
        </a:p>
      </dgm:t>
    </dgm:pt>
    <dgm:pt modelId="{41172424-9E33-4D76-BBB4-9B8B08661D12}" type="parTrans" cxnId="{48DFFF84-60CD-4739-82C3-0FC523B761DF}">
      <dgm:prSet/>
      <dgm:spPr/>
      <dgm:t>
        <a:bodyPr/>
        <a:lstStyle/>
        <a:p>
          <a:endParaRPr lang="en-GB"/>
        </a:p>
      </dgm:t>
    </dgm:pt>
    <dgm:pt modelId="{5B182223-702C-41D8-8B61-C55786758AC3}" type="sibTrans" cxnId="{48DFFF84-60CD-4739-82C3-0FC523B761DF}">
      <dgm:prSet/>
      <dgm:spPr/>
      <dgm:t>
        <a:bodyPr/>
        <a:lstStyle/>
        <a:p>
          <a:endParaRPr lang="en-GB"/>
        </a:p>
      </dgm:t>
    </dgm:pt>
    <dgm:pt modelId="{6253D3BD-A49E-4DEC-BE62-5FDFB58D16F7}">
      <dgm:prSet phldrT="[Text]"/>
      <dgm:spPr/>
      <dgm:t>
        <a:bodyPr/>
        <a:lstStyle/>
        <a:p>
          <a:r>
            <a:rPr lang="en-US" dirty="0"/>
            <a:t>Predicted changes to market environment</a:t>
          </a:r>
        </a:p>
      </dgm:t>
    </dgm:pt>
    <dgm:pt modelId="{61EEC5CB-6AF9-4702-9772-7831E7CE57A6}" type="parTrans" cxnId="{AF851405-E05B-457D-AA9D-0DE711F6F320}">
      <dgm:prSet/>
      <dgm:spPr/>
      <dgm:t>
        <a:bodyPr/>
        <a:lstStyle/>
        <a:p>
          <a:endParaRPr lang="en-GB"/>
        </a:p>
      </dgm:t>
    </dgm:pt>
    <dgm:pt modelId="{692666AF-B1BC-407B-AD25-46B79D8A2D41}" type="sibTrans" cxnId="{AF851405-E05B-457D-AA9D-0DE711F6F320}">
      <dgm:prSet/>
      <dgm:spPr/>
      <dgm:t>
        <a:bodyPr/>
        <a:lstStyle/>
        <a:p>
          <a:endParaRPr lang="en-GB"/>
        </a:p>
      </dgm:t>
    </dgm:pt>
    <dgm:pt modelId="{D29D5D50-E001-44B1-8B1D-EB345D58AADA}">
      <dgm:prSet phldrT="[Text]"/>
      <dgm:spPr/>
      <dgm:t>
        <a:bodyPr/>
        <a:lstStyle/>
        <a:p>
          <a:r>
            <a:rPr lang="en-US"/>
            <a:t>Objectives</a:t>
          </a:r>
          <a:endParaRPr lang="en-US" dirty="0"/>
        </a:p>
      </dgm:t>
    </dgm:pt>
    <dgm:pt modelId="{EC4E0B26-AC51-4687-8ED0-9D825FD89B18}" type="parTrans" cxnId="{0222E97A-965D-42D1-8658-D683A46297CA}">
      <dgm:prSet/>
      <dgm:spPr/>
      <dgm:t>
        <a:bodyPr/>
        <a:lstStyle/>
        <a:p>
          <a:endParaRPr lang="en-GB"/>
        </a:p>
      </dgm:t>
    </dgm:pt>
    <dgm:pt modelId="{74112024-64B8-4EB9-9933-E45F460715C5}" type="sibTrans" cxnId="{0222E97A-965D-42D1-8658-D683A46297CA}">
      <dgm:prSet/>
      <dgm:spPr/>
      <dgm:t>
        <a:bodyPr/>
        <a:lstStyle/>
        <a:p>
          <a:endParaRPr lang="en-GB"/>
        </a:p>
      </dgm:t>
    </dgm:pt>
    <dgm:pt modelId="{1E828737-D9FD-4E9A-93BF-B5C5875399D1}">
      <dgm:prSet phldrT="[Text]"/>
      <dgm:spPr/>
      <dgm:t>
        <a:bodyPr/>
        <a:lstStyle/>
        <a:p>
          <a:r>
            <a:rPr lang="en-US"/>
            <a:t>The competition</a:t>
          </a:r>
          <a:endParaRPr lang="en-US" dirty="0"/>
        </a:p>
      </dgm:t>
    </dgm:pt>
    <dgm:pt modelId="{02FB6A89-BEF6-4BBB-9042-291145B03AEA}" type="parTrans" cxnId="{5B712FDA-8D40-4BAC-B77A-7069CF53CAFF}">
      <dgm:prSet/>
      <dgm:spPr/>
      <dgm:t>
        <a:bodyPr/>
        <a:lstStyle/>
        <a:p>
          <a:endParaRPr lang="en-GB"/>
        </a:p>
      </dgm:t>
    </dgm:pt>
    <dgm:pt modelId="{2AC201D2-4A9A-4F12-8009-0833AFC153B0}" type="sibTrans" cxnId="{5B712FDA-8D40-4BAC-B77A-7069CF53CAFF}">
      <dgm:prSet/>
      <dgm:spPr/>
      <dgm:t>
        <a:bodyPr/>
        <a:lstStyle/>
        <a:p>
          <a:endParaRPr lang="en-GB"/>
        </a:p>
      </dgm:t>
    </dgm:pt>
    <dgm:pt modelId="{F79D18E4-27C9-4305-84FE-6CAEA9B4A213}">
      <dgm:prSet phldrT="[Text]"/>
      <dgm:spPr/>
      <dgm:t>
        <a:bodyPr/>
        <a:lstStyle/>
        <a:p>
          <a:r>
            <a:rPr lang="en-US" dirty="0"/>
            <a:t>Marketing plan</a:t>
          </a:r>
        </a:p>
      </dgm:t>
    </dgm:pt>
    <dgm:pt modelId="{45BB0FF3-BE90-4BDB-A9CE-2733C90C9100}" type="parTrans" cxnId="{7F0EF715-2D12-4F71-BC94-D7AE6808937E}">
      <dgm:prSet/>
      <dgm:spPr/>
      <dgm:t>
        <a:bodyPr/>
        <a:lstStyle/>
        <a:p>
          <a:endParaRPr lang="en-GB"/>
        </a:p>
      </dgm:t>
    </dgm:pt>
    <dgm:pt modelId="{A9A1A3B9-9A5C-4662-962D-EC3E1EDAE444}" type="sibTrans" cxnId="{7F0EF715-2D12-4F71-BC94-D7AE6808937E}">
      <dgm:prSet/>
      <dgm:spPr/>
      <dgm:t>
        <a:bodyPr/>
        <a:lstStyle/>
        <a:p>
          <a:endParaRPr lang="en-GB"/>
        </a:p>
      </dgm:t>
    </dgm:pt>
    <dgm:pt modelId="{F3F09EDE-C390-4C62-AC62-792C73A9E0CB}">
      <dgm:prSet phldrT="[Text]"/>
      <dgm:spPr/>
      <dgm:t>
        <a:bodyPr/>
        <a:lstStyle/>
        <a:p>
          <a:r>
            <a:rPr lang="en-US" dirty="0"/>
            <a:t>Funding requirements</a:t>
          </a:r>
        </a:p>
      </dgm:t>
    </dgm:pt>
    <dgm:pt modelId="{34E42961-0FB3-4118-A5E0-3FCEA2BE5ED7}" type="parTrans" cxnId="{3F2546ED-DFA2-4626-9A8B-FF698CF3D85B}">
      <dgm:prSet/>
      <dgm:spPr/>
      <dgm:t>
        <a:bodyPr/>
        <a:lstStyle/>
        <a:p>
          <a:endParaRPr lang="en-GB"/>
        </a:p>
      </dgm:t>
    </dgm:pt>
    <dgm:pt modelId="{0FB9072F-EEFD-47C4-8388-83D3B40583EB}" type="sibTrans" cxnId="{3F2546ED-DFA2-4626-9A8B-FF698CF3D85B}">
      <dgm:prSet/>
      <dgm:spPr/>
      <dgm:t>
        <a:bodyPr/>
        <a:lstStyle/>
        <a:p>
          <a:endParaRPr lang="en-GB"/>
        </a:p>
      </dgm:t>
    </dgm:pt>
    <dgm:pt modelId="{9FFEBF49-6336-419B-A6FF-96D49337A21F}">
      <dgm:prSet phldrT="[Text]"/>
      <dgm:spPr/>
      <dgm:t>
        <a:bodyPr/>
        <a:lstStyle/>
        <a:p>
          <a:r>
            <a:rPr lang="en-US" dirty="0"/>
            <a:t>Financial forecasts</a:t>
          </a:r>
        </a:p>
      </dgm:t>
    </dgm:pt>
    <dgm:pt modelId="{CC3929B5-7BB0-49A3-BEC1-3D24E318F8E5}" type="parTrans" cxnId="{C4D076DD-C365-4F1E-A46A-A721E22411AD}">
      <dgm:prSet/>
      <dgm:spPr/>
      <dgm:t>
        <a:bodyPr/>
        <a:lstStyle/>
        <a:p>
          <a:endParaRPr lang="en-GB"/>
        </a:p>
      </dgm:t>
    </dgm:pt>
    <dgm:pt modelId="{818B3233-214F-49F0-AF65-849A55876855}" type="sibTrans" cxnId="{C4D076DD-C365-4F1E-A46A-A721E22411AD}">
      <dgm:prSet/>
      <dgm:spPr/>
      <dgm:t>
        <a:bodyPr/>
        <a:lstStyle/>
        <a:p>
          <a:endParaRPr lang="en-GB"/>
        </a:p>
      </dgm:t>
    </dgm:pt>
    <dgm:pt modelId="{D3CB21F2-6363-47EC-BD13-040DD1576C00}" type="pres">
      <dgm:prSet presAssocID="{22107D22-554F-4500-85EA-92D322016E58}" presName="theList" presStyleCnt="0">
        <dgm:presLayoutVars>
          <dgm:dir/>
          <dgm:animLvl val="lvl"/>
          <dgm:resizeHandles val="exact"/>
        </dgm:presLayoutVars>
      </dgm:prSet>
      <dgm:spPr/>
    </dgm:pt>
    <dgm:pt modelId="{2F36F80A-3274-488D-B4E5-94564E2D3DF0}" type="pres">
      <dgm:prSet presAssocID="{E1DD9AAD-A840-4CA2-AED3-EB59CDDEB35D}" presName="compNode" presStyleCnt="0"/>
      <dgm:spPr/>
    </dgm:pt>
    <dgm:pt modelId="{8D3AF96E-70C0-4DC7-9940-957DD5A0E3F2}" type="pres">
      <dgm:prSet presAssocID="{E1DD9AAD-A840-4CA2-AED3-EB59CDDEB35D}" presName="aNode" presStyleLbl="bgShp" presStyleIdx="0" presStyleCnt="3"/>
      <dgm:spPr/>
    </dgm:pt>
    <dgm:pt modelId="{F9A428DF-F645-47E2-9093-B4732AC47AC5}" type="pres">
      <dgm:prSet presAssocID="{E1DD9AAD-A840-4CA2-AED3-EB59CDDEB35D}" presName="textNode" presStyleLbl="bgShp" presStyleIdx="0" presStyleCnt="3"/>
      <dgm:spPr/>
    </dgm:pt>
    <dgm:pt modelId="{45F6639B-F6D8-4BBE-BC63-7E5EA07DBE95}" type="pres">
      <dgm:prSet presAssocID="{E1DD9AAD-A840-4CA2-AED3-EB59CDDEB35D}" presName="compChildNode" presStyleCnt="0"/>
      <dgm:spPr/>
    </dgm:pt>
    <dgm:pt modelId="{755E8F1D-333C-47CE-8604-A43388A9817C}" type="pres">
      <dgm:prSet presAssocID="{E1DD9AAD-A840-4CA2-AED3-EB59CDDEB35D}" presName="theInnerList" presStyleCnt="0"/>
      <dgm:spPr/>
    </dgm:pt>
    <dgm:pt modelId="{0E7002D8-974D-44DB-BD19-8712058C2D8E}" type="pres">
      <dgm:prSet presAssocID="{CB3DDEED-1949-44DD-AAFD-C6A64DEEC371}" presName="childNode" presStyleLbl="node1" presStyleIdx="0" presStyleCnt="13">
        <dgm:presLayoutVars>
          <dgm:bulletEnabled val="1"/>
        </dgm:presLayoutVars>
      </dgm:prSet>
      <dgm:spPr/>
    </dgm:pt>
    <dgm:pt modelId="{E9B04908-E73C-4C21-8668-E35A9CC7AE52}" type="pres">
      <dgm:prSet presAssocID="{CB3DDEED-1949-44DD-AAFD-C6A64DEEC371}" presName="aSpace2" presStyleCnt="0"/>
      <dgm:spPr/>
    </dgm:pt>
    <dgm:pt modelId="{C62391F5-DEEA-43F7-A0FC-4E53D5808B18}" type="pres">
      <dgm:prSet presAssocID="{BA5822D5-E76D-400D-A385-0F9614B55EA8}" presName="childNode" presStyleLbl="node1" presStyleIdx="1" presStyleCnt="13">
        <dgm:presLayoutVars>
          <dgm:bulletEnabled val="1"/>
        </dgm:presLayoutVars>
      </dgm:prSet>
      <dgm:spPr/>
    </dgm:pt>
    <dgm:pt modelId="{CCDEF3F4-FEC4-4239-B034-C71B7E980CD0}" type="pres">
      <dgm:prSet presAssocID="{BA5822D5-E76D-400D-A385-0F9614B55EA8}" presName="aSpace2" presStyleCnt="0"/>
      <dgm:spPr/>
    </dgm:pt>
    <dgm:pt modelId="{7F8381FD-71AF-47FD-BDE2-79EE17CC5042}" type="pres">
      <dgm:prSet presAssocID="{1E828737-D9FD-4E9A-93BF-B5C5875399D1}" presName="childNode" presStyleLbl="node1" presStyleIdx="2" presStyleCnt="13">
        <dgm:presLayoutVars>
          <dgm:bulletEnabled val="1"/>
        </dgm:presLayoutVars>
      </dgm:prSet>
      <dgm:spPr/>
    </dgm:pt>
    <dgm:pt modelId="{7B4E5DF5-F561-41D5-BA6E-A9A98A5642F5}" type="pres">
      <dgm:prSet presAssocID="{1E828737-D9FD-4E9A-93BF-B5C5875399D1}" presName="aSpace2" presStyleCnt="0"/>
      <dgm:spPr/>
    </dgm:pt>
    <dgm:pt modelId="{AF51B0E9-9CC9-4978-A2E0-48AC77636507}" type="pres">
      <dgm:prSet presAssocID="{CED4287C-58E9-4295-990A-F521A82BE5A6}" presName="childNode" presStyleLbl="node1" presStyleIdx="3" presStyleCnt="13">
        <dgm:presLayoutVars>
          <dgm:bulletEnabled val="1"/>
        </dgm:presLayoutVars>
      </dgm:prSet>
      <dgm:spPr/>
    </dgm:pt>
    <dgm:pt modelId="{215E5960-3C32-4808-959B-EF9995EC28B6}" type="pres">
      <dgm:prSet presAssocID="{E1DD9AAD-A840-4CA2-AED3-EB59CDDEB35D}" presName="aSpace" presStyleCnt="0"/>
      <dgm:spPr/>
    </dgm:pt>
    <dgm:pt modelId="{5E5BAAA6-B0AF-4114-9725-8EAA947A8EBE}" type="pres">
      <dgm:prSet presAssocID="{95C81CE2-5C9B-4D3C-9959-610DABC414EB}" presName="compNode" presStyleCnt="0"/>
      <dgm:spPr/>
    </dgm:pt>
    <dgm:pt modelId="{E77A9FD6-03A7-4B69-907E-31BBF3B27D0F}" type="pres">
      <dgm:prSet presAssocID="{95C81CE2-5C9B-4D3C-9959-610DABC414EB}" presName="aNode" presStyleLbl="bgShp" presStyleIdx="1" presStyleCnt="3"/>
      <dgm:spPr/>
    </dgm:pt>
    <dgm:pt modelId="{A4369D39-2FEA-4E22-9BC8-3CF2AFCED7EA}" type="pres">
      <dgm:prSet presAssocID="{95C81CE2-5C9B-4D3C-9959-610DABC414EB}" presName="textNode" presStyleLbl="bgShp" presStyleIdx="1" presStyleCnt="3"/>
      <dgm:spPr/>
    </dgm:pt>
    <dgm:pt modelId="{8D36FC93-B2F2-48E1-B44A-1C622D7AB97F}" type="pres">
      <dgm:prSet presAssocID="{95C81CE2-5C9B-4D3C-9959-610DABC414EB}" presName="compChildNode" presStyleCnt="0"/>
      <dgm:spPr/>
    </dgm:pt>
    <dgm:pt modelId="{115C0B45-7613-462F-93E0-4F4AD64E54BF}" type="pres">
      <dgm:prSet presAssocID="{95C81CE2-5C9B-4D3C-9959-610DABC414EB}" presName="theInnerList" presStyleCnt="0"/>
      <dgm:spPr/>
    </dgm:pt>
    <dgm:pt modelId="{E1DF74D7-4524-4E7F-AE27-B96ED3A81342}" type="pres">
      <dgm:prSet presAssocID="{A1DA7CA1-79B3-4757-912A-8A3BB8E5DD13}" presName="childNode" presStyleLbl="node1" presStyleIdx="4" presStyleCnt="13">
        <dgm:presLayoutVars>
          <dgm:bulletEnabled val="1"/>
        </dgm:presLayoutVars>
      </dgm:prSet>
      <dgm:spPr/>
    </dgm:pt>
    <dgm:pt modelId="{26065B52-8CD5-46E3-A71D-261EB4A82272}" type="pres">
      <dgm:prSet presAssocID="{A1DA7CA1-79B3-4757-912A-8A3BB8E5DD13}" presName="aSpace2" presStyleCnt="0"/>
      <dgm:spPr/>
    </dgm:pt>
    <dgm:pt modelId="{4FEDF0C8-689E-4E63-9474-9FEFC98C177D}" type="pres">
      <dgm:prSet presAssocID="{D29D5D50-E001-44B1-8B1D-EB345D58AADA}" presName="childNode" presStyleLbl="node1" presStyleIdx="5" presStyleCnt="13">
        <dgm:presLayoutVars>
          <dgm:bulletEnabled val="1"/>
        </dgm:presLayoutVars>
      </dgm:prSet>
      <dgm:spPr/>
    </dgm:pt>
    <dgm:pt modelId="{068A3CA5-90D8-4169-B80A-6CCBCCB83F28}" type="pres">
      <dgm:prSet presAssocID="{D29D5D50-E001-44B1-8B1D-EB345D58AADA}" presName="aSpace2" presStyleCnt="0"/>
      <dgm:spPr/>
    </dgm:pt>
    <dgm:pt modelId="{278F601B-7C16-42BA-B36E-A92E6BDBF2FC}" type="pres">
      <dgm:prSet presAssocID="{3722D88C-9798-4D66-B3B7-CF57E0FAB3D6}" presName="childNode" presStyleLbl="node1" presStyleIdx="6" presStyleCnt="13">
        <dgm:presLayoutVars>
          <dgm:bulletEnabled val="1"/>
        </dgm:presLayoutVars>
      </dgm:prSet>
      <dgm:spPr/>
    </dgm:pt>
    <dgm:pt modelId="{25ED1CE9-9B20-49A6-B2E6-002A6B0571C2}" type="pres">
      <dgm:prSet presAssocID="{3722D88C-9798-4D66-B3B7-CF57E0FAB3D6}" presName="aSpace2" presStyleCnt="0"/>
      <dgm:spPr/>
    </dgm:pt>
    <dgm:pt modelId="{A52E65C1-68C1-411D-8E5C-9CA3FCCFC6EE}" type="pres">
      <dgm:prSet presAssocID="{2D03100F-C848-4BDB-9190-072FFC3CB555}" presName="childNode" presStyleLbl="node1" presStyleIdx="7" presStyleCnt="13">
        <dgm:presLayoutVars>
          <dgm:bulletEnabled val="1"/>
        </dgm:presLayoutVars>
      </dgm:prSet>
      <dgm:spPr/>
    </dgm:pt>
    <dgm:pt modelId="{23445E85-9924-4D32-B828-7979564A0441}" type="pres">
      <dgm:prSet presAssocID="{2D03100F-C848-4BDB-9190-072FFC3CB555}" presName="aSpace2" presStyleCnt="0"/>
      <dgm:spPr/>
    </dgm:pt>
    <dgm:pt modelId="{75C9E81D-82A6-46E6-956C-40A81A039E34}" type="pres">
      <dgm:prSet presAssocID="{6253D3BD-A49E-4DEC-BE62-5FDFB58D16F7}" presName="childNode" presStyleLbl="node1" presStyleIdx="8" presStyleCnt="13">
        <dgm:presLayoutVars>
          <dgm:bulletEnabled val="1"/>
        </dgm:presLayoutVars>
      </dgm:prSet>
      <dgm:spPr/>
    </dgm:pt>
    <dgm:pt modelId="{532B7E07-0F9F-4767-9EDC-18E9DB55AD5F}" type="pres">
      <dgm:prSet presAssocID="{95C81CE2-5C9B-4D3C-9959-610DABC414EB}" presName="aSpace" presStyleCnt="0"/>
      <dgm:spPr/>
    </dgm:pt>
    <dgm:pt modelId="{E63E8CB8-CD5E-49BF-A0A2-C5A41E8C1429}" type="pres">
      <dgm:prSet presAssocID="{F791D052-6B97-4888-A83E-C71BDEEF62E2}" presName="compNode" presStyleCnt="0"/>
      <dgm:spPr/>
    </dgm:pt>
    <dgm:pt modelId="{FC0B91E0-A8D8-45ED-B0FA-43E6138D9352}" type="pres">
      <dgm:prSet presAssocID="{F791D052-6B97-4888-A83E-C71BDEEF62E2}" presName="aNode" presStyleLbl="bgShp" presStyleIdx="2" presStyleCnt="3"/>
      <dgm:spPr/>
    </dgm:pt>
    <dgm:pt modelId="{108D2A01-2A7F-4FAD-B40A-A881896979E9}" type="pres">
      <dgm:prSet presAssocID="{F791D052-6B97-4888-A83E-C71BDEEF62E2}" presName="textNode" presStyleLbl="bgShp" presStyleIdx="2" presStyleCnt="3"/>
      <dgm:spPr/>
    </dgm:pt>
    <dgm:pt modelId="{E0D79EB4-6B4C-4515-8655-2FCD1D4ED3DA}" type="pres">
      <dgm:prSet presAssocID="{F791D052-6B97-4888-A83E-C71BDEEF62E2}" presName="compChildNode" presStyleCnt="0"/>
      <dgm:spPr/>
    </dgm:pt>
    <dgm:pt modelId="{2EFDD652-3544-4952-A01C-0BD031B1C4E6}" type="pres">
      <dgm:prSet presAssocID="{F791D052-6B97-4888-A83E-C71BDEEF62E2}" presName="theInnerList" presStyleCnt="0"/>
      <dgm:spPr/>
    </dgm:pt>
    <dgm:pt modelId="{7DEFFEF1-7CC6-49A2-A374-02175CB16BB2}" type="pres">
      <dgm:prSet presAssocID="{E1EA2835-D887-4E8D-AD01-22234D66F089}" presName="childNode" presStyleLbl="node1" presStyleIdx="9" presStyleCnt="13">
        <dgm:presLayoutVars>
          <dgm:bulletEnabled val="1"/>
        </dgm:presLayoutVars>
      </dgm:prSet>
      <dgm:spPr/>
    </dgm:pt>
    <dgm:pt modelId="{40DF469C-82EE-4FD7-B8BD-54816605C44A}" type="pres">
      <dgm:prSet presAssocID="{E1EA2835-D887-4E8D-AD01-22234D66F089}" presName="aSpace2" presStyleCnt="0"/>
      <dgm:spPr/>
    </dgm:pt>
    <dgm:pt modelId="{E4148C77-EECE-4EB7-B637-16836BE639EE}" type="pres">
      <dgm:prSet presAssocID="{F79D18E4-27C9-4305-84FE-6CAEA9B4A213}" presName="childNode" presStyleLbl="node1" presStyleIdx="10" presStyleCnt="13">
        <dgm:presLayoutVars>
          <dgm:bulletEnabled val="1"/>
        </dgm:presLayoutVars>
      </dgm:prSet>
      <dgm:spPr/>
    </dgm:pt>
    <dgm:pt modelId="{C475C902-2899-4588-B79F-A154044B777F}" type="pres">
      <dgm:prSet presAssocID="{F79D18E4-27C9-4305-84FE-6CAEA9B4A213}" presName="aSpace2" presStyleCnt="0"/>
      <dgm:spPr/>
    </dgm:pt>
    <dgm:pt modelId="{D2DA5093-7F76-4F05-BB59-D1277395B685}" type="pres">
      <dgm:prSet presAssocID="{9FFEBF49-6336-419B-A6FF-96D49337A21F}" presName="childNode" presStyleLbl="node1" presStyleIdx="11" presStyleCnt="13">
        <dgm:presLayoutVars>
          <dgm:bulletEnabled val="1"/>
        </dgm:presLayoutVars>
      </dgm:prSet>
      <dgm:spPr/>
    </dgm:pt>
    <dgm:pt modelId="{940C2732-3103-4164-B32A-9C5B4BF88D33}" type="pres">
      <dgm:prSet presAssocID="{9FFEBF49-6336-419B-A6FF-96D49337A21F}" presName="aSpace2" presStyleCnt="0"/>
      <dgm:spPr/>
    </dgm:pt>
    <dgm:pt modelId="{5B02D75E-9599-485A-AC58-34DE1F75CCA3}" type="pres">
      <dgm:prSet presAssocID="{F3F09EDE-C390-4C62-AC62-792C73A9E0CB}" presName="childNode" presStyleLbl="node1" presStyleIdx="12" presStyleCnt="13">
        <dgm:presLayoutVars>
          <dgm:bulletEnabled val="1"/>
        </dgm:presLayoutVars>
      </dgm:prSet>
      <dgm:spPr/>
    </dgm:pt>
  </dgm:ptLst>
  <dgm:cxnLst>
    <dgm:cxn modelId="{AF851405-E05B-457D-AA9D-0DE711F6F320}" srcId="{95C81CE2-5C9B-4D3C-9959-610DABC414EB}" destId="{6253D3BD-A49E-4DEC-BE62-5FDFB58D16F7}" srcOrd="4" destOrd="0" parTransId="{61EEC5CB-6AF9-4702-9772-7831E7CE57A6}" sibTransId="{692666AF-B1BC-407B-AD25-46B79D8A2D41}"/>
    <dgm:cxn modelId="{0672830C-B863-494D-A1D1-AFBF3B21754A}" srcId="{F791D052-6B97-4888-A83E-C71BDEEF62E2}" destId="{E1EA2835-D887-4E8D-AD01-22234D66F089}" srcOrd="0" destOrd="0" parTransId="{6F0A433D-FC4A-4A81-AF73-F36FDB2028A8}" sibTransId="{48F6F1E6-8ECF-4D4D-9D97-F1059B4880FF}"/>
    <dgm:cxn modelId="{B8624712-0789-4D77-951A-13069324D2E9}" srcId="{E1DD9AAD-A840-4CA2-AED3-EB59CDDEB35D}" destId="{BA5822D5-E76D-400D-A385-0F9614B55EA8}" srcOrd="1" destOrd="0" parTransId="{2C8697F8-2191-42D6-A2FB-1B491F0FEB04}" sibTransId="{A98F1247-22FA-4E23-831D-CE3890C3B174}"/>
    <dgm:cxn modelId="{7F0EF715-2D12-4F71-BC94-D7AE6808937E}" srcId="{F791D052-6B97-4888-A83E-C71BDEEF62E2}" destId="{F79D18E4-27C9-4305-84FE-6CAEA9B4A213}" srcOrd="1" destOrd="0" parTransId="{45BB0FF3-BE90-4BDB-A9CE-2733C90C9100}" sibTransId="{A9A1A3B9-9A5C-4662-962D-EC3E1EDAE444}"/>
    <dgm:cxn modelId="{63508339-1531-43FF-A2E4-70331A6D4925}" srcId="{22107D22-554F-4500-85EA-92D322016E58}" destId="{E1DD9AAD-A840-4CA2-AED3-EB59CDDEB35D}" srcOrd="0" destOrd="0" parTransId="{2B9F8319-E639-42F6-B2CE-2A678045966A}" sibTransId="{DF22C1F4-ED75-4257-98F3-08800DFD9884}"/>
    <dgm:cxn modelId="{D4709339-C337-476E-B2B6-76C724F11070}" type="presOf" srcId="{A1DA7CA1-79B3-4757-912A-8A3BB8E5DD13}" destId="{E1DF74D7-4524-4E7F-AE27-B96ED3A81342}" srcOrd="0" destOrd="0" presId="urn:microsoft.com/office/officeart/2005/8/layout/lProcess2"/>
    <dgm:cxn modelId="{6DFE925B-6C5B-4C30-861F-D6959724A3E0}" type="presOf" srcId="{1E828737-D9FD-4E9A-93BF-B5C5875399D1}" destId="{7F8381FD-71AF-47FD-BDE2-79EE17CC5042}" srcOrd="0" destOrd="0" presId="urn:microsoft.com/office/officeart/2005/8/layout/lProcess2"/>
    <dgm:cxn modelId="{0682D162-E334-4252-9393-1A9382438007}" type="presOf" srcId="{95C81CE2-5C9B-4D3C-9959-610DABC414EB}" destId="{E77A9FD6-03A7-4B69-907E-31BBF3B27D0F}" srcOrd="0" destOrd="0" presId="urn:microsoft.com/office/officeart/2005/8/layout/lProcess2"/>
    <dgm:cxn modelId="{AA52364A-699C-49AA-AF1A-5868F32D42E0}" srcId="{E1DD9AAD-A840-4CA2-AED3-EB59CDDEB35D}" destId="{CED4287C-58E9-4295-990A-F521A82BE5A6}" srcOrd="3" destOrd="0" parTransId="{B05F1CCF-B772-4E7F-8E62-B345316A7ACA}" sibTransId="{1F7911C3-8025-43A2-A8DE-D4CC86FDBD59}"/>
    <dgm:cxn modelId="{180BED4A-113F-4E84-8F2D-EEB195641334}" type="presOf" srcId="{F79D18E4-27C9-4305-84FE-6CAEA9B4A213}" destId="{E4148C77-EECE-4EB7-B637-16836BE639EE}" srcOrd="0" destOrd="0" presId="urn:microsoft.com/office/officeart/2005/8/layout/lProcess2"/>
    <dgm:cxn modelId="{F1021852-69DE-415D-9C9B-4A9B6EABBBB6}" type="presOf" srcId="{E1DD9AAD-A840-4CA2-AED3-EB59CDDEB35D}" destId="{8D3AF96E-70C0-4DC7-9940-957DD5A0E3F2}" srcOrd="0" destOrd="0" presId="urn:microsoft.com/office/officeart/2005/8/layout/lProcess2"/>
    <dgm:cxn modelId="{0222E97A-965D-42D1-8658-D683A46297CA}" srcId="{95C81CE2-5C9B-4D3C-9959-610DABC414EB}" destId="{D29D5D50-E001-44B1-8B1D-EB345D58AADA}" srcOrd="1" destOrd="0" parTransId="{EC4E0B26-AC51-4687-8ED0-9D825FD89B18}" sibTransId="{74112024-64B8-4EB9-9933-E45F460715C5}"/>
    <dgm:cxn modelId="{48DFFF84-60CD-4739-82C3-0FC523B761DF}" srcId="{95C81CE2-5C9B-4D3C-9959-610DABC414EB}" destId="{2D03100F-C848-4BDB-9190-072FFC3CB555}" srcOrd="3" destOrd="0" parTransId="{41172424-9E33-4D76-BBB4-9B8B08661D12}" sibTransId="{5B182223-702C-41D8-8B61-C55786758AC3}"/>
    <dgm:cxn modelId="{EB5F7088-F0F9-4D4A-B977-6145A0AD6708}" type="presOf" srcId="{E1DD9AAD-A840-4CA2-AED3-EB59CDDEB35D}" destId="{F9A428DF-F645-47E2-9093-B4732AC47AC5}" srcOrd="1" destOrd="0" presId="urn:microsoft.com/office/officeart/2005/8/layout/lProcess2"/>
    <dgm:cxn modelId="{47767F88-561C-4E38-AAE3-2859C023584E}" srcId="{95C81CE2-5C9B-4D3C-9959-610DABC414EB}" destId="{3722D88C-9798-4D66-B3B7-CF57E0FAB3D6}" srcOrd="2" destOrd="0" parTransId="{207F986B-494B-4BAF-9E3A-F3A4E726266F}" sibTransId="{3E6F9BF0-F751-405F-9651-AFEEA705B0E6}"/>
    <dgm:cxn modelId="{32A5238B-7E05-4ACA-830D-00F30F7A5C58}" type="presOf" srcId="{F791D052-6B97-4888-A83E-C71BDEEF62E2}" destId="{108D2A01-2A7F-4FAD-B40A-A881896979E9}" srcOrd="1" destOrd="0" presId="urn:microsoft.com/office/officeart/2005/8/layout/lProcess2"/>
    <dgm:cxn modelId="{B5AE238B-4212-4E8A-BB61-B407CCBC5B6E}" type="presOf" srcId="{CED4287C-58E9-4295-990A-F521A82BE5A6}" destId="{AF51B0E9-9CC9-4978-A2E0-48AC77636507}" srcOrd="0" destOrd="0" presId="urn:microsoft.com/office/officeart/2005/8/layout/lProcess2"/>
    <dgm:cxn modelId="{42446FB0-D5E0-4517-AC3B-8B2A44AC5C81}" type="presOf" srcId="{BA5822D5-E76D-400D-A385-0F9614B55EA8}" destId="{C62391F5-DEEA-43F7-A0FC-4E53D5808B18}" srcOrd="0" destOrd="0" presId="urn:microsoft.com/office/officeart/2005/8/layout/lProcess2"/>
    <dgm:cxn modelId="{1A5133B4-FE8E-45C4-8BE2-33E7E5D6B5BC}" type="presOf" srcId="{6253D3BD-A49E-4DEC-BE62-5FDFB58D16F7}" destId="{75C9E81D-82A6-46E6-956C-40A81A039E34}" srcOrd="0" destOrd="0" presId="urn:microsoft.com/office/officeart/2005/8/layout/lProcess2"/>
    <dgm:cxn modelId="{37E75CB7-6463-4E86-8109-05014600F099}" srcId="{E1DD9AAD-A840-4CA2-AED3-EB59CDDEB35D}" destId="{CB3DDEED-1949-44DD-AAFD-C6A64DEEC371}" srcOrd="0" destOrd="0" parTransId="{42642D47-2040-46F3-902D-2E5E5188BE50}" sibTransId="{5EDE81E5-A95C-4B94-BC50-17D04859132B}"/>
    <dgm:cxn modelId="{D6ADC6B9-C7A7-4712-9A0D-57A201D936AF}" type="presOf" srcId="{9FFEBF49-6336-419B-A6FF-96D49337A21F}" destId="{D2DA5093-7F76-4F05-BB59-D1277395B685}" srcOrd="0" destOrd="0" presId="urn:microsoft.com/office/officeart/2005/8/layout/lProcess2"/>
    <dgm:cxn modelId="{E60E6ABA-F908-4B5E-A1A2-BCDFE036E32C}" type="presOf" srcId="{D29D5D50-E001-44B1-8B1D-EB345D58AADA}" destId="{4FEDF0C8-689E-4E63-9474-9FEFC98C177D}" srcOrd="0" destOrd="0" presId="urn:microsoft.com/office/officeart/2005/8/layout/lProcess2"/>
    <dgm:cxn modelId="{BD281EC7-AE27-45E0-B890-1F60FAC04525}" type="presOf" srcId="{3722D88C-9798-4D66-B3B7-CF57E0FAB3D6}" destId="{278F601B-7C16-42BA-B36E-A92E6BDBF2FC}" srcOrd="0" destOrd="0" presId="urn:microsoft.com/office/officeart/2005/8/layout/lProcess2"/>
    <dgm:cxn modelId="{633CF2CA-0149-4506-8C60-58DE03BA04B3}" srcId="{22107D22-554F-4500-85EA-92D322016E58}" destId="{F791D052-6B97-4888-A83E-C71BDEEF62E2}" srcOrd="2" destOrd="0" parTransId="{CA730644-EC98-41F6-BF0C-C6E42541CF35}" sibTransId="{7F3165DB-8D9D-4C03-B7F2-F6ED80D9D45E}"/>
    <dgm:cxn modelId="{87E644D2-8EE6-403F-9194-DDAFE4755916}" srcId="{95C81CE2-5C9B-4D3C-9959-610DABC414EB}" destId="{A1DA7CA1-79B3-4757-912A-8A3BB8E5DD13}" srcOrd="0" destOrd="0" parTransId="{D4465A97-D03A-488A-9EE1-3FA3C575424B}" sibTransId="{E21F6453-4718-4707-A795-43FB8FA55EA4}"/>
    <dgm:cxn modelId="{B648D6D4-663B-49C5-8429-E89479389877}" type="presOf" srcId="{F3F09EDE-C390-4C62-AC62-792C73A9E0CB}" destId="{5B02D75E-9599-485A-AC58-34DE1F75CCA3}" srcOrd="0" destOrd="0" presId="urn:microsoft.com/office/officeart/2005/8/layout/lProcess2"/>
    <dgm:cxn modelId="{5B712FDA-8D40-4BAC-B77A-7069CF53CAFF}" srcId="{E1DD9AAD-A840-4CA2-AED3-EB59CDDEB35D}" destId="{1E828737-D9FD-4E9A-93BF-B5C5875399D1}" srcOrd="2" destOrd="0" parTransId="{02FB6A89-BEF6-4BBB-9042-291145B03AEA}" sibTransId="{2AC201D2-4A9A-4F12-8009-0833AFC153B0}"/>
    <dgm:cxn modelId="{C4D076DD-C365-4F1E-A46A-A721E22411AD}" srcId="{F791D052-6B97-4888-A83E-C71BDEEF62E2}" destId="{9FFEBF49-6336-419B-A6FF-96D49337A21F}" srcOrd="2" destOrd="0" parTransId="{CC3929B5-7BB0-49A3-BEC1-3D24E318F8E5}" sibTransId="{818B3233-214F-49F0-AF65-849A55876855}"/>
    <dgm:cxn modelId="{682A4DE1-CC71-41AD-848C-DD8FF63367D8}" type="presOf" srcId="{22107D22-554F-4500-85EA-92D322016E58}" destId="{D3CB21F2-6363-47EC-BD13-040DD1576C00}" srcOrd="0" destOrd="0" presId="urn:microsoft.com/office/officeart/2005/8/layout/lProcess2"/>
    <dgm:cxn modelId="{DDE59EE2-87DE-4259-87D3-F666E691FA3F}" type="presOf" srcId="{E1EA2835-D887-4E8D-AD01-22234D66F089}" destId="{7DEFFEF1-7CC6-49A2-A374-02175CB16BB2}" srcOrd="0" destOrd="0" presId="urn:microsoft.com/office/officeart/2005/8/layout/lProcess2"/>
    <dgm:cxn modelId="{BFB169E4-1633-47E2-805F-72D07682E631}" type="presOf" srcId="{2D03100F-C848-4BDB-9190-072FFC3CB555}" destId="{A52E65C1-68C1-411D-8E5C-9CA3FCCFC6EE}" srcOrd="0" destOrd="0" presId="urn:microsoft.com/office/officeart/2005/8/layout/lProcess2"/>
    <dgm:cxn modelId="{3954C3E9-AC89-4461-B186-2E9821C384FB}" type="presOf" srcId="{F791D052-6B97-4888-A83E-C71BDEEF62E2}" destId="{FC0B91E0-A8D8-45ED-B0FA-43E6138D9352}" srcOrd="0" destOrd="0" presId="urn:microsoft.com/office/officeart/2005/8/layout/lProcess2"/>
    <dgm:cxn modelId="{286CEFEA-87C1-4F4F-8CAF-97BEBA53484F}" type="presOf" srcId="{CB3DDEED-1949-44DD-AAFD-C6A64DEEC371}" destId="{0E7002D8-974D-44DB-BD19-8712058C2D8E}" srcOrd="0" destOrd="0" presId="urn:microsoft.com/office/officeart/2005/8/layout/lProcess2"/>
    <dgm:cxn modelId="{D9C744EB-CEA3-4812-819E-4B181B4A45E9}" type="presOf" srcId="{95C81CE2-5C9B-4D3C-9959-610DABC414EB}" destId="{A4369D39-2FEA-4E22-9BC8-3CF2AFCED7EA}" srcOrd="1" destOrd="0" presId="urn:microsoft.com/office/officeart/2005/8/layout/lProcess2"/>
    <dgm:cxn modelId="{A25CB7EC-0110-43BA-9CD2-6CAEF2DFEBEF}" srcId="{22107D22-554F-4500-85EA-92D322016E58}" destId="{95C81CE2-5C9B-4D3C-9959-610DABC414EB}" srcOrd="1" destOrd="0" parTransId="{F87F9E68-2317-4696-8D3B-08F73454A555}" sibTransId="{A01D5B96-FBC3-4800-A342-BC5DD4244BEC}"/>
    <dgm:cxn modelId="{3F2546ED-DFA2-4626-9A8B-FF698CF3D85B}" srcId="{F791D052-6B97-4888-A83E-C71BDEEF62E2}" destId="{F3F09EDE-C390-4C62-AC62-792C73A9E0CB}" srcOrd="3" destOrd="0" parTransId="{34E42961-0FB3-4118-A5E0-3FCEA2BE5ED7}" sibTransId="{0FB9072F-EEFD-47C4-8388-83D3B40583EB}"/>
    <dgm:cxn modelId="{A0306383-A34F-420A-8FFE-2C38665BD64C}" type="presParOf" srcId="{D3CB21F2-6363-47EC-BD13-040DD1576C00}" destId="{2F36F80A-3274-488D-B4E5-94564E2D3DF0}" srcOrd="0" destOrd="0" presId="urn:microsoft.com/office/officeart/2005/8/layout/lProcess2"/>
    <dgm:cxn modelId="{69389ECF-43DF-4E05-9F9F-E72AE5DC7C27}" type="presParOf" srcId="{2F36F80A-3274-488D-B4E5-94564E2D3DF0}" destId="{8D3AF96E-70C0-4DC7-9940-957DD5A0E3F2}" srcOrd="0" destOrd="0" presId="urn:microsoft.com/office/officeart/2005/8/layout/lProcess2"/>
    <dgm:cxn modelId="{B001D415-1EE1-4B6A-9999-21DEA2C9336D}" type="presParOf" srcId="{2F36F80A-3274-488D-B4E5-94564E2D3DF0}" destId="{F9A428DF-F645-47E2-9093-B4732AC47AC5}" srcOrd="1" destOrd="0" presId="urn:microsoft.com/office/officeart/2005/8/layout/lProcess2"/>
    <dgm:cxn modelId="{A76F7B33-6A25-4CE7-80BE-F153FF286DED}" type="presParOf" srcId="{2F36F80A-3274-488D-B4E5-94564E2D3DF0}" destId="{45F6639B-F6D8-4BBE-BC63-7E5EA07DBE95}" srcOrd="2" destOrd="0" presId="urn:microsoft.com/office/officeart/2005/8/layout/lProcess2"/>
    <dgm:cxn modelId="{851FAB68-E1D5-4453-860A-26081FBF03A4}" type="presParOf" srcId="{45F6639B-F6D8-4BBE-BC63-7E5EA07DBE95}" destId="{755E8F1D-333C-47CE-8604-A43388A9817C}" srcOrd="0" destOrd="0" presId="urn:microsoft.com/office/officeart/2005/8/layout/lProcess2"/>
    <dgm:cxn modelId="{96200C05-3CA4-4236-8617-A87E331B1883}" type="presParOf" srcId="{755E8F1D-333C-47CE-8604-A43388A9817C}" destId="{0E7002D8-974D-44DB-BD19-8712058C2D8E}" srcOrd="0" destOrd="0" presId="urn:microsoft.com/office/officeart/2005/8/layout/lProcess2"/>
    <dgm:cxn modelId="{C48D3125-8ADA-4AA1-8ED6-6C449381A7D7}" type="presParOf" srcId="{755E8F1D-333C-47CE-8604-A43388A9817C}" destId="{E9B04908-E73C-4C21-8668-E35A9CC7AE52}" srcOrd="1" destOrd="0" presId="urn:microsoft.com/office/officeart/2005/8/layout/lProcess2"/>
    <dgm:cxn modelId="{D86A5F92-473B-486B-87EE-2D2B5D5D8865}" type="presParOf" srcId="{755E8F1D-333C-47CE-8604-A43388A9817C}" destId="{C62391F5-DEEA-43F7-A0FC-4E53D5808B18}" srcOrd="2" destOrd="0" presId="urn:microsoft.com/office/officeart/2005/8/layout/lProcess2"/>
    <dgm:cxn modelId="{C01D565B-EC4F-4A0C-8914-C8529C8795FE}" type="presParOf" srcId="{755E8F1D-333C-47CE-8604-A43388A9817C}" destId="{CCDEF3F4-FEC4-4239-B034-C71B7E980CD0}" srcOrd="3" destOrd="0" presId="urn:microsoft.com/office/officeart/2005/8/layout/lProcess2"/>
    <dgm:cxn modelId="{9D5E2935-A23F-41D6-AB80-5D02BC6F4DCA}" type="presParOf" srcId="{755E8F1D-333C-47CE-8604-A43388A9817C}" destId="{7F8381FD-71AF-47FD-BDE2-79EE17CC5042}" srcOrd="4" destOrd="0" presId="urn:microsoft.com/office/officeart/2005/8/layout/lProcess2"/>
    <dgm:cxn modelId="{FF364BED-C2AD-45EE-9E23-219E9C8881BF}" type="presParOf" srcId="{755E8F1D-333C-47CE-8604-A43388A9817C}" destId="{7B4E5DF5-F561-41D5-BA6E-A9A98A5642F5}" srcOrd="5" destOrd="0" presId="urn:microsoft.com/office/officeart/2005/8/layout/lProcess2"/>
    <dgm:cxn modelId="{4B22CF0F-CA23-4438-B360-071BE8DDB09C}" type="presParOf" srcId="{755E8F1D-333C-47CE-8604-A43388A9817C}" destId="{AF51B0E9-9CC9-4978-A2E0-48AC77636507}" srcOrd="6" destOrd="0" presId="urn:microsoft.com/office/officeart/2005/8/layout/lProcess2"/>
    <dgm:cxn modelId="{E192FB85-E913-48D5-A0EF-A6E6DF80448E}" type="presParOf" srcId="{D3CB21F2-6363-47EC-BD13-040DD1576C00}" destId="{215E5960-3C32-4808-959B-EF9995EC28B6}" srcOrd="1" destOrd="0" presId="urn:microsoft.com/office/officeart/2005/8/layout/lProcess2"/>
    <dgm:cxn modelId="{C6AB4A2E-D88F-44D3-9C0A-5E5B67E2D663}" type="presParOf" srcId="{D3CB21F2-6363-47EC-BD13-040DD1576C00}" destId="{5E5BAAA6-B0AF-4114-9725-8EAA947A8EBE}" srcOrd="2" destOrd="0" presId="urn:microsoft.com/office/officeart/2005/8/layout/lProcess2"/>
    <dgm:cxn modelId="{F41D3D7D-248D-4E5F-9A11-48DE1F12800B}" type="presParOf" srcId="{5E5BAAA6-B0AF-4114-9725-8EAA947A8EBE}" destId="{E77A9FD6-03A7-4B69-907E-31BBF3B27D0F}" srcOrd="0" destOrd="0" presId="urn:microsoft.com/office/officeart/2005/8/layout/lProcess2"/>
    <dgm:cxn modelId="{03ED7281-9086-4700-B3FC-902840F0CB77}" type="presParOf" srcId="{5E5BAAA6-B0AF-4114-9725-8EAA947A8EBE}" destId="{A4369D39-2FEA-4E22-9BC8-3CF2AFCED7EA}" srcOrd="1" destOrd="0" presId="urn:microsoft.com/office/officeart/2005/8/layout/lProcess2"/>
    <dgm:cxn modelId="{C38E27BD-C78A-471A-B882-9D2539929502}" type="presParOf" srcId="{5E5BAAA6-B0AF-4114-9725-8EAA947A8EBE}" destId="{8D36FC93-B2F2-48E1-B44A-1C622D7AB97F}" srcOrd="2" destOrd="0" presId="urn:microsoft.com/office/officeart/2005/8/layout/lProcess2"/>
    <dgm:cxn modelId="{D51A2422-2826-4371-9447-670D4132B383}" type="presParOf" srcId="{8D36FC93-B2F2-48E1-B44A-1C622D7AB97F}" destId="{115C0B45-7613-462F-93E0-4F4AD64E54BF}" srcOrd="0" destOrd="0" presId="urn:microsoft.com/office/officeart/2005/8/layout/lProcess2"/>
    <dgm:cxn modelId="{55C21376-03D1-4C91-A769-59691C78730F}" type="presParOf" srcId="{115C0B45-7613-462F-93E0-4F4AD64E54BF}" destId="{E1DF74D7-4524-4E7F-AE27-B96ED3A81342}" srcOrd="0" destOrd="0" presId="urn:microsoft.com/office/officeart/2005/8/layout/lProcess2"/>
    <dgm:cxn modelId="{A263C2C6-A1DE-4CDE-88CA-9DC7C6139AF4}" type="presParOf" srcId="{115C0B45-7613-462F-93E0-4F4AD64E54BF}" destId="{26065B52-8CD5-46E3-A71D-261EB4A82272}" srcOrd="1" destOrd="0" presId="urn:microsoft.com/office/officeart/2005/8/layout/lProcess2"/>
    <dgm:cxn modelId="{D951E6BE-9BE9-4A8A-994E-2A8AED302961}" type="presParOf" srcId="{115C0B45-7613-462F-93E0-4F4AD64E54BF}" destId="{4FEDF0C8-689E-4E63-9474-9FEFC98C177D}" srcOrd="2" destOrd="0" presId="urn:microsoft.com/office/officeart/2005/8/layout/lProcess2"/>
    <dgm:cxn modelId="{9913ABF4-3A81-4970-9075-B4E19F83928E}" type="presParOf" srcId="{115C0B45-7613-462F-93E0-4F4AD64E54BF}" destId="{068A3CA5-90D8-4169-B80A-6CCBCCB83F28}" srcOrd="3" destOrd="0" presId="urn:microsoft.com/office/officeart/2005/8/layout/lProcess2"/>
    <dgm:cxn modelId="{FD027B10-7AAB-4EB5-939F-D107794D0C31}" type="presParOf" srcId="{115C0B45-7613-462F-93E0-4F4AD64E54BF}" destId="{278F601B-7C16-42BA-B36E-A92E6BDBF2FC}" srcOrd="4" destOrd="0" presId="urn:microsoft.com/office/officeart/2005/8/layout/lProcess2"/>
    <dgm:cxn modelId="{8997512D-50FA-4D42-B6A7-61345D957D2D}" type="presParOf" srcId="{115C0B45-7613-462F-93E0-4F4AD64E54BF}" destId="{25ED1CE9-9B20-49A6-B2E6-002A6B0571C2}" srcOrd="5" destOrd="0" presId="urn:microsoft.com/office/officeart/2005/8/layout/lProcess2"/>
    <dgm:cxn modelId="{8754E6F4-44E2-491D-BBDD-E40745967BA6}" type="presParOf" srcId="{115C0B45-7613-462F-93E0-4F4AD64E54BF}" destId="{A52E65C1-68C1-411D-8E5C-9CA3FCCFC6EE}" srcOrd="6" destOrd="0" presId="urn:microsoft.com/office/officeart/2005/8/layout/lProcess2"/>
    <dgm:cxn modelId="{7ED53BBE-8A4A-4A83-8A67-599C4685151A}" type="presParOf" srcId="{115C0B45-7613-462F-93E0-4F4AD64E54BF}" destId="{23445E85-9924-4D32-B828-7979564A0441}" srcOrd="7" destOrd="0" presId="urn:microsoft.com/office/officeart/2005/8/layout/lProcess2"/>
    <dgm:cxn modelId="{F925A350-E0A5-41CE-B242-1292DF2F48C9}" type="presParOf" srcId="{115C0B45-7613-462F-93E0-4F4AD64E54BF}" destId="{75C9E81D-82A6-46E6-956C-40A81A039E34}" srcOrd="8" destOrd="0" presId="urn:microsoft.com/office/officeart/2005/8/layout/lProcess2"/>
    <dgm:cxn modelId="{F160BA42-F84A-4C62-A577-BB659D08BC73}" type="presParOf" srcId="{D3CB21F2-6363-47EC-BD13-040DD1576C00}" destId="{532B7E07-0F9F-4767-9EDC-18E9DB55AD5F}" srcOrd="3" destOrd="0" presId="urn:microsoft.com/office/officeart/2005/8/layout/lProcess2"/>
    <dgm:cxn modelId="{E22727CE-0DDB-4AE9-83CA-7C8FC8C7FB79}" type="presParOf" srcId="{D3CB21F2-6363-47EC-BD13-040DD1576C00}" destId="{E63E8CB8-CD5E-49BF-A0A2-C5A41E8C1429}" srcOrd="4" destOrd="0" presId="urn:microsoft.com/office/officeart/2005/8/layout/lProcess2"/>
    <dgm:cxn modelId="{CB9A3B42-98A8-42DC-AD09-921E7BFF9E86}" type="presParOf" srcId="{E63E8CB8-CD5E-49BF-A0A2-C5A41E8C1429}" destId="{FC0B91E0-A8D8-45ED-B0FA-43E6138D9352}" srcOrd="0" destOrd="0" presId="urn:microsoft.com/office/officeart/2005/8/layout/lProcess2"/>
    <dgm:cxn modelId="{DBC85750-9CA3-4E85-806D-E78C0A4C5833}" type="presParOf" srcId="{E63E8CB8-CD5E-49BF-A0A2-C5A41E8C1429}" destId="{108D2A01-2A7F-4FAD-B40A-A881896979E9}" srcOrd="1" destOrd="0" presId="urn:microsoft.com/office/officeart/2005/8/layout/lProcess2"/>
    <dgm:cxn modelId="{22BB093B-0209-46EF-A7B7-7EF9319DC15E}" type="presParOf" srcId="{E63E8CB8-CD5E-49BF-A0A2-C5A41E8C1429}" destId="{E0D79EB4-6B4C-4515-8655-2FCD1D4ED3DA}" srcOrd="2" destOrd="0" presId="urn:microsoft.com/office/officeart/2005/8/layout/lProcess2"/>
    <dgm:cxn modelId="{173251EF-96B5-4723-98E2-B47274A9A563}" type="presParOf" srcId="{E0D79EB4-6B4C-4515-8655-2FCD1D4ED3DA}" destId="{2EFDD652-3544-4952-A01C-0BD031B1C4E6}" srcOrd="0" destOrd="0" presId="urn:microsoft.com/office/officeart/2005/8/layout/lProcess2"/>
    <dgm:cxn modelId="{626B64C9-4724-4166-8331-1A0F9A700D2C}" type="presParOf" srcId="{2EFDD652-3544-4952-A01C-0BD031B1C4E6}" destId="{7DEFFEF1-7CC6-49A2-A374-02175CB16BB2}" srcOrd="0" destOrd="0" presId="urn:microsoft.com/office/officeart/2005/8/layout/lProcess2"/>
    <dgm:cxn modelId="{EC669F19-9BFA-4E79-99A1-3E6388008E82}" type="presParOf" srcId="{2EFDD652-3544-4952-A01C-0BD031B1C4E6}" destId="{40DF469C-82EE-4FD7-B8BD-54816605C44A}" srcOrd="1" destOrd="0" presId="urn:microsoft.com/office/officeart/2005/8/layout/lProcess2"/>
    <dgm:cxn modelId="{6833FDB4-53B3-49FD-A903-4FED7CFCE46C}" type="presParOf" srcId="{2EFDD652-3544-4952-A01C-0BD031B1C4E6}" destId="{E4148C77-EECE-4EB7-B637-16836BE639EE}" srcOrd="2" destOrd="0" presId="urn:microsoft.com/office/officeart/2005/8/layout/lProcess2"/>
    <dgm:cxn modelId="{6F1ED39B-D897-4D14-8F2A-0D7AEE35D9C5}" type="presParOf" srcId="{2EFDD652-3544-4952-A01C-0BD031B1C4E6}" destId="{C475C902-2899-4588-B79F-A154044B777F}" srcOrd="3" destOrd="0" presId="urn:microsoft.com/office/officeart/2005/8/layout/lProcess2"/>
    <dgm:cxn modelId="{9E5C6B67-1EC5-4261-9C34-61010888D3CA}" type="presParOf" srcId="{2EFDD652-3544-4952-A01C-0BD031B1C4E6}" destId="{D2DA5093-7F76-4F05-BB59-D1277395B685}" srcOrd="4" destOrd="0" presId="urn:microsoft.com/office/officeart/2005/8/layout/lProcess2"/>
    <dgm:cxn modelId="{DA50E35A-6DD2-4744-A53B-18FE23F18F27}" type="presParOf" srcId="{2EFDD652-3544-4952-A01C-0BD031B1C4E6}" destId="{940C2732-3103-4164-B32A-9C5B4BF88D33}" srcOrd="5" destOrd="0" presId="urn:microsoft.com/office/officeart/2005/8/layout/lProcess2"/>
    <dgm:cxn modelId="{CA3669F1-2DC7-4925-962A-F6C20E60830E}" type="presParOf" srcId="{2EFDD652-3544-4952-A01C-0BD031B1C4E6}" destId="{5B02D75E-9599-485A-AC58-34DE1F75CCA3}" srcOrd="6"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3AF96E-70C0-4DC7-9940-957DD5A0E3F2}">
      <dsp:nvSpPr>
        <dsp:cNvPr id="0" name=""/>
        <dsp:cNvSpPr/>
      </dsp:nvSpPr>
      <dsp:spPr>
        <a:xfrm>
          <a:off x="1026" y="0"/>
          <a:ext cx="2668298" cy="41044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Who are we?</a:t>
          </a:r>
        </a:p>
      </dsp:txBody>
      <dsp:txXfrm>
        <a:off x="1026" y="0"/>
        <a:ext cx="2668298" cy="1231336"/>
      </dsp:txXfrm>
    </dsp:sp>
    <dsp:sp modelId="{0E7002D8-974D-44DB-BD19-8712058C2D8E}">
      <dsp:nvSpPr>
        <dsp:cNvPr id="0" name=""/>
        <dsp:cNvSpPr/>
      </dsp:nvSpPr>
      <dsp:spPr>
        <a:xfrm>
          <a:off x="267856" y="1231437"/>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Business idea, brand, and nature of the value added</a:t>
          </a:r>
        </a:p>
      </dsp:txBody>
      <dsp:txXfrm>
        <a:off x="285369" y="1248950"/>
        <a:ext cx="2099613" cy="562905"/>
      </dsp:txXfrm>
    </dsp:sp>
    <dsp:sp modelId="{C62391F5-DEEA-43F7-A0FC-4E53D5808B18}">
      <dsp:nvSpPr>
        <dsp:cNvPr id="0" name=""/>
        <dsp:cNvSpPr/>
      </dsp:nvSpPr>
      <dsp:spPr>
        <a:xfrm>
          <a:off x="267856" y="1921358"/>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The current market environment and how we fit in</a:t>
          </a:r>
        </a:p>
      </dsp:txBody>
      <dsp:txXfrm>
        <a:off x="285369" y="1938871"/>
        <a:ext cx="2099613" cy="562905"/>
      </dsp:txXfrm>
    </dsp:sp>
    <dsp:sp modelId="{7F8381FD-71AF-47FD-BDE2-79EE17CC5042}">
      <dsp:nvSpPr>
        <dsp:cNvPr id="0" name=""/>
        <dsp:cNvSpPr/>
      </dsp:nvSpPr>
      <dsp:spPr>
        <a:xfrm>
          <a:off x="267856" y="2611279"/>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a:t>The competition</a:t>
          </a:r>
          <a:endParaRPr lang="en-US" sz="1200" kern="1200" dirty="0"/>
        </a:p>
      </dsp:txBody>
      <dsp:txXfrm>
        <a:off x="285369" y="2628792"/>
        <a:ext cx="2099613" cy="562905"/>
      </dsp:txXfrm>
    </dsp:sp>
    <dsp:sp modelId="{AF51B0E9-9CC9-4978-A2E0-48AC77636507}">
      <dsp:nvSpPr>
        <dsp:cNvPr id="0" name=""/>
        <dsp:cNvSpPr/>
      </dsp:nvSpPr>
      <dsp:spPr>
        <a:xfrm>
          <a:off x="267856" y="3301201"/>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The owners and management team</a:t>
          </a:r>
        </a:p>
      </dsp:txBody>
      <dsp:txXfrm>
        <a:off x="285369" y="3318714"/>
        <a:ext cx="2099613" cy="562905"/>
      </dsp:txXfrm>
    </dsp:sp>
    <dsp:sp modelId="{E77A9FD6-03A7-4B69-907E-31BBF3B27D0F}">
      <dsp:nvSpPr>
        <dsp:cNvPr id="0" name=""/>
        <dsp:cNvSpPr/>
      </dsp:nvSpPr>
      <dsp:spPr>
        <a:xfrm>
          <a:off x="2869447" y="0"/>
          <a:ext cx="2668298" cy="41044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Where are we going?</a:t>
          </a:r>
        </a:p>
      </dsp:txBody>
      <dsp:txXfrm>
        <a:off x="2869447" y="0"/>
        <a:ext cx="2668298" cy="1231336"/>
      </dsp:txXfrm>
    </dsp:sp>
    <dsp:sp modelId="{E1DF74D7-4524-4E7F-AE27-B96ED3A81342}">
      <dsp:nvSpPr>
        <dsp:cNvPr id="0" name=""/>
        <dsp:cNvSpPr/>
      </dsp:nvSpPr>
      <dsp:spPr>
        <a:xfrm>
          <a:off x="3136277" y="1232113"/>
          <a:ext cx="2134639" cy="4748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Targets and Forecasts</a:t>
          </a:r>
        </a:p>
      </dsp:txBody>
      <dsp:txXfrm>
        <a:off x="3150184" y="1246020"/>
        <a:ext cx="2106825" cy="447014"/>
      </dsp:txXfrm>
    </dsp:sp>
    <dsp:sp modelId="{4FEDF0C8-689E-4E63-9474-9FEFC98C177D}">
      <dsp:nvSpPr>
        <dsp:cNvPr id="0" name=""/>
        <dsp:cNvSpPr/>
      </dsp:nvSpPr>
      <dsp:spPr>
        <a:xfrm>
          <a:off x="3136277" y="1779992"/>
          <a:ext cx="2134639" cy="4748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a:t>Objectives</a:t>
          </a:r>
          <a:endParaRPr lang="en-US" sz="1200" kern="1200" dirty="0"/>
        </a:p>
      </dsp:txBody>
      <dsp:txXfrm>
        <a:off x="3150184" y="1793899"/>
        <a:ext cx="2106825" cy="447014"/>
      </dsp:txXfrm>
    </dsp:sp>
    <dsp:sp modelId="{278F601B-7C16-42BA-B36E-A92E6BDBF2FC}">
      <dsp:nvSpPr>
        <dsp:cNvPr id="0" name=""/>
        <dsp:cNvSpPr/>
      </dsp:nvSpPr>
      <dsp:spPr>
        <a:xfrm>
          <a:off x="3136277" y="2327870"/>
          <a:ext cx="2134639" cy="4748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Goals</a:t>
          </a:r>
        </a:p>
      </dsp:txBody>
      <dsp:txXfrm>
        <a:off x="3150184" y="2341777"/>
        <a:ext cx="2106825" cy="447014"/>
      </dsp:txXfrm>
    </dsp:sp>
    <dsp:sp modelId="{A52E65C1-68C1-411D-8E5C-9CA3FCCFC6EE}">
      <dsp:nvSpPr>
        <dsp:cNvPr id="0" name=""/>
        <dsp:cNvSpPr/>
      </dsp:nvSpPr>
      <dsp:spPr>
        <a:xfrm>
          <a:off x="3136277" y="2875749"/>
          <a:ext cx="2134639" cy="4748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How to measure progress</a:t>
          </a:r>
        </a:p>
      </dsp:txBody>
      <dsp:txXfrm>
        <a:off x="3150184" y="2889656"/>
        <a:ext cx="2106825" cy="447014"/>
      </dsp:txXfrm>
    </dsp:sp>
    <dsp:sp modelId="{75C9E81D-82A6-46E6-956C-40A81A039E34}">
      <dsp:nvSpPr>
        <dsp:cNvPr id="0" name=""/>
        <dsp:cNvSpPr/>
      </dsp:nvSpPr>
      <dsp:spPr>
        <a:xfrm>
          <a:off x="3136277" y="3423628"/>
          <a:ext cx="2134639" cy="4748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Predicted changes to market environment</a:t>
          </a:r>
        </a:p>
      </dsp:txBody>
      <dsp:txXfrm>
        <a:off x="3150184" y="3437535"/>
        <a:ext cx="2106825" cy="447014"/>
      </dsp:txXfrm>
    </dsp:sp>
    <dsp:sp modelId="{FC0B91E0-A8D8-45ED-B0FA-43E6138D9352}">
      <dsp:nvSpPr>
        <dsp:cNvPr id="0" name=""/>
        <dsp:cNvSpPr/>
      </dsp:nvSpPr>
      <dsp:spPr>
        <a:xfrm>
          <a:off x="5737868" y="0"/>
          <a:ext cx="2668298" cy="410445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How will we get there?</a:t>
          </a:r>
        </a:p>
      </dsp:txBody>
      <dsp:txXfrm>
        <a:off x="5737868" y="0"/>
        <a:ext cx="2668298" cy="1231336"/>
      </dsp:txXfrm>
    </dsp:sp>
    <dsp:sp modelId="{7DEFFEF1-7CC6-49A2-A374-02175CB16BB2}">
      <dsp:nvSpPr>
        <dsp:cNvPr id="0" name=""/>
        <dsp:cNvSpPr/>
      </dsp:nvSpPr>
      <dsp:spPr>
        <a:xfrm>
          <a:off x="6004698" y="1231437"/>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Resource management</a:t>
          </a:r>
        </a:p>
      </dsp:txBody>
      <dsp:txXfrm>
        <a:off x="6022211" y="1248950"/>
        <a:ext cx="2099613" cy="562905"/>
      </dsp:txXfrm>
    </dsp:sp>
    <dsp:sp modelId="{E4148C77-EECE-4EB7-B637-16836BE639EE}">
      <dsp:nvSpPr>
        <dsp:cNvPr id="0" name=""/>
        <dsp:cNvSpPr/>
      </dsp:nvSpPr>
      <dsp:spPr>
        <a:xfrm>
          <a:off x="6004698" y="1921358"/>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Marketing plan</a:t>
          </a:r>
        </a:p>
      </dsp:txBody>
      <dsp:txXfrm>
        <a:off x="6022211" y="1938871"/>
        <a:ext cx="2099613" cy="562905"/>
      </dsp:txXfrm>
    </dsp:sp>
    <dsp:sp modelId="{D2DA5093-7F76-4F05-BB59-D1277395B685}">
      <dsp:nvSpPr>
        <dsp:cNvPr id="0" name=""/>
        <dsp:cNvSpPr/>
      </dsp:nvSpPr>
      <dsp:spPr>
        <a:xfrm>
          <a:off x="6004698" y="2611279"/>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Financial forecasts</a:t>
          </a:r>
        </a:p>
      </dsp:txBody>
      <dsp:txXfrm>
        <a:off x="6022211" y="2628792"/>
        <a:ext cx="2099613" cy="562905"/>
      </dsp:txXfrm>
    </dsp:sp>
    <dsp:sp modelId="{5B02D75E-9599-485A-AC58-34DE1F75CCA3}">
      <dsp:nvSpPr>
        <dsp:cNvPr id="0" name=""/>
        <dsp:cNvSpPr/>
      </dsp:nvSpPr>
      <dsp:spPr>
        <a:xfrm>
          <a:off x="6004698" y="3301201"/>
          <a:ext cx="2134639" cy="59793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US" sz="1200" kern="1200" dirty="0"/>
            <a:t>Funding requirements</a:t>
          </a:r>
        </a:p>
      </dsp:txBody>
      <dsp:txXfrm>
        <a:off x="6022211" y="3318714"/>
        <a:ext cx="2099613" cy="56290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EDFD5B-85B6-47E4-9EE2-1A0B60FA57F8}" type="datetimeFigureOut">
              <a:rPr lang="en-GB" smtClean="0"/>
              <a:t>04/10/2017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DEAD50-CA40-4539-9C94-2A7ED4239E8A}" type="slidenum">
              <a:rPr lang="en-GB" smtClean="0"/>
              <a:t>‹#›</a:t>
            </a:fld>
            <a:endParaRPr lang="en-GB"/>
          </a:p>
        </p:txBody>
      </p:sp>
    </p:spTree>
    <p:extLst>
      <p:ext uri="{BB962C8B-B14F-4D97-AF65-F5344CB8AC3E}">
        <p14:creationId xmlns:p14="http://schemas.microsoft.com/office/powerpoint/2010/main" val="1637815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Heueristic</a:t>
            </a:r>
            <a:r>
              <a:rPr lang="en-GB" dirty="0"/>
              <a:t> describes an approach to problem solving that employs a method that is practical, and not guaranteed to be optimal or perfect, but sufficient for the immediate goals.</a:t>
            </a:r>
          </a:p>
          <a:p>
            <a:r>
              <a:rPr lang="en-GB" dirty="0"/>
              <a:t>Bricolage often involves using whatever you have around to create something new and unique-</a:t>
            </a:r>
          </a:p>
          <a:p>
            <a:endParaRPr lang="en-GB" dirty="0"/>
          </a:p>
          <a:p>
            <a:r>
              <a:rPr lang="en-GB" dirty="0"/>
              <a:t>Do these two columns seem mutually exclusive? Discuss why an entrepreneur may feel a business plan is unnecessary (slows things down, can’t focus on that right now, doesn’t match style, etc.)</a:t>
            </a:r>
          </a:p>
          <a:p>
            <a:endParaRPr lang="en-GB" dirty="0"/>
          </a:p>
        </p:txBody>
      </p:sp>
      <p:sp>
        <p:nvSpPr>
          <p:cNvPr id="4" name="Slide Number Placeholder 3"/>
          <p:cNvSpPr>
            <a:spLocks noGrp="1"/>
          </p:cNvSpPr>
          <p:nvPr>
            <p:ph type="sldNum" sz="quarter" idx="10"/>
          </p:nvPr>
        </p:nvSpPr>
        <p:spPr/>
        <p:txBody>
          <a:bodyPr/>
          <a:lstStyle/>
          <a:p>
            <a:fld id="{46DEAD50-CA40-4539-9C94-2A7ED4239E8A}" type="slidenum">
              <a:rPr lang="en-GB" smtClean="0"/>
              <a:t>5</a:t>
            </a:fld>
            <a:endParaRPr lang="en-GB"/>
          </a:p>
        </p:txBody>
      </p:sp>
    </p:spTree>
    <p:extLst>
      <p:ext uri="{BB962C8B-B14F-4D97-AF65-F5344CB8AC3E}">
        <p14:creationId xmlns:p14="http://schemas.microsoft.com/office/powerpoint/2010/main" val="1473241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Describe target competitor segment</a:t>
            </a:r>
          </a:p>
          <a:p>
            <a:endParaRPr lang="en-GB" dirty="0"/>
          </a:p>
          <a:p>
            <a:r>
              <a:rPr lang="en-GB" dirty="0"/>
              <a:t>You need to start by describing who you are looking at and why. This will avoid gathering data that does not answer your question/fill your need. </a:t>
            </a:r>
          </a:p>
          <a:p>
            <a:endParaRPr lang="en-GB" dirty="0"/>
          </a:p>
          <a:p>
            <a:r>
              <a:rPr lang="en-GB" dirty="0"/>
              <a:t>Define research objectives- Now what do you want to get our of this segment. As you do this part, you may find yourself going back to the first step and </a:t>
            </a:r>
            <a:r>
              <a:rPr lang="en-GB" dirty="0" err="1"/>
              <a:t>reevaluating</a:t>
            </a:r>
            <a:r>
              <a:rPr lang="en-GB" dirty="0"/>
              <a:t> the segment if it does not seem to fit your needs.</a:t>
            </a:r>
          </a:p>
          <a:p>
            <a:endParaRPr lang="en-GB" dirty="0"/>
          </a:p>
        </p:txBody>
      </p:sp>
      <p:sp>
        <p:nvSpPr>
          <p:cNvPr id="4" name="Slide Number Placeholder 3"/>
          <p:cNvSpPr>
            <a:spLocks noGrp="1"/>
          </p:cNvSpPr>
          <p:nvPr>
            <p:ph type="sldNum" sz="quarter" idx="10"/>
          </p:nvPr>
        </p:nvSpPr>
        <p:spPr/>
        <p:txBody>
          <a:bodyPr/>
          <a:lstStyle/>
          <a:p>
            <a:fld id="{46DEAD50-CA40-4539-9C94-2A7ED4239E8A}" type="slidenum">
              <a:rPr lang="en-GB" smtClean="0"/>
              <a:t>6</a:t>
            </a:fld>
            <a:endParaRPr lang="en-GB"/>
          </a:p>
        </p:txBody>
      </p:sp>
    </p:spTree>
    <p:extLst>
      <p:ext uri="{BB962C8B-B14F-4D97-AF65-F5344CB8AC3E}">
        <p14:creationId xmlns:p14="http://schemas.microsoft.com/office/powerpoint/2010/main" val="729520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Describe target competitor segment</a:t>
            </a:r>
          </a:p>
          <a:p>
            <a:endParaRPr lang="en-GB" dirty="0"/>
          </a:p>
          <a:p>
            <a:r>
              <a:rPr lang="en-GB" dirty="0"/>
              <a:t>You need to start by describing who you are looking at and why. This will avoid gathering data that does not answer your question/fill your need. </a:t>
            </a:r>
          </a:p>
          <a:p>
            <a:endParaRPr lang="en-GB" dirty="0"/>
          </a:p>
          <a:p>
            <a:r>
              <a:rPr lang="en-GB" dirty="0"/>
              <a:t>Define research objectives- Now what do you want to get our of this segment. As you do this part, you may find yourself going back to the first step and re-evaluating the segment if it does not seem to fit your needs.</a:t>
            </a:r>
          </a:p>
          <a:p>
            <a:endParaRPr lang="en-GB" dirty="0"/>
          </a:p>
        </p:txBody>
      </p:sp>
      <p:sp>
        <p:nvSpPr>
          <p:cNvPr id="4" name="Slide Number Placeholder 3"/>
          <p:cNvSpPr>
            <a:spLocks noGrp="1"/>
          </p:cNvSpPr>
          <p:nvPr>
            <p:ph type="sldNum" sz="quarter" idx="10"/>
          </p:nvPr>
        </p:nvSpPr>
        <p:spPr/>
        <p:txBody>
          <a:bodyPr/>
          <a:lstStyle/>
          <a:p>
            <a:fld id="{46DEAD50-CA40-4539-9C94-2A7ED4239E8A}" type="slidenum">
              <a:rPr lang="en-GB" smtClean="0"/>
              <a:t>7</a:t>
            </a:fld>
            <a:endParaRPr lang="en-GB"/>
          </a:p>
        </p:txBody>
      </p:sp>
    </p:spTree>
    <p:extLst>
      <p:ext uri="{BB962C8B-B14F-4D97-AF65-F5344CB8AC3E}">
        <p14:creationId xmlns:p14="http://schemas.microsoft.com/office/powerpoint/2010/main" val="2386984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three types of research, exploratory, descriptive and causal, sometimes called explanatory. Exploratory is where you are looking at a situation to see if there are any problems. Descriptive is a way of identifying the various factors that may be influencing an action (such as the make up of your customers) and causal is an attempt to identify the reasons for a specific action.</a:t>
            </a:r>
          </a:p>
        </p:txBody>
      </p:sp>
      <p:sp>
        <p:nvSpPr>
          <p:cNvPr id="4" name="Slide Number Placeholder 3"/>
          <p:cNvSpPr>
            <a:spLocks noGrp="1"/>
          </p:cNvSpPr>
          <p:nvPr>
            <p:ph type="sldNum" sz="quarter" idx="10"/>
          </p:nvPr>
        </p:nvSpPr>
        <p:spPr/>
        <p:txBody>
          <a:bodyPr/>
          <a:lstStyle/>
          <a:p>
            <a:fld id="{46DEAD50-CA40-4539-9C94-2A7ED4239E8A}" type="slidenum">
              <a:rPr lang="en-GB" smtClean="0"/>
              <a:t>8</a:t>
            </a:fld>
            <a:endParaRPr lang="en-GB"/>
          </a:p>
        </p:txBody>
      </p:sp>
    </p:spTree>
    <p:extLst>
      <p:ext uri="{BB962C8B-B14F-4D97-AF65-F5344CB8AC3E}">
        <p14:creationId xmlns:p14="http://schemas.microsoft.com/office/powerpoint/2010/main" val="2477650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Does every start-up need a business plan?</a:t>
            </a:r>
          </a:p>
          <a:p>
            <a:r>
              <a:rPr lang="en-US" b="0" dirty="0"/>
              <a:t>There</a:t>
            </a:r>
            <a:r>
              <a:rPr lang="en-US" b="0" baseline="0" dirty="0"/>
              <a:t> are theories both ways here- little evidence has been found that a business plan solidly decides whether a company stays in business or not; however, some literature argues that business plans make a company more lucrative down the road and helps w’ need for direction change. </a:t>
            </a:r>
          </a:p>
          <a:p>
            <a:r>
              <a:rPr lang="en-US" b="0" baseline="0" dirty="0"/>
              <a:t>In any case, even if funding is not needed at startup, funding may be needed at a critical juncture, and having a business plan is a good way to ensure you are ready when you need to solicit funding.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t>Who should be involved in creating a business plan?</a:t>
            </a:r>
          </a:p>
          <a:p>
            <a:r>
              <a:rPr lang="en-US" b="0" dirty="0"/>
              <a:t>One could easily</a:t>
            </a:r>
            <a:r>
              <a:rPr lang="en-US" b="0" baseline="0" dirty="0"/>
              <a:t> argue that more than just the entrepreneur, since his/her skill set is often not in this kind of discipline. Other staff, friends, colleagues can help, and others should always review first. Seeking guidance from a financial institution is a good way to start- helps you know what they are looking for. </a:t>
            </a:r>
            <a:endParaRPr lang="en-US" b="0" dirty="0"/>
          </a:p>
          <a:p>
            <a:endParaRPr lang="en-GB" dirty="0"/>
          </a:p>
        </p:txBody>
      </p:sp>
      <p:sp>
        <p:nvSpPr>
          <p:cNvPr id="4" name="Slide Number Placeholder 3"/>
          <p:cNvSpPr>
            <a:spLocks noGrp="1"/>
          </p:cNvSpPr>
          <p:nvPr>
            <p:ph type="sldNum" sz="quarter" idx="10"/>
          </p:nvPr>
        </p:nvSpPr>
        <p:spPr/>
        <p:txBody>
          <a:bodyPr/>
          <a:lstStyle/>
          <a:p>
            <a:fld id="{46DEAD50-CA40-4539-9C94-2A7ED4239E8A}" type="slidenum">
              <a:rPr lang="en-GB" smtClean="0"/>
              <a:t>9</a:t>
            </a:fld>
            <a:endParaRPr lang="en-GB"/>
          </a:p>
        </p:txBody>
      </p:sp>
    </p:spTree>
    <p:extLst>
      <p:ext uri="{BB962C8B-B14F-4D97-AF65-F5344CB8AC3E}">
        <p14:creationId xmlns:p14="http://schemas.microsoft.com/office/powerpoint/2010/main" val="2103826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Noting that the business began in 2001, it is not at the ‘</a:t>
            </a:r>
            <a:r>
              <a:rPr lang="en-GB" dirty="0" err="1"/>
              <a:t>startup</a:t>
            </a:r>
            <a:r>
              <a:rPr lang="en-GB" dirty="0"/>
              <a:t>’ phase, but is changing/evolving ever since. </a:t>
            </a:r>
          </a:p>
        </p:txBody>
      </p:sp>
      <p:sp>
        <p:nvSpPr>
          <p:cNvPr id="4" name="Slide Number Placeholder 3"/>
          <p:cNvSpPr>
            <a:spLocks noGrp="1"/>
          </p:cNvSpPr>
          <p:nvPr>
            <p:ph type="sldNum" sz="quarter" idx="10"/>
          </p:nvPr>
        </p:nvSpPr>
        <p:spPr/>
        <p:txBody>
          <a:bodyPr/>
          <a:lstStyle/>
          <a:p>
            <a:fld id="{46DEAD50-CA40-4539-9C94-2A7ED4239E8A}" type="slidenum">
              <a:rPr lang="en-GB" smtClean="0"/>
              <a:t>12</a:t>
            </a:fld>
            <a:endParaRPr lang="en-GB"/>
          </a:p>
        </p:txBody>
      </p:sp>
    </p:spTree>
    <p:extLst>
      <p:ext uri="{BB962C8B-B14F-4D97-AF65-F5344CB8AC3E}">
        <p14:creationId xmlns:p14="http://schemas.microsoft.com/office/powerpoint/2010/main" val="3520277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Hand out the business plan template AFTER the third activity (making three columns). You can find a business plan template online from banks, Barclays and HSBC provides templates via their websites here: </a:t>
            </a:r>
          </a:p>
          <a:p>
            <a:r>
              <a:rPr lang="en-GB" dirty="0"/>
              <a:t>http://www.barclays.co.uk/Startupsupport/Writingasmallbusinessplan/P1242559649359 </a:t>
            </a:r>
          </a:p>
          <a:p>
            <a:endParaRPr lang="en-GB" dirty="0"/>
          </a:p>
          <a:p>
            <a:r>
              <a:rPr lang="en-GB" dirty="0"/>
              <a:t>And https://www.knowledge.hsbc.co.uk/business_plan </a:t>
            </a:r>
          </a:p>
          <a:p>
            <a:endParaRPr lang="en-GB" dirty="0"/>
          </a:p>
          <a:p>
            <a:r>
              <a:rPr lang="en-GB" dirty="0"/>
              <a:t>If students have more questions, HSBC provides its own take on what it looks for in a business plan (although this is not a template and thus would not work as well with the activity above) https://www.knowledge.hsbc.co.uk/tools-and-resources/article/writing-a-business-plan </a:t>
            </a:r>
          </a:p>
          <a:p>
            <a:endParaRPr lang="en-GB" dirty="0"/>
          </a:p>
        </p:txBody>
      </p:sp>
      <p:sp>
        <p:nvSpPr>
          <p:cNvPr id="4" name="Slide Number Placeholder 3"/>
          <p:cNvSpPr>
            <a:spLocks noGrp="1"/>
          </p:cNvSpPr>
          <p:nvPr>
            <p:ph type="sldNum" sz="quarter" idx="10"/>
          </p:nvPr>
        </p:nvSpPr>
        <p:spPr/>
        <p:txBody>
          <a:bodyPr/>
          <a:lstStyle/>
          <a:p>
            <a:fld id="{46DEAD50-CA40-4539-9C94-2A7ED4239E8A}" type="slidenum">
              <a:rPr lang="en-GB" smtClean="0"/>
              <a:t>14</a:t>
            </a:fld>
            <a:endParaRPr lang="en-GB"/>
          </a:p>
        </p:txBody>
      </p:sp>
    </p:spTree>
    <p:extLst>
      <p:ext uri="{BB962C8B-B14F-4D97-AF65-F5344CB8AC3E}">
        <p14:creationId xmlns:p14="http://schemas.microsoft.com/office/powerpoint/2010/main" val="2070944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67730"/>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5851"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851910" y="1267730"/>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937635" y="1267731"/>
            <a:ext cx="126873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171575" y="4682063"/>
            <a:ext cx="6803136"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3989070" y="1341256"/>
            <a:ext cx="1165860" cy="527213"/>
          </a:xfrm>
        </p:spPr>
        <p:txBody>
          <a:bodyPr/>
          <a:lstStyle>
            <a:lvl1pPr algn="ctr">
              <a:defRPr sz="1300" spc="0" baseline="0">
                <a:solidFill>
                  <a:schemeClr val="tx1"/>
                </a:solidFill>
                <a:latin typeface="+mn-lt"/>
              </a:defRPr>
            </a:lvl1pPr>
          </a:lstStyle>
          <a:p>
            <a:fld id="{DB458F11-A3E0-41F2-91EC-E0A88C1D79F5}" type="datetimeFigureOut">
              <a:rPr lang="en-GB" smtClean="0"/>
              <a:t>04/10/2017</a:t>
            </a:fld>
            <a:endParaRPr lang="en-GB"/>
          </a:p>
        </p:txBody>
      </p:sp>
      <p:sp>
        <p:nvSpPr>
          <p:cNvPr id="21" name="Footer Placeholder 20"/>
          <p:cNvSpPr>
            <a:spLocks noGrp="1"/>
          </p:cNvSpPr>
          <p:nvPr>
            <p:ph type="ftr" sz="quarter" idx="11"/>
          </p:nvPr>
        </p:nvSpPr>
        <p:spPr>
          <a:xfrm>
            <a:off x="1090422" y="5211060"/>
            <a:ext cx="4429125" cy="228600"/>
          </a:xfrm>
        </p:spPr>
        <p:txBody>
          <a:bodyPr/>
          <a:lstStyle>
            <a:lvl1pPr algn="l">
              <a:defRPr>
                <a:solidFill>
                  <a:schemeClr val="tx1">
                    <a:lumMod val="75000"/>
                    <a:lumOff val="25000"/>
                  </a:schemeClr>
                </a:solidFill>
              </a:defRPr>
            </a:lvl1pPr>
          </a:lstStyle>
          <a:p>
            <a:endParaRPr lang="en-GB"/>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E3402E23-52EA-44B9-987D-87805EB1319C}" type="slidenum">
              <a:rPr lang="en-GB" smtClean="0"/>
              <a:t>‹#›</a:t>
            </a:fld>
            <a:endParaRPr lang="en-GB"/>
          </a:p>
        </p:txBody>
      </p:sp>
    </p:spTree>
    <p:extLst>
      <p:ext uri="{BB962C8B-B14F-4D97-AF65-F5344CB8AC3E}">
        <p14:creationId xmlns:p14="http://schemas.microsoft.com/office/powerpoint/2010/main" val="27141364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458F11-A3E0-41F2-91EC-E0A88C1D79F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231925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458F11-A3E0-41F2-91EC-E0A88C1D79F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4252640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6912768" cy="1080120"/>
          </a:xfrm>
        </p:spPr>
        <p:txBody>
          <a:bodyPr anchor="b"/>
          <a:lstStyle>
            <a:lvl1pPr>
              <a:defRPr sz="3200"/>
            </a:lvl1pPr>
          </a:lstStyle>
          <a:p>
            <a:r>
              <a:rPr lang="en-US"/>
              <a:t>Click to edit Master title style</a:t>
            </a:r>
            <a:endParaRPr lang="en-GB" dirty="0"/>
          </a:p>
        </p:txBody>
      </p:sp>
      <p:sp>
        <p:nvSpPr>
          <p:cNvPr id="15" name="Text Placeholder 14"/>
          <p:cNvSpPr>
            <a:spLocks noGrp="1"/>
          </p:cNvSpPr>
          <p:nvPr>
            <p:ph type="body" sz="quarter" idx="10"/>
          </p:nvPr>
        </p:nvSpPr>
        <p:spPr>
          <a:xfrm>
            <a:off x="1116014" y="1916113"/>
            <a:ext cx="6985000" cy="4321199"/>
          </a:xfrm>
        </p:spPr>
        <p:txBody>
          <a:bodyPr/>
          <a:lstStyle>
            <a:lvl1pPr marL="0" indent="0">
              <a:buClr>
                <a:schemeClr val="tx1">
                  <a:lumMod val="75000"/>
                  <a:lumOff val="25000"/>
                </a:schemeClr>
              </a:buClr>
              <a:buSzPct val="100000"/>
              <a:buFontTx/>
              <a:buNone/>
              <a:defRPr sz="2400" baseline="0"/>
            </a:lvl1pPr>
          </a:lstStyle>
          <a:p>
            <a:pPr lvl="0"/>
            <a:r>
              <a:rPr lang="en-US"/>
              <a:t>Click to edit Master text styles</a:t>
            </a:r>
          </a:p>
        </p:txBody>
      </p:sp>
    </p:spTree>
    <p:extLst>
      <p:ext uri="{BB962C8B-B14F-4D97-AF65-F5344CB8AC3E}">
        <p14:creationId xmlns:p14="http://schemas.microsoft.com/office/powerpoint/2010/main" val="4082157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5" name="Rectangle 7"/>
          <p:cNvSpPr>
            <a:spLocks noChangeArrowheads="1"/>
          </p:cNvSpPr>
          <p:nvPr/>
        </p:nvSpPr>
        <p:spPr bwMode="auto">
          <a:xfrm>
            <a:off x="-36512" y="0"/>
            <a:ext cx="9288463" cy="685800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eaLnBrk="1" hangingPunct="1">
              <a:defRPr/>
            </a:pPr>
            <a:endParaRPr lang="en-US" altLang="en-US" sz="2400"/>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0500"/>
            <a:ext cx="8712200" cy="647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7" name="Straight Connector 5"/>
          <p:cNvCxnSpPr>
            <a:cxnSpLocks noChangeShapeType="1"/>
          </p:cNvCxnSpPr>
          <p:nvPr/>
        </p:nvCxnSpPr>
        <p:spPr bwMode="auto">
          <a:xfrm>
            <a:off x="7043738" y="5589590"/>
            <a:ext cx="0" cy="871537"/>
          </a:xfrm>
          <a:prstGeom prst="line">
            <a:avLst/>
          </a:prstGeom>
          <a:noFill/>
          <a:ln w="19050">
            <a:solidFill>
              <a:schemeClr val="bg1"/>
            </a:solidFill>
            <a:round/>
            <a:headEnd/>
            <a:tailEnd/>
          </a:ln>
          <a:extLst>
            <a:ext uri="{909E8E84-426E-40dd-AFC4-6F175D3DCCD1}">
              <a14:hiddenFill xmlns:a14="http://schemas.microsoft.com/office/drawing/2010/main" xmlns="">
                <a:noFill/>
              </a14:hiddenFill>
            </a:ext>
          </a:extLst>
        </p:spPr>
      </p:cxnSp>
      <p:pic>
        <p:nvPicPr>
          <p:cNvPr id="8" name="Picture 13" descr="uw-logo-whit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1214" y="5683250"/>
            <a:ext cx="1514475" cy="757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043608" y="1268762"/>
            <a:ext cx="7200800" cy="1470025"/>
          </a:xfrm>
        </p:spPr>
        <p:txBody>
          <a:bodyPr anchor="b"/>
          <a:lstStyle>
            <a:lvl1pPr>
              <a:defRPr sz="4000" baseline="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1043608" y="2826104"/>
            <a:ext cx="7200800" cy="1296144"/>
          </a:xfrm>
        </p:spPr>
        <p:txBody>
          <a:bodyPr/>
          <a:lstStyle>
            <a:lvl1pPr marL="0" indent="0" algn="l">
              <a:buNone/>
              <a:defRPr sz="28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19" name="Text Placeholder 18"/>
          <p:cNvSpPr>
            <a:spLocks noGrp="1"/>
          </p:cNvSpPr>
          <p:nvPr>
            <p:ph type="body" sz="quarter" idx="10"/>
          </p:nvPr>
        </p:nvSpPr>
        <p:spPr>
          <a:xfrm>
            <a:off x="1043608" y="4221088"/>
            <a:ext cx="7200900" cy="1223962"/>
          </a:xfrm>
        </p:spPr>
        <p:txBody>
          <a:bodyPr/>
          <a:lstStyle>
            <a:lvl1pPr marL="0" indent="0">
              <a:buNone/>
              <a:defRPr sz="1800" strike="noStrike" baseline="0">
                <a:solidFill>
                  <a:srgbClr val="FFFFFF"/>
                </a:solidFill>
              </a:defRPr>
            </a:lvl1pPr>
          </a:lstStyle>
          <a:p>
            <a:pPr lvl="0"/>
            <a:r>
              <a:rPr lang="en-US"/>
              <a:t>Click to edit Master text styles</a:t>
            </a:r>
          </a:p>
        </p:txBody>
      </p:sp>
    </p:spTree>
    <p:extLst>
      <p:ext uri="{BB962C8B-B14F-4D97-AF65-F5344CB8AC3E}">
        <p14:creationId xmlns:p14="http://schemas.microsoft.com/office/powerpoint/2010/main" val="3422283788"/>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Slide">
    <p:spTree>
      <p:nvGrpSpPr>
        <p:cNvPr id="1" name=""/>
        <p:cNvGrpSpPr/>
        <p:nvPr/>
      </p:nvGrpSpPr>
      <p:grpSpPr>
        <a:xfrm>
          <a:off x="0" y="0"/>
          <a:ext cx="0" cy="0"/>
          <a:chOff x="0" y="0"/>
          <a:chExt cx="0" cy="0"/>
        </a:xfrm>
      </p:grpSpPr>
      <p:sp>
        <p:nvSpPr>
          <p:cNvPr id="5" name="Rectangle 7"/>
          <p:cNvSpPr>
            <a:spLocks noChangeArrowheads="1"/>
          </p:cNvSpPr>
          <p:nvPr/>
        </p:nvSpPr>
        <p:spPr bwMode="auto">
          <a:xfrm>
            <a:off x="-36512" y="0"/>
            <a:ext cx="9288463" cy="685800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eaLnBrk="1" hangingPunct="1">
              <a:defRPr/>
            </a:pPr>
            <a:endParaRPr lang="en-US" altLang="en-US" sz="2400"/>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0500"/>
            <a:ext cx="8712200" cy="647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7" name="Straight Connector 5"/>
          <p:cNvCxnSpPr>
            <a:cxnSpLocks noChangeShapeType="1"/>
          </p:cNvCxnSpPr>
          <p:nvPr/>
        </p:nvCxnSpPr>
        <p:spPr bwMode="auto">
          <a:xfrm>
            <a:off x="7043738" y="5589590"/>
            <a:ext cx="0" cy="871537"/>
          </a:xfrm>
          <a:prstGeom prst="line">
            <a:avLst/>
          </a:prstGeom>
          <a:noFill/>
          <a:ln w="19050">
            <a:solidFill>
              <a:schemeClr val="bg1"/>
            </a:solidFill>
            <a:round/>
            <a:headEnd/>
            <a:tailEnd/>
          </a:ln>
          <a:extLst>
            <a:ext uri="{909E8E84-426E-40dd-AFC4-6F175D3DCCD1}">
              <a14:hiddenFill xmlns:a14="http://schemas.microsoft.com/office/drawing/2010/main" xmlns="">
                <a:noFill/>
              </a14:hiddenFill>
            </a:ext>
          </a:extLst>
        </p:spPr>
      </p:cxnSp>
      <p:pic>
        <p:nvPicPr>
          <p:cNvPr id="8" name="Picture 13" descr="uw-logo-whit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1214" y="5683250"/>
            <a:ext cx="1514475" cy="757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043608" y="1268762"/>
            <a:ext cx="7200800" cy="1470025"/>
          </a:xfrm>
        </p:spPr>
        <p:txBody>
          <a:bodyPr anchor="b"/>
          <a:lstStyle>
            <a:lvl1pPr>
              <a:defRPr sz="4000" baseline="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1043608" y="2826104"/>
            <a:ext cx="7200800" cy="1296144"/>
          </a:xfrm>
        </p:spPr>
        <p:txBody>
          <a:bodyPr/>
          <a:lstStyle>
            <a:lvl1pPr marL="0" indent="0" algn="l">
              <a:buNone/>
              <a:defRPr sz="28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19" name="Text Placeholder 18"/>
          <p:cNvSpPr>
            <a:spLocks noGrp="1"/>
          </p:cNvSpPr>
          <p:nvPr>
            <p:ph type="body" sz="quarter" idx="10"/>
          </p:nvPr>
        </p:nvSpPr>
        <p:spPr>
          <a:xfrm>
            <a:off x="1043608" y="4221088"/>
            <a:ext cx="7200900" cy="1223962"/>
          </a:xfrm>
        </p:spPr>
        <p:txBody>
          <a:bodyPr/>
          <a:lstStyle>
            <a:lvl1pPr marL="0" indent="0">
              <a:buNone/>
              <a:defRPr sz="1800" strike="noStrike" baseline="0">
                <a:solidFill>
                  <a:srgbClr val="FFFFFF"/>
                </a:solidFill>
              </a:defRPr>
            </a:lvl1pPr>
          </a:lstStyle>
          <a:p>
            <a:pPr lvl="0"/>
            <a:r>
              <a:rPr lang="en-US"/>
              <a:t>Click to edit Master text styles</a:t>
            </a:r>
          </a:p>
        </p:txBody>
      </p:sp>
    </p:spTree>
    <p:extLst>
      <p:ext uri="{BB962C8B-B14F-4D97-AF65-F5344CB8AC3E}">
        <p14:creationId xmlns:p14="http://schemas.microsoft.com/office/powerpoint/2010/main" val="136105436"/>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Image or Graph Layout">
    <p:spTree>
      <p:nvGrpSpPr>
        <p:cNvPr id="1" name=""/>
        <p:cNvGrpSpPr/>
        <p:nvPr/>
      </p:nvGrpSpPr>
      <p:grpSpPr>
        <a:xfrm>
          <a:off x="0" y="0"/>
          <a:ext cx="0" cy="0"/>
          <a:chOff x="0" y="0"/>
          <a:chExt cx="0" cy="0"/>
        </a:xfrm>
      </p:grpSpPr>
      <p:sp>
        <p:nvSpPr>
          <p:cNvPr id="4" name="Text Placeholder 14"/>
          <p:cNvSpPr>
            <a:spLocks noGrp="1"/>
          </p:cNvSpPr>
          <p:nvPr>
            <p:ph type="body" sz="quarter" idx="10"/>
          </p:nvPr>
        </p:nvSpPr>
        <p:spPr>
          <a:xfrm>
            <a:off x="1115617" y="5229202"/>
            <a:ext cx="5688632" cy="777209"/>
          </a:xfrm>
        </p:spPr>
        <p:txBody>
          <a:bodyPr/>
          <a:lstStyle>
            <a:lvl1pPr marL="0" indent="0">
              <a:buClr>
                <a:schemeClr val="tx1">
                  <a:lumMod val="75000"/>
                  <a:lumOff val="25000"/>
                </a:schemeClr>
              </a:buClr>
              <a:buSzPct val="100000"/>
              <a:buFont typeface="Arial"/>
              <a:buNone/>
              <a:defRPr sz="2400" baseline="0"/>
            </a:lvl1pPr>
          </a:lstStyle>
          <a:p>
            <a:pPr lvl="0"/>
            <a:r>
              <a:rPr lang="en-US"/>
              <a:t>Click to edit Master text styles</a:t>
            </a:r>
          </a:p>
        </p:txBody>
      </p:sp>
      <p:sp>
        <p:nvSpPr>
          <p:cNvPr id="8" name="Text Placeholder 7"/>
          <p:cNvSpPr>
            <a:spLocks noGrp="1"/>
          </p:cNvSpPr>
          <p:nvPr>
            <p:ph type="body" sz="quarter" idx="11"/>
          </p:nvPr>
        </p:nvSpPr>
        <p:spPr>
          <a:xfrm>
            <a:off x="1115618" y="548681"/>
            <a:ext cx="6911975" cy="647700"/>
          </a:xfrm>
        </p:spPr>
        <p:txBody>
          <a:bodyPr/>
          <a:lstStyle>
            <a:lvl1pPr marL="0" indent="0">
              <a:buNone/>
              <a:defRPr sz="4300" b="1"/>
            </a:lvl1pPr>
          </a:lstStyle>
          <a:p>
            <a:pPr lvl="0"/>
            <a:r>
              <a:rPr lang="en-US"/>
              <a:t>Click to edit Master text styles</a:t>
            </a:r>
          </a:p>
        </p:txBody>
      </p:sp>
      <p:sp>
        <p:nvSpPr>
          <p:cNvPr id="12" name="Content Placeholder 11"/>
          <p:cNvSpPr>
            <a:spLocks noGrp="1"/>
          </p:cNvSpPr>
          <p:nvPr>
            <p:ph sz="quarter" idx="12"/>
          </p:nvPr>
        </p:nvSpPr>
        <p:spPr>
          <a:xfrm>
            <a:off x="1116015" y="1341439"/>
            <a:ext cx="6911975" cy="3671887"/>
          </a:xfrm>
        </p:spPr>
        <p:txBody>
          <a:bodyPr/>
          <a:lstStyle>
            <a:lvl1pPr marL="0" indent="0">
              <a:buNone/>
              <a:defRPr sz="11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87980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458F11-A3E0-41F2-91EC-E0A88C1D79F5}" type="datetimeFigureOut">
              <a:rPr lang="en-GB" smtClean="0"/>
              <a:t>04/10/2017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1363162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67730"/>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5850" y="1411615"/>
            <a:ext cx="69723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851910" y="1267730"/>
            <a:ext cx="144018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937635" y="1267731"/>
            <a:ext cx="126873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172718" y="4682062"/>
            <a:ext cx="6803136"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991356" y="1344502"/>
            <a:ext cx="1165860" cy="530352"/>
          </a:xfrm>
        </p:spPr>
        <p:txBody>
          <a:bodyPr/>
          <a:lstStyle>
            <a:lvl1pPr algn="ctr">
              <a:defRPr lang="en-US" sz="1300" kern="1200" spc="0" baseline="0">
                <a:solidFill>
                  <a:schemeClr val="tx1"/>
                </a:solidFill>
                <a:latin typeface="+mn-lt"/>
                <a:ea typeface="+mn-ea"/>
                <a:cs typeface="+mn-cs"/>
              </a:defRPr>
            </a:lvl1pPr>
          </a:lstStyle>
          <a:p>
            <a:fld id="{DB458F11-A3E0-41F2-91EC-E0A88C1D79F5}" type="datetimeFigureOut">
              <a:rPr lang="en-GB" smtClean="0"/>
              <a:t>04/10/2017</a:t>
            </a:fld>
            <a:endParaRPr lang="en-GB"/>
          </a:p>
        </p:txBody>
      </p:sp>
      <p:sp>
        <p:nvSpPr>
          <p:cNvPr id="5" name="Footer Placeholder 4"/>
          <p:cNvSpPr>
            <a:spLocks noGrp="1"/>
          </p:cNvSpPr>
          <p:nvPr>
            <p:ph type="ftr" sz="quarter" idx="11"/>
          </p:nvPr>
        </p:nvSpPr>
        <p:spPr>
          <a:xfrm>
            <a:off x="1090165" y="5211060"/>
            <a:ext cx="4430268" cy="228600"/>
          </a:xfrm>
        </p:spPr>
        <p:txBody>
          <a:bodyPr/>
          <a:lstStyle>
            <a:lvl1pPr algn="l">
              <a:defRPr/>
            </a:lvl1pPr>
          </a:lstStyle>
          <a:p>
            <a:endParaRPr lang="en-GB"/>
          </a:p>
        </p:txBody>
      </p:sp>
      <p:sp>
        <p:nvSpPr>
          <p:cNvPr id="6" name="Slide Number Placeholder 5"/>
          <p:cNvSpPr>
            <a:spLocks noGrp="1"/>
          </p:cNvSpPr>
          <p:nvPr>
            <p:ph type="sldNum" sz="quarter" idx="12"/>
          </p:nvPr>
        </p:nvSpPr>
        <p:spPr>
          <a:xfrm>
            <a:off x="6453378" y="5211060"/>
            <a:ext cx="1584198" cy="228600"/>
          </a:xfrm>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440477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0100" y="2103120"/>
            <a:ext cx="356616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7740" y="2103120"/>
            <a:ext cx="356616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458F11-A3E0-41F2-91EC-E0A88C1D79F5}" type="datetimeFigureOut">
              <a:rPr lang="en-GB" smtClean="0"/>
              <a:t>04/10/2017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1496015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02386" y="2074334"/>
            <a:ext cx="356616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2386" y="2755898"/>
            <a:ext cx="356616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80026" y="2074334"/>
            <a:ext cx="356616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80026" y="2756581"/>
            <a:ext cx="356616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458F11-A3E0-41F2-91EC-E0A88C1D79F5}" type="datetimeFigureOut">
              <a:rPr lang="en-GB" smtClean="0"/>
              <a:t>04/10/2017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3789904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458F11-A3E0-41F2-91EC-E0A88C1D79F5}" type="datetimeFigureOut">
              <a:rPr lang="en-GB" smtClean="0"/>
              <a:t>04/10/2017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107474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458F11-A3E0-41F2-91EC-E0A88C1D79F5}" type="datetimeFigureOut">
              <a:rPr lang="en-GB" smtClean="0"/>
              <a:t>04/10/2017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402E23-52EA-44B9-987D-87805EB1319C}" type="slidenum">
              <a:rPr lang="en-GB" smtClean="0"/>
              <a:t>‹#›</a:t>
            </a:fld>
            <a:endParaRPr lang="en-GB"/>
          </a:p>
        </p:txBody>
      </p:sp>
    </p:spTree>
    <p:extLst>
      <p:ext uri="{BB962C8B-B14F-4D97-AF65-F5344CB8AC3E}">
        <p14:creationId xmlns:p14="http://schemas.microsoft.com/office/powerpoint/2010/main" val="111589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184147" y="237744"/>
            <a:ext cx="6398514"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237744"/>
            <a:ext cx="219456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514350" y="609600"/>
            <a:ext cx="58293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DB458F11-A3E0-41F2-91EC-E0A88C1D79F5}" type="datetimeFigureOut">
              <a:rPr lang="en-GB" smtClean="0"/>
              <a:t>04/10/2017</a:t>
            </a:fld>
            <a:endParaRPr lang="en-GB"/>
          </a:p>
        </p:txBody>
      </p:sp>
      <p:sp>
        <p:nvSpPr>
          <p:cNvPr id="9" name="Footer Placeholder 8"/>
          <p:cNvSpPr>
            <a:spLocks noGrp="1"/>
          </p:cNvSpPr>
          <p:nvPr>
            <p:ph type="ftr" sz="quarter" idx="11"/>
          </p:nvPr>
        </p:nvSpPr>
        <p:spPr/>
        <p:txBody>
          <a:bodyPr/>
          <a:lstStyle>
            <a:lvl1pPr algn="r">
              <a:defRPr/>
            </a:lvl1pPr>
          </a:lstStyle>
          <a:p>
            <a:endParaRPr lang="en-GB"/>
          </a:p>
        </p:txBody>
      </p:sp>
      <p:sp>
        <p:nvSpPr>
          <p:cNvPr id="11" name="Slide Number Placeholder 10"/>
          <p:cNvSpPr>
            <a:spLocks noGrp="1"/>
          </p:cNvSpPr>
          <p:nvPr>
            <p:ph type="sldNum" sz="quarter" idx="12"/>
          </p:nvPr>
        </p:nvSpPr>
        <p:spPr>
          <a:xfrm>
            <a:off x="7795258" y="6223002"/>
            <a:ext cx="1097280" cy="274320"/>
          </a:xfrm>
        </p:spPr>
        <p:txBody>
          <a:bodyPr/>
          <a:lstStyle>
            <a:lvl1pPr>
              <a:defRPr>
                <a:solidFill>
                  <a:srgbClr val="FFFFFF"/>
                </a:solidFill>
              </a:defRPr>
            </a:lvl1pPr>
          </a:lstStyle>
          <a:p>
            <a:fld id="{E3402E23-52EA-44B9-987D-87805EB1319C}" type="slidenum">
              <a:rPr lang="en-GB" smtClean="0"/>
              <a:t>‹#›</a:t>
            </a:fld>
            <a:endParaRPr lang="en-GB"/>
          </a:p>
        </p:txBody>
      </p:sp>
      <p:sp>
        <p:nvSpPr>
          <p:cNvPr id="12" name="Rectangle 11"/>
          <p:cNvSpPr/>
          <p:nvPr/>
        </p:nvSpPr>
        <p:spPr>
          <a:xfrm>
            <a:off x="6868160" y="374904"/>
            <a:ext cx="198882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706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6765290" y="237744"/>
            <a:ext cx="219456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1449" y="237744"/>
            <a:ext cx="6398514"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B458F11-A3E0-41F2-91EC-E0A88C1D79F5}" type="datetimeFigureOut">
              <a:rPr lang="en-GB" smtClean="0"/>
              <a:t>04/10/2017</a:t>
            </a:fld>
            <a:endParaRPr lang="en-GB"/>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GB"/>
          </a:p>
        </p:txBody>
      </p:sp>
      <p:sp>
        <p:nvSpPr>
          <p:cNvPr id="7" name="Slide Number Placeholder 6"/>
          <p:cNvSpPr>
            <a:spLocks noGrp="1"/>
          </p:cNvSpPr>
          <p:nvPr>
            <p:ph type="sldNum" sz="quarter" idx="12"/>
          </p:nvPr>
        </p:nvSpPr>
        <p:spPr>
          <a:xfrm>
            <a:off x="7797546" y="6227064"/>
            <a:ext cx="1097280" cy="274320"/>
          </a:xfrm>
        </p:spPr>
        <p:txBody>
          <a:bodyPr/>
          <a:lstStyle>
            <a:lvl1pPr>
              <a:defRPr>
                <a:solidFill>
                  <a:srgbClr val="FFFFFF"/>
                </a:solidFill>
              </a:defRPr>
            </a:lvl1pPr>
          </a:lstStyle>
          <a:p>
            <a:fld id="{E3402E23-52EA-44B9-987D-87805EB1319C}" type="slidenum">
              <a:rPr lang="en-GB" smtClean="0"/>
              <a:t>‹#›</a:t>
            </a:fld>
            <a:endParaRPr lang="en-GB"/>
          </a:p>
        </p:txBody>
      </p:sp>
      <p:sp>
        <p:nvSpPr>
          <p:cNvPr id="10" name="Rectangle 9"/>
          <p:cNvSpPr/>
          <p:nvPr/>
        </p:nvSpPr>
        <p:spPr>
          <a:xfrm>
            <a:off x="6868160" y="374904"/>
            <a:ext cx="198882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3799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237744"/>
            <a:ext cx="8791956"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800100" y="642594"/>
            <a:ext cx="75438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00100" y="2103120"/>
            <a:ext cx="75438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5740" y="6307672"/>
            <a:ext cx="20574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B458F11-A3E0-41F2-91EC-E0A88C1D79F5}" type="datetimeFigureOut">
              <a:rPr lang="en-GB" smtClean="0"/>
              <a:t>04/10/2017</a:t>
            </a:fld>
            <a:endParaRPr lang="en-GB"/>
          </a:p>
        </p:txBody>
      </p:sp>
      <p:sp>
        <p:nvSpPr>
          <p:cNvPr id="5" name="Footer Placeholder 4"/>
          <p:cNvSpPr>
            <a:spLocks noGrp="1"/>
          </p:cNvSpPr>
          <p:nvPr>
            <p:ph type="ftr" sz="quarter" idx="3"/>
          </p:nvPr>
        </p:nvSpPr>
        <p:spPr>
          <a:xfrm>
            <a:off x="2617470" y="6307672"/>
            <a:ext cx="390906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GB"/>
          </a:p>
        </p:txBody>
      </p:sp>
      <p:sp>
        <p:nvSpPr>
          <p:cNvPr id="6" name="Slide Number Placeholder 5"/>
          <p:cNvSpPr>
            <a:spLocks noGrp="1"/>
          </p:cNvSpPr>
          <p:nvPr>
            <p:ph type="sldNum" sz="quarter" idx="4"/>
          </p:nvPr>
        </p:nvSpPr>
        <p:spPr>
          <a:xfrm>
            <a:off x="7852410" y="6307672"/>
            <a:ext cx="109728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E3402E23-52EA-44B9-987D-87805EB1319C}" type="slidenum">
              <a:rPr lang="en-GB" smtClean="0"/>
              <a:t>‹#›</a:t>
            </a:fld>
            <a:endParaRPr lang="en-GB"/>
          </a:p>
        </p:txBody>
      </p:sp>
    </p:spTree>
    <p:extLst>
      <p:ext uri="{BB962C8B-B14F-4D97-AF65-F5344CB8AC3E}">
        <p14:creationId xmlns:p14="http://schemas.microsoft.com/office/powerpoint/2010/main" val="21086465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D2NHEZ_PtX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
        <p:nvSpPr>
          <p:cNvPr id="4" name="Rectangle 3"/>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p:nvSpPr>
        <p:spPr>
          <a:xfrm>
            <a:off x="179512" y="188640"/>
            <a:ext cx="8784976" cy="648072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itle 1"/>
          <p:cNvSpPr txBox="1">
            <a:spLocks/>
          </p:cNvSpPr>
          <p:nvPr/>
        </p:nvSpPr>
        <p:spPr>
          <a:xfrm>
            <a:off x="1171280" y="1556792"/>
            <a:ext cx="6801440" cy="2590800"/>
          </a:xfrm>
          <a:prstGeom prst="rect">
            <a:avLst/>
          </a:prstGeom>
        </p:spPr>
        <p:txBody>
          <a:bodyPr vert="horz" lIns="91440" tIns="45720" rIns="91440" bIns="45720" rtlCol="0" anchor="ctr">
            <a:noAutofit/>
          </a:bodyPr>
          <a:lstStyle>
            <a:lvl1pPr algn="ctr" defTabSz="914400" rtl="0" eaLnBrk="1" latinLnBrk="0" hangingPunct="1">
              <a:lnSpc>
                <a:spcPct val="83000"/>
              </a:lnSpc>
              <a:spcBef>
                <a:spcPct val="0"/>
              </a:spcBef>
              <a:buNone/>
              <a:defRPr lang="en-US" sz="7200" b="0" kern="1200" cap="all" spc="-100" baseline="0" dirty="0">
                <a:solidFill>
                  <a:schemeClr val="tx1">
                    <a:lumMod val="85000"/>
                    <a:lumOff val="15000"/>
                  </a:schemeClr>
                </a:solidFill>
                <a:effectLst/>
                <a:latin typeface="+mj-lt"/>
                <a:ea typeface="+mn-ea"/>
                <a:cs typeface="+mn-cs"/>
              </a:defRPr>
            </a:lvl1pPr>
          </a:lstStyle>
          <a:p>
            <a:r>
              <a:rPr lang="en-GB" sz="5400" dirty="0" err="1">
                <a:solidFill>
                  <a:schemeClr val="bg1"/>
                </a:solidFill>
              </a:rPr>
              <a:t>Gtech</a:t>
            </a:r>
            <a:endParaRPr lang="en-GB" sz="5400" dirty="0">
              <a:solidFill>
                <a:schemeClr val="bg1"/>
              </a:solidFill>
            </a:endParaRPr>
          </a:p>
        </p:txBody>
      </p:sp>
      <p:sp>
        <p:nvSpPr>
          <p:cNvPr id="7" name="Subtitle 2"/>
          <p:cNvSpPr txBox="1">
            <a:spLocks/>
          </p:cNvSpPr>
          <p:nvPr/>
        </p:nvSpPr>
        <p:spPr>
          <a:xfrm>
            <a:off x="1171280" y="4377262"/>
            <a:ext cx="6803136" cy="457201"/>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0"/>
              </a:spcBef>
              <a:spcAft>
                <a:spcPts val="0"/>
              </a:spcAft>
              <a:buClr>
                <a:schemeClr val="tx1">
                  <a:lumMod val="85000"/>
                  <a:lumOff val="15000"/>
                </a:schemeClr>
              </a:buClr>
              <a:buFont typeface="Garamond" pitchFamily="18" charset="0"/>
              <a:buNone/>
              <a:defRPr sz="1600" kern="1200" spc="80" baseline="0">
                <a:solidFill>
                  <a:schemeClr val="tx1"/>
                </a:solidFill>
                <a:latin typeface="+mn-lt"/>
                <a:ea typeface="+mn-ea"/>
                <a:cs typeface="+mn-cs"/>
              </a:defRPr>
            </a:lvl1pPr>
            <a:lvl2pPr marL="457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5pPr>
            <a:lvl6pPr marL="22860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8pPr>
            <a:lvl9pPr marL="3657600" indent="0" algn="ctr" defTabSz="914400" rtl="0" eaLnBrk="1" latinLnBrk="0" hangingPunct="1">
              <a:lnSpc>
                <a:spcPct val="100000"/>
              </a:lnSpc>
              <a:spcBef>
                <a:spcPts val="500"/>
              </a:spcBef>
              <a:buClr>
                <a:schemeClr val="tx1">
                  <a:lumMod val="85000"/>
                  <a:lumOff val="15000"/>
                </a:schemeClr>
              </a:buClr>
              <a:buFont typeface="Garamond" pitchFamily="18" charset="0"/>
              <a:buNone/>
              <a:defRPr sz="1600" kern="1200">
                <a:solidFill>
                  <a:schemeClr val="tx1"/>
                </a:solidFill>
                <a:latin typeface="+mn-lt"/>
                <a:ea typeface="+mn-ea"/>
                <a:cs typeface="+mn-cs"/>
              </a:defRPr>
            </a:lvl9pPr>
          </a:lstStyle>
          <a:p>
            <a:r>
              <a:rPr lang="en-GB" sz="3200" dirty="0">
                <a:solidFill>
                  <a:schemeClr val="bg1"/>
                </a:solidFill>
              </a:rPr>
              <a:t>Business Plans</a:t>
            </a:r>
          </a:p>
        </p:txBody>
      </p:sp>
    </p:spTree>
    <p:extLst>
      <p:ext uri="{BB962C8B-B14F-4D97-AF65-F5344CB8AC3E}">
        <p14:creationId xmlns:p14="http://schemas.microsoft.com/office/powerpoint/2010/main" val="3318358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Case study: </a:t>
            </a:r>
            <a:r>
              <a:rPr lang="en-GB" dirty="0" err="1"/>
              <a:t>Gtech</a:t>
            </a:r>
            <a:endParaRPr lang="en-GB" dirty="0"/>
          </a:p>
        </p:txBody>
      </p:sp>
      <p:sp>
        <p:nvSpPr>
          <p:cNvPr id="3" name="Content Placeholder 2"/>
          <p:cNvSpPr>
            <a:spLocks noGrp="1"/>
          </p:cNvSpPr>
          <p:nvPr>
            <p:ph idx="1"/>
          </p:nvPr>
        </p:nvSpPr>
        <p:spPr/>
        <p:txBody>
          <a:bodyPr/>
          <a:lstStyle/>
          <a:p>
            <a:r>
              <a:rPr lang="en-GB" dirty="0"/>
              <a:t>Company selling cordless electric products, primarily sweepers/vacuum cleaners, garden tools, and electric bikes </a:t>
            </a:r>
          </a:p>
          <a:p>
            <a:pPr lvl="1"/>
            <a:r>
              <a:rPr lang="en-GB" dirty="0"/>
              <a:t>Established 2001</a:t>
            </a:r>
          </a:p>
          <a:p>
            <a:pPr lvl="1"/>
            <a:r>
              <a:rPr lang="en-GB" dirty="0"/>
              <a:t>Based in Worcestershire</a:t>
            </a:r>
          </a:p>
          <a:p>
            <a:pPr lvl="1"/>
            <a:r>
              <a:rPr lang="en-GB" dirty="0"/>
              <a:t>Sells products internationally and domestically</a:t>
            </a:r>
          </a:p>
          <a:p>
            <a:pPr lvl="1"/>
            <a:r>
              <a:rPr lang="en-GB" dirty="0"/>
              <a:t>Sells products online, in stores, and on television </a:t>
            </a:r>
          </a:p>
          <a:p>
            <a:endParaRPr lang="en-GB" dirty="0"/>
          </a:p>
        </p:txBody>
      </p:sp>
    </p:spTree>
    <p:extLst>
      <p:ext uri="{BB962C8B-B14F-4D97-AF65-F5344CB8AC3E}">
        <p14:creationId xmlns:p14="http://schemas.microsoft.com/office/powerpoint/2010/main" val="457755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Gtech</a:t>
            </a:r>
            <a:endParaRPr lang="en-GB" dirty="0"/>
          </a:p>
        </p:txBody>
      </p:sp>
      <p:sp>
        <p:nvSpPr>
          <p:cNvPr id="3" name="Content Placeholder 2"/>
          <p:cNvSpPr>
            <a:spLocks noGrp="1"/>
          </p:cNvSpPr>
          <p:nvPr>
            <p:ph idx="1"/>
          </p:nvPr>
        </p:nvSpPr>
        <p:spPr/>
        <p:txBody>
          <a:bodyPr/>
          <a:lstStyle/>
          <a:p>
            <a:pPr marL="0" indent="0">
              <a:buNone/>
            </a:pPr>
            <a:r>
              <a:rPr lang="en-GB" dirty="0"/>
              <a:t>In their own words (from the company website):</a:t>
            </a:r>
          </a:p>
          <a:p>
            <a:r>
              <a:rPr lang="en-GB" dirty="0"/>
              <a:t>Armed with a passion for design and a few savings to last him 18 months, Nick Grey resigned his position as Head of Product Development at a vacuum manufacturer.</a:t>
            </a:r>
          </a:p>
          <a:p>
            <a:r>
              <a:rPr lang="en-GB" dirty="0"/>
              <a:t>Working initially from his Worcestershire home, he developed the world’s first cordless power sweeper.</a:t>
            </a:r>
          </a:p>
          <a:p>
            <a:r>
              <a:rPr lang="en-GB" dirty="0"/>
              <a:t>Since then, </a:t>
            </a:r>
            <a:r>
              <a:rPr lang="en-GB" dirty="0" err="1"/>
              <a:t>Gtech</a:t>
            </a:r>
            <a:r>
              <a:rPr lang="en-GB" dirty="0"/>
              <a:t> have gone from strength to strength. Today, we’ve sold over 22 million products in 19 countries and have employees in the United Kingdom, United States of America and the People’s Republic of China, making us experts in the field of cordless innovation.</a:t>
            </a:r>
          </a:p>
          <a:p>
            <a:endParaRPr lang="en-GB" dirty="0"/>
          </a:p>
        </p:txBody>
      </p:sp>
    </p:spTree>
    <p:extLst>
      <p:ext uri="{BB962C8B-B14F-4D97-AF65-F5344CB8AC3E}">
        <p14:creationId xmlns:p14="http://schemas.microsoft.com/office/powerpoint/2010/main" val="182986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Pre-video Discussion</a:t>
            </a:r>
          </a:p>
        </p:txBody>
      </p:sp>
      <p:sp>
        <p:nvSpPr>
          <p:cNvPr id="3" name="Content Placeholder 2"/>
          <p:cNvSpPr>
            <a:spLocks noGrp="1"/>
          </p:cNvSpPr>
          <p:nvPr>
            <p:ph idx="1"/>
          </p:nvPr>
        </p:nvSpPr>
        <p:spPr/>
        <p:txBody>
          <a:bodyPr/>
          <a:lstStyle/>
          <a:p>
            <a:r>
              <a:rPr lang="en-GB" dirty="0"/>
              <a:t>Based on </a:t>
            </a:r>
            <a:r>
              <a:rPr lang="en-GB" dirty="0" err="1"/>
              <a:t>Gtech’s</a:t>
            </a:r>
            <a:r>
              <a:rPr lang="en-GB" dirty="0"/>
              <a:t> financial situation at start-up, do you what do you believe will be the owner’s view on business plans and </a:t>
            </a:r>
          </a:p>
          <a:p>
            <a:endParaRPr lang="en-GB" dirty="0"/>
          </a:p>
          <a:p>
            <a:r>
              <a:rPr lang="en-GB" dirty="0"/>
              <a:t>Do you think </a:t>
            </a:r>
            <a:r>
              <a:rPr lang="en-GB" dirty="0" err="1"/>
              <a:t>Gtech</a:t>
            </a:r>
            <a:r>
              <a:rPr lang="en-GB" dirty="0"/>
              <a:t> still uses business plans at present?</a:t>
            </a:r>
          </a:p>
          <a:p>
            <a:endParaRPr lang="en-GB" dirty="0"/>
          </a:p>
          <a:p>
            <a:r>
              <a:rPr lang="en-GB" dirty="0"/>
              <a:t>What role do you think the business plan might play at their current state of operation?</a:t>
            </a:r>
          </a:p>
          <a:p>
            <a:endParaRPr lang="en-GB" dirty="0"/>
          </a:p>
        </p:txBody>
      </p:sp>
    </p:spTree>
    <p:extLst>
      <p:ext uri="{BB962C8B-B14F-4D97-AF65-F5344CB8AC3E}">
        <p14:creationId xmlns:p14="http://schemas.microsoft.com/office/powerpoint/2010/main" val="2455234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Video</a:t>
            </a:r>
          </a:p>
        </p:txBody>
      </p:sp>
      <p:sp>
        <p:nvSpPr>
          <p:cNvPr id="3" name="Content Placeholder 2"/>
          <p:cNvSpPr>
            <a:spLocks noGrp="1"/>
          </p:cNvSpPr>
          <p:nvPr>
            <p:ph idx="1"/>
          </p:nvPr>
        </p:nvSpPr>
        <p:spPr/>
        <p:txBody>
          <a:bodyPr/>
          <a:lstStyle/>
          <a:p>
            <a:r>
              <a:rPr lang="en-GB" dirty="0"/>
              <a:t>Show video</a:t>
            </a:r>
          </a:p>
          <a:p>
            <a:pPr lvl="1"/>
            <a:r>
              <a:rPr lang="en-GB" dirty="0">
                <a:hlinkClick r:id="rId2"/>
              </a:rPr>
              <a:t>https://www.youtube.com/watch?v=D2NHEZ_PtXs</a:t>
            </a:r>
            <a:r>
              <a:rPr lang="en-GB" dirty="0"/>
              <a:t> </a:t>
            </a:r>
          </a:p>
        </p:txBody>
      </p:sp>
    </p:spTree>
    <p:extLst>
      <p:ext uri="{BB962C8B-B14F-4D97-AF65-F5344CB8AC3E}">
        <p14:creationId xmlns:p14="http://schemas.microsoft.com/office/powerpoint/2010/main" val="2734298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Case Study Discussion Questions</a:t>
            </a:r>
          </a:p>
        </p:txBody>
      </p:sp>
      <p:sp>
        <p:nvSpPr>
          <p:cNvPr id="3" name="Content Placeholder 2"/>
          <p:cNvSpPr>
            <a:spLocks noGrp="1"/>
          </p:cNvSpPr>
          <p:nvPr>
            <p:ph idx="1"/>
          </p:nvPr>
        </p:nvSpPr>
        <p:spPr/>
        <p:txBody>
          <a:bodyPr/>
          <a:lstStyle/>
          <a:p>
            <a:r>
              <a:rPr lang="en-GB" dirty="0"/>
              <a:t>Discuss the role of the business plan in </a:t>
            </a:r>
            <a:r>
              <a:rPr lang="en-GB" dirty="0" err="1"/>
              <a:t>Gtech</a:t>
            </a:r>
            <a:endParaRPr lang="en-GB" dirty="0"/>
          </a:p>
          <a:p>
            <a:r>
              <a:rPr lang="en-GB" dirty="0"/>
              <a:t>Who appears in charge of the ‘tangible’ aspects of the business plan?</a:t>
            </a:r>
          </a:p>
          <a:p>
            <a:r>
              <a:rPr lang="en-GB" dirty="0"/>
              <a:t>What is the owner’s role in the composition of the business plan?</a:t>
            </a:r>
          </a:p>
          <a:p>
            <a:r>
              <a:rPr lang="en-GB" dirty="0"/>
              <a:t>Think of your enterprise/start-up idea. Make three columns: Who we are; where are we going; how will we get there. List things you know under each category, as well as things you would need to do further research to include in a business plan. </a:t>
            </a:r>
          </a:p>
          <a:p>
            <a:r>
              <a:rPr lang="en-GB" dirty="0"/>
              <a:t>Look at the business plan template just handed out to you. How did the items in your three columns match or not match what the bank is looking for?</a:t>
            </a:r>
          </a:p>
          <a:p>
            <a:pPr marL="0" indent="0">
              <a:buNone/>
            </a:pPr>
            <a:endParaRPr lang="en-GB" dirty="0"/>
          </a:p>
        </p:txBody>
      </p:sp>
    </p:spTree>
    <p:extLst>
      <p:ext uri="{BB962C8B-B14F-4D97-AF65-F5344CB8AC3E}">
        <p14:creationId xmlns:p14="http://schemas.microsoft.com/office/powerpoint/2010/main" val="3603635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lstStyle/>
          <a:p>
            <a:r>
              <a:rPr lang="en-GB" dirty="0"/>
              <a:t>Stokes, D., Wilson, N. (2006). Small business management and entrepreneurship. Cengage Learning EMEA, Hampshire, UK.</a:t>
            </a:r>
          </a:p>
          <a:p>
            <a:endParaRPr lang="en-GB" dirty="0"/>
          </a:p>
        </p:txBody>
      </p:sp>
    </p:spTree>
    <p:extLst>
      <p:ext uri="{BB962C8B-B14F-4D97-AF65-F5344CB8AC3E}">
        <p14:creationId xmlns:p14="http://schemas.microsoft.com/office/powerpoint/2010/main" val="345248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Learning Objectives</a:t>
            </a:r>
          </a:p>
        </p:txBody>
      </p:sp>
      <p:sp>
        <p:nvSpPr>
          <p:cNvPr id="3" name="Content Placeholder 2"/>
          <p:cNvSpPr>
            <a:spLocks noGrp="1"/>
          </p:cNvSpPr>
          <p:nvPr>
            <p:ph idx="1"/>
          </p:nvPr>
        </p:nvSpPr>
        <p:spPr/>
        <p:txBody>
          <a:bodyPr/>
          <a:lstStyle/>
          <a:p>
            <a:pPr lvl="0"/>
            <a:r>
              <a:rPr lang="en-GB" dirty="0"/>
              <a:t>Define and apply commonly used new venture business planning concept, skills and tools</a:t>
            </a:r>
          </a:p>
          <a:p>
            <a:pPr lvl="0"/>
            <a:r>
              <a:rPr lang="en-GB" dirty="0"/>
              <a:t>Demonstrate a comprehensive understanding of the principles and process of forming a strategic business plan</a:t>
            </a:r>
          </a:p>
          <a:p>
            <a:pPr lvl="0"/>
            <a:endParaRPr lang="en-GB" dirty="0"/>
          </a:p>
        </p:txBody>
      </p:sp>
    </p:spTree>
    <p:extLst>
      <p:ext uri="{BB962C8B-B14F-4D97-AF65-F5344CB8AC3E}">
        <p14:creationId xmlns:p14="http://schemas.microsoft.com/office/powerpoint/2010/main" val="2917898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Business Plan?</a:t>
            </a:r>
          </a:p>
        </p:txBody>
      </p:sp>
      <p:sp>
        <p:nvSpPr>
          <p:cNvPr id="3" name="Content Placeholder 2"/>
          <p:cNvSpPr>
            <a:spLocks noGrp="1"/>
          </p:cNvSpPr>
          <p:nvPr>
            <p:ph idx="1"/>
          </p:nvPr>
        </p:nvSpPr>
        <p:spPr/>
        <p:txBody>
          <a:bodyPr/>
          <a:lstStyle/>
          <a:p>
            <a:r>
              <a:rPr lang="en-GB" dirty="0"/>
              <a:t>A tool for analysis</a:t>
            </a:r>
          </a:p>
          <a:p>
            <a:pPr lvl="1"/>
            <a:r>
              <a:rPr lang="en-GB" dirty="0"/>
              <a:t>Creating the plan becomes a guide to gathering the relevant information that ensures the direction of the business is achievable and financially lucrative</a:t>
            </a:r>
          </a:p>
          <a:p>
            <a:r>
              <a:rPr lang="en-GB" dirty="0"/>
              <a:t>A tool for synthesis</a:t>
            </a:r>
          </a:p>
          <a:p>
            <a:pPr lvl="1"/>
            <a:r>
              <a:rPr lang="en-GB" dirty="0"/>
              <a:t>Converts vision into a strategy for the start-up, with respective action</a:t>
            </a:r>
          </a:p>
          <a:p>
            <a:r>
              <a:rPr lang="en-GB" dirty="0"/>
              <a:t>A tool for communication</a:t>
            </a:r>
          </a:p>
          <a:p>
            <a:pPr lvl="1"/>
            <a:r>
              <a:rPr lang="en-GB" dirty="0"/>
              <a:t>Communicates potential to stakeholders</a:t>
            </a:r>
          </a:p>
          <a:p>
            <a:r>
              <a:rPr lang="en-GB" dirty="0"/>
              <a:t>A call for action</a:t>
            </a:r>
          </a:p>
          <a:p>
            <a:endParaRPr lang="en-GB" dirty="0"/>
          </a:p>
        </p:txBody>
      </p:sp>
    </p:spTree>
    <p:extLst>
      <p:ext uri="{BB962C8B-B14F-4D97-AF65-F5344CB8AC3E}">
        <p14:creationId xmlns:p14="http://schemas.microsoft.com/office/powerpoint/2010/main" val="1743378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642594"/>
            <a:ext cx="7948364" cy="1371600"/>
          </a:xfrm>
        </p:spPr>
        <p:txBody>
          <a:bodyPr>
            <a:noAutofit/>
          </a:bodyPr>
          <a:lstStyle/>
          <a:p>
            <a:r>
              <a:rPr lang="en-GB" sz="3600" dirty="0"/>
              <a:t>The Business Plan: </a:t>
            </a:r>
            <a:br>
              <a:rPr lang="en-GB" sz="3600" dirty="0"/>
            </a:br>
            <a:r>
              <a:rPr lang="en-GB" sz="3600" dirty="0"/>
              <a:t>A tangible product of the ongoing planning process</a:t>
            </a:r>
          </a:p>
        </p:txBody>
      </p:sp>
      <p:sp>
        <p:nvSpPr>
          <p:cNvPr id="3" name="Content Placeholder 2"/>
          <p:cNvSpPr>
            <a:spLocks noGrp="1"/>
          </p:cNvSpPr>
          <p:nvPr>
            <p:ph idx="1"/>
          </p:nvPr>
        </p:nvSpPr>
        <p:spPr>
          <a:xfrm>
            <a:off x="755576" y="2492896"/>
            <a:ext cx="7543800" cy="3931920"/>
          </a:xfrm>
        </p:spPr>
        <p:txBody>
          <a:bodyPr/>
          <a:lstStyle/>
          <a:p>
            <a:r>
              <a:rPr lang="en-GB" dirty="0"/>
              <a:t>Articulates the vision of the start-up team</a:t>
            </a:r>
          </a:p>
          <a:p>
            <a:pPr lvl="1"/>
            <a:r>
              <a:rPr lang="en-GB" dirty="0"/>
              <a:t>Tells others that the entrepreneur is serious</a:t>
            </a:r>
          </a:p>
          <a:p>
            <a:pPr lvl="1"/>
            <a:r>
              <a:rPr lang="en-GB" dirty="0"/>
              <a:t>Often a requirement for funding from investors and financial institutions</a:t>
            </a:r>
          </a:p>
          <a:p>
            <a:r>
              <a:rPr lang="en-GB" dirty="0"/>
              <a:t>Tells others that the entrepreneur is serious</a:t>
            </a:r>
          </a:p>
          <a:p>
            <a:pPr lvl="1"/>
            <a:r>
              <a:rPr lang="en-GB" dirty="0"/>
              <a:t>Often a requirement for funding from investors and financial institutions</a:t>
            </a:r>
          </a:p>
          <a:p>
            <a:r>
              <a:rPr lang="en-GB" dirty="0"/>
              <a:t>Is a constant work in process:</a:t>
            </a:r>
          </a:p>
          <a:p>
            <a:pPr lvl="1"/>
            <a:r>
              <a:rPr lang="en-GB" dirty="0"/>
              <a:t>Businesses evolve and change their strategies/ markets/ offerings</a:t>
            </a:r>
          </a:p>
          <a:p>
            <a:endParaRPr lang="en-GB" dirty="0"/>
          </a:p>
        </p:txBody>
      </p:sp>
    </p:spTree>
    <p:extLst>
      <p:ext uri="{BB962C8B-B14F-4D97-AF65-F5344CB8AC3E}">
        <p14:creationId xmlns:p14="http://schemas.microsoft.com/office/powerpoint/2010/main" val="908478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42594"/>
            <a:ext cx="8280920" cy="1371600"/>
          </a:xfrm>
        </p:spPr>
        <p:txBody>
          <a:bodyPr>
            <a:noAutofit/>
          </a:bodyPr>
          <a:lstStyle/>
          <a:p>
            <a:r>
              <a:rPr lang="en-GB" sz="4000" dirty="0"/>
              <a:t>The Nonconformist Entrepreneur becomes the Planner</a:t>
            </a:r>
          </a:p>
        </p:txBody>
      </p:sp>
      <p:sp>
        <p:nvSpPr>
          <p:cNvPr id="3" name="Content Placeholder 2"/>
          <p:cNvSpPr>
            <a:spLocks noGrp="1"/>
          </p:cNvSpPr>
          <p:nvPr>
            <p:ph sz="half" idx="1"/>
          </p:nvPr>
        </p:nvSpPr>
        <p:spPr>
          <a:xfrm>
            <a:off x="755576" y="2492896"/>
            <a:ext cx="3566160" cy="3749040"/>
          </a:xfrm>
        </p:spPr>
        <p:txBody>
          <a:bodyPr>
            <a:normAutofit lnSpcReduction="10000"/>
          </a:bodyPr>
          <a:lstStyle/>
          <a:p>
            <a:pPr marL="0" indent="0">
              <a:buNone/>
            </a:pPr>
            <a:r>
              <a:rPr lang="en-GB" dirty="0"/>
              <a:t>Entrepreneurs are often driven by: </a:t>
            </a:r>
          </a:p>
          <a:p>
            <a:r>
              <a:rPr lang="en-GB" dirty="0"/>
              <a:t>A unique idea</a:t>
            </a:r>
          </a:p>
          <a:p>
            <a:r>
              <a:rPr lang="en-GB" dirty="0"/>
              <a:t>Drive and determination</a:t>
            </a:r>
          </a:p>
          <a:p>
            <a:r>
              <a:rPr lang="en-GB" dirty="0"/>
              <a:t>An intuitive approach</a:t>
            </a:r>
          </a:p>
          <a:p>
            <a:r>
              <a:rPr lang="en-GB" dirty="0"/>
              <a:t>Gut feelings</a:t>
            </a:r>
          </a:p>
          <a:p>
            <a:r>
              <a:rPr lang="en-GB" dirty="0"/>
              <a:t>Heuristics- “it gets the job done”</a:t>
            </a:r>
          </a:p>
          <a:p>
            <a:r>
              <a:rPr lang="en-GB" dirty="0"/>
              <a:t>Bricolage- trying, testing, playing around</a:t>
            </a:r>
          </a:p>
          <a:p>
            <a:endParaRPr lang="en-GB" dirty="0"/>
          </a:p>
        </p:txBody>
      </p:sp>
      <p:sp>
        <p:nvSpPr>
          <p:cNvPr id="4" name="Content Placeholder 3"/>
          <p:cNvSpPr>
            <a:spLocks noGrp="1"/>
          </p:cNvSpPr>
          <p:nvPr>
            <p:ph sz="half" idx="2"/>
          </p:nvPr>
        </p:nvSpPr>
        <p:spPr>
          <a:xfrm>
            <a:off x="4788024" y="2420888"/>
            <a:ext cx="3566160" cy="3749040"/>
          </a:xfrm>
        </p:spPr>
        <p:txBody>
          <a:bodyPr>
            <a:normAutofit lnSpcReduction="10000"/>
          </a:bodyPr>
          <a:lstStyle/>
          <a:p>
            <a:pPr marL="0" indent="0">
              <a:buNone/>
            </a:pPr>
            <a:r>
              <a:rPr lang="en-GB" dirty="0"/>
              <a:t>A traditional business plan includes:</a:t>
            </a:r>
          </a:p>
          <a:p>
            <a:r>
              <a:rPr lang="en-GB" dirty="0"/>
              <a:t>Executive summary</a:t>
            </a:r>
          </a:p>
          <a:p>
            <a:r>
              <a:rPr lang="en-GB" dirty="0"/>
              <a:t>Description of the business opportunity</a:t>
            </a:r>
          </a:p>
          <a:p>
            <a:r>
              <a:rPr lang="en-GB" dirty="0"/>
              <a:t>Marketing and promotional strategy</a:t>
            </a:r>
          </a:p>
          <a:p>
            <a:r>
              <a:rPr lang="en-GB" dirty="0"/>
              <a:t>Management strategy</a:t>
            </a:r>
          </a:p>
          <a:p>
            <a:r>
              <a:rPr lang="en-GB" dirty="0"/>
              <a:t>Operational strategy</a:t>
            </a:r>
          </a:p>
          <a:p>
            <a:r>
              <a:rPr lang="en-GB" dirty="0"/>
              <a:t>Financial forecasts</a:t>
            </a:r>
          </a:p>
          <a:p>
            <a:r>
              <a:rPr lang="en-GB" dirty="0"/>
              <a:t>Information on suppliers</a:t>
            </a:r>
          </a:p>
          <a:p>
            <a:endParaRPr lang="en-GB" dirty="0"/>
          </a:p>
        </p:txBody>
      </p:sp>
      <p:sp>
        <p:nvSpPr>
          <p:cNvPr id="6" name="TextBox 5"/>
          <p:cNvSpPr txBox="1"/>
          <p:nvPr/>
        </p:nvSpPr>
        <p:spPr>
          <a:xfrm>
            <a:off x="17884" y="6237312"/>
            <a:ext cx="9073008" cy="369332"/>
          </a:xfrm>
          <a:prstGeom prst="rect">
            <a:avLst/>
          </a:prstGeom>
          <a:noFill/>
        </p:spPr>
        <p:txBody>
          <a:bodyPr wrap="square" rtlCol="0">
            <a:spAutoFit/>
          </a:bodyPr>
          <a:lstStyle/>
          <a:p>
            <a:pPr algn="ctr"/>
            <a:r>
              <a:rPr lang="en-US" dirty="0"/>
              <a:t>Why might an entrepreneur think he/she does not need a business plan?</a:t>
            </a:r>
          </a:p>
        </p:txBody>
      </p:sp>
    </p:spTree>
    <p:extLst>
      <p:ext uri="{BB962C8B-B14F-4D97-AF65-F5344CB8AC3E}">
        <p14:creationId xmlns:p14="http://schemas.microsoft.com/office/powerpoint/2010/main" val="36587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Who Cares about a Business Plan?</a:t>
            </a:r>
          </a:p>
        </p:txBody>
      </p:sp>
      <p:sp>
        <p:nvSpPr>
          <p:cNvPr id="3" name="Content Placeholder 2"/>
          <p:cNvSpPr>
            <a:spLocks noGrp="1"/>
          </p:cNvSpPr>
          <p:nvPr>
            <p:ph idx="1"/>
          </p:nvPr>
        </p:nvSpPr>
        <p:spPr>
          <a:xfrm>
            <a:off x="827584" y="2204864"/>
            <a:ext cx="7543800" cy="3931920"/>
          </a:xfrm>
        </p:spPr>
        <p:txBody>
          <a:bodyPr/>
          <a:lstStyle/>
          <a:p>
            <a:pPr marL="0" indent="0">
              <a:buNone/>
            </a:pPr>
            <a:r>
              <a:rPr lang="en-GB" dirty="0"/>
              <a:t>Owners (often the entrepreneurs)</a:t>
            </a:r>
          </a:p>
          <a:p>
            <a:r>
              <a:rPr lang="en-GB" dirty="0"/>
              <a:t>A way to assess the feasibility of a business idea</a:t>
            </a:r>
          </a:p>
          <a:p>
            <a:r>
              <a:rPr lang="en-GB" dirty="0"/>
              <a:t>Set objectives: what is the direction of this business? Targets?</a:t>
            </a:r>
          </a:p>
          <a:p>
            <a:r>
              <a:rPr lang="en-GB" dirty="0"/>
              <a:t>Determine budgets and how much funding is needed</a:t>
            </a:r>
          </a:p>
          <a:p>
            <a:pPr marL="0" indent="0">
              <a:buNone/>
            </a:pPr>
            <a:endParaRPr lang="en-GB" dirty="0"/>
          </a:p>
          <a:p>
            <a:pPr marL="0" indent="0">
              <a:buNone/>
            </a:pPr>
            <a:r>
              <a:rPr lang="en-GB" dirty="0"/>
              <a:t>Managers</a:t>
            </a:r>
          </a:p>
          <a:p>
            <a:r>
              <a:rPr lang="en-GB" dirty="0"/>
              <a:t>Clarify ideas- bringing it all together</a:t>
            </a:r>
          </a:p>
          <a:p>
            <a:r>
              <a:rPr lang="en-GB" dirty="0"/>
              <a:t>Establish what is known and what is not</a:t>
            </a:r>
          </a:p>
          <a:p>
            <a:r>
              <a:rPr lang="en-GB" dirty="0"/>
              <a:t>Determine staffing needs/Build or reorganize a team</a:t>
            </a:r>
          </a:p>
          <a:p>
            <a:r>
              <a:rPr lang="en-GB" dirty="0"/>
              <a:t>Practice analysis and presentation</a:t>
            </a:r>
          </a:p>
          <a:p>
            <a:endParaRPr lang="en-GB" dirty="0"/>
          </a:p>
        </p:txBody>
      </p:sp>
    </p:spTree>
    <p:extLst>
      <p:ext uri="{BB962C8B-B14F-4D97-AF65-F5344CB8AC3E}">
        <p14:creationId xmlns:p14="http://schemas.microsoft.com/office/powerpoint/2010/main" val="378023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Who Cares about a Business Plan?</a:t>
            </a:r>
          </a:p>
        </p:txBody>
      </p:sp>
      <p:sp>
        <p:nvSpPr>
          <p:cNvPr id="3" name="Content Placeholder 2"/>
          <p:cNvSpPr>
            <a:spLocks noGrp="1"/>
          </p:cNvSpPr>
          <p:nvPr>
            <p:ph idx="1"/>
          </p:nvPr>
        </p:nvSpPr>
        <p:spPr>
          <a:xfrm>
            <a:off x="827584" y="2204864"/>
            <a:ext cx="7543800" cy="3931920"/>
          </a:xfrm>
        </p:spPr>
        <p:txBody>
          <a:bodyPr/>
          <a:lstStyle/>
          <a:p>
            <a:pPr marL="0" indent="0">
              <a:buNone/>
            </a:pPr>
            <a:r>
              <a:rPr lang="en-GB" dirty="0"/>
              <a:t>Investors:</a:t>
            </a:r>
          </a:p>
          <a:p>
            <a:r>
              <a:rPr lang="en-GB" dirty="0"/>
              <a:t>Is this a good investment? </a:t>
            </a:r>
          </a:p>
          <a:p>
            <a:pPr lvl="1"/>
            <a:r>
              <a:rPr lang="en-GB" dirty="0"/>
              <a:t>Capital Investors: Will I get a return? </a:t>
            </a:r>
          </a:p>
          <a:p>
            <a:pPr lvl="1"/>
            <a:r>
              <a:rPr lang="en-GB" dirty="0"/>
              <a:t>Financial Institution: Will this company be able to keep up with its payments? </a:t>
            </a:r>
          </a:p>
          <a:p>
            <a:r>
              <a:rPr lang="en-GB" dirty="0"/>
              <a:t>Interested in forecasts and how you got to them</a:t>
            </a:r>
          </a:p>
          <a:p>
            <a:pPr lvl="1"/>
            <a:r>
              <a:rPr lang="en-GB" dirty="0"/>
              <a:t>Great idea, but can they pull it off?</a:t>
            </a:r>
          </a:p>
          <a:p>
            <a:pPr lvl="1"/>
            <a:r>
              <a:rPr lang="en-GB" dirty="0"/>
              <a:t>What is the management structure?</a:t>
            </a:r>
          </a:p>
          <a:p>
            <a:pPr lvl="1"/>
            <a:r>
              <a:rPr lang="en-GB" dirty="0"/>
              <a:t>What will the money go towards? </a:t>
            </a:r>
          </a:p>
          <a:p>
            <a:endParaRPr lang="en-GB" dirty="0"/>
          </a:p>
        </p:txBody>
      </p:sp>
    </p:spTree>
    <p:extLst>
      <p:ext uri="{BB962C8B-B14F-4D97-AF65-F5344CB8AC3E}">
        <p14:creationId xmlns:p14="http://schemas.microsoft.com/office/powerpoint/2010/main" val="3423135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Format of a Business Plan</a:t>
            </a:r>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683788861"/>
              </p:ext>
            </p:extLst>
          </p:nvPr>
        </p:nvGraphicFramePr>
        <p:xfrm>
          <a:off x="323528" y="1916832"/>
          <a:ext cx="8407194" cy="4104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5004048" y="6093296"/>
            <a:ext cx="2997937" cy="369332"/>
          </a:xfrm>
          <a:prstGeom prst="rect">
            <a:avLst/>
          </a:prstGeom>
        </p:spPr>
        <p:txBody>
          <a:bodyPr wrap="none">
            <a:spAutoFit/>
          </a:bodyPr>
          <a:lstStyle/>
          <a:p>
            <a:r>
              <a:rPr lang="en-US" dirty="0"/>
              <a:t>Stokes and Wilson (2006)</a:t>
            </a:r>
            <a:endParaRPr lang="en-GB" dirty="0"/>
          </a:p>
        </p:txBody>
      </p:sp>
    </p:spTree>
    <p:extLst>
      <p:ext uri="{BB962C8B-B14F-4D97-AF65-F5344CB8AC3E}">
        <p14:creationId xmlns:p14="http://schemas.microsoft.com/office/powerpoint/2010/main" val="311143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 Questions </a:t>
            </a:r>
          </a:p>
        </p:txBody>
      </p:sp>
      <p:sp>
        <p:nvSpPr>
          <p:cNvPr id="3" name="Content Placeholder 2"/>
          <p:cNvSpPr>
            <a:spLocks noGrp="1"/>
          </p:cNvSpPr>
          <p:nvPr>
            <p:ph idx="1"/>
          </p:nvPr>
        </p:nvSpPr>
        <p:spPr/>
        <p:txBody>
          <a:bodyPr/>
          <a:lstStyle/>
          <a:p>
            <a:r>
              <a:rPr lang="en-GB" dirty="0"/>
              <a:t>Does every start-up need a business plan?</a:t>
            </a:r>
          </a:p>
          <a:p>
            <a:pPr lvl="1"/>
            <a:r>
              <a:rPr lang="en-GB" dirty="0"/>
              <a:t>Start-ups that need external funding? Why/why not?</a:t>
            </a:r>
          </a:p>
          <a:p>
            <a:pPr lvl="1"/>
            <a:r>
              <a:rPr lang="en-GB" dirty="0"/>
              <a:t>Start-ups that are fully funded? Why/why not?</a:t>
            </a:r>
          </a:p>
          <a:p>
            <a:endParaRPr lang="en-GB" dirty="0"/>
          </a:p>
          <a:p>
            <a:r>
              <a:rPr lang="en-GB" dirty="0"/>
              <a:t>Who should be involved in creating a business plan?</a:t>
            </a:r>
          </a:p>
          <a:p>
            <a:endParaRPr lang="en-GB" dirty="0"/>
          </a:p>
          <a:p>
            <a:r>
              <a:rPr lang="en-GB" dirty="0"/>
              <a:t>How often should a business plan be changed/updated?</a:t>
            </a:r>
          </a:p>
          <a:p>
            <a:endParaRPr lang="en-GB" dirty="0"/>
          </a:p>
        </p:txBody>
      </p:sp>
    </p:spTree>
    <p:extLst>
      <p:ext uri="{BB962C8B-B14F-4D97-AF65-F5344CB8AC3E}">
        <p14:creationId xmlns:p14="http://schemas.microsoft.com/office/powerpoint/2010/main" val="3638835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aching Material Template">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Presentation1" id="{88699A63-7F43-49CF-85E4-B43C3B9E5CA8}" vid="{C1C9EC21-6385-4494-B942-C517B60473C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 Material Template</Template>
  <TotalTime>74</TotalTime>
  <Words>1524</Words>
  <Application>Microsoft Office PowerPoint</Application>
  <PresentationFormat>On-screen Show (4:3)</PresentationFormat>
  <Paragraphs>147</Paragraphs>
  <Slides>15</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Calibri</vt:lpstr>
      <vt:lpstr>Century Gothic</vt:lpstr>
      <vt:lpstr>Garamond</vt:lpstr>
      <vt:lpstr>Teaching Material Template</vt:lpstr>
      <vt:lpstr>PowerPoint Presentation</vt:lpstr>
      <vt:lpstr>Learning Objectives</vt:lpstr>
      <vt:lpstr>What is a Business Plan?</vt:lpstr>
      <vt:lpstr>The Business Plan:  A tangible product of the ongoing planning process</vt:lpstr>
      <vt:lpstr>The Nonconformist Entrepreneur becomes the Planner</vt:lpstr>
      <vt:lpstr>Who Cares about a Business Plan?</vt:lpstr>
      <vt:lpstr>Who Cares about a Business Plan?</vt:lpstr>
      <vt:lpstr>Format of a Business Plan</vt:lpstr>
      <vt:lpstr>Discussion Questions </vt:lpstr>
      <vt:lpstr>Case study: Gtech</vt:lpstr>
      <vt:lpstr>Gtech</vt:lpstr>
      <vt:lpstr>Pre-video Discussion</vt:lpstr>
      <vt:lpstr>Video</vt:lpstr>
      <vt:lpstr>Case Study Discussion 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 Bell</dc:creator>
  <cp:lastModifiedBy>Alison Price</cp:lastModifiedBy>
  <cp:revision>17</cp:revision>
  <dcterms:created xsi:type="dcterms:W3CDTF">2016-07-10T14:11:05Z</dcterms:created>
  <dcterms:modified xsi:type="dcterms:W3CDTF">2017-10-04T13:06:55Z</dcterms:modified>
</cp:coreProperties>
</file>