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8" r:id="rId2"/>
    <p:sldId id="265" r:id="rId3"/>
    <p:sldId id="266" r:id="rId4"/>
    <p:sldId id="267" r:id="rId5"/>
    <p:sldId id="268" r:id="rId6"/>
    <p:sldId id="269" r:id="rId7"/>
    <p:sldId id="262" r:id="rId8"/>
    <p:sldId id="263" r:id="rId9"/>
    <p:sldId id="270" r:id="rId10"/>
    <p:sldId id="272" r:id="rId11"/>
    <p:sldId id="273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5" autoAdjust="0"/>
    <p:restoredTop sz="90764" autoAdjust="0"/>
  </p:normalViewPr>
  <p:slideViewPr>
    <p:cSldViewPr>
      <p:cViewPr varScale="1">
        <p:scale>
          <a:sx n="78" d="100"/>
          <a:sy n="78" d="100"/>
        </p:scale>
        <p:origin x="148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DFD5B-85B6-47E4-9EE2-1A0B60FA57F8}" type="datetimeFigureOut">
              <a:rPr lang="en-GB" smtClean="0"/>
              <a:t>04/10/2017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EAD50-CA40-4539-9C94-2A7ED4239E8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7815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categorisation of</a:t>
            </a:r>
            <a:r>
              <a:rPr lang="en-GB" baseline="0" dirty="0"/>
              <a:t> a business </a:t>
            </a:r>
            <a:r>
              <a:rPr lang="en-GB" dirty="0"/>
              <a:t>based on their business model can potentially</a:t>
            </a:r>
            <a:r>
              <a:rPr lang="en-GB" baseline="0" dirty="0"/>
              <a:t> help a business focus on how they add value and reflect on where their value proposition actually is. This can help to inform future decisions regarding their development.</a:t>
            </a:r>
          </a:p>
          <a:p>
            <a:endParaRPr lang="en-GB" baseline="0" dirty="0"/>
          </a:p>
          <a:p>
            <a:r>
              <a:rPr lang="en-GB" baseline="0" dirty="0"/>
              <a:t>Some researchers argue that focusing on one business model, can help the business focus better and not get lost between business models. However, others argue as long as a business is clear about how it adds value and in what different ways, having more than one business model can increase revenue, differentiate and create vertical integration between activities.  </a:t>
            </a:r>
          </a:p>
          <a:p>
            <a:endParaRPr lang="en-GB" baseline="0" dirty="0"/>
          </a:p>
          <a:p>
            <a:r>
              <a:rPr lang="en-GB" baseline="0" dirty="0"/>
              <a:t>Business models are normally dependent on how a business integrate their resources and activities.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AD50-CA40-4539-9C94-2A7ED4239E8A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561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Wyche Innovation Centre could be classified as</a:t>
            </a:r>
            <a:r>
              <a:rPr lang="en-GB" baseline="0" dirty="0"/>
              <a:t> having both an Ownership and Rent of Key Assets and a Product/Service Provider business model. They started off having an Ownership and Rent of Key Assets business model, before branching out into providing augmented services. </a:t>
            </a:r>
          </a:p>
          <a:p>
            <a:endParaRPr lang="en-GB" baseline="0" dirty="0"/>
          </a:p>
          <a:p>
            <a:r>
              <a:rPr lang="en-GB" baseline="0" dirty="0"/>
              <a:t>Having two business models helped them to even out the cash flow. The Ownership and Rent of Key Assets model provides a lower steady cash flow, whilst the Product/Service Provider business model provides higher returns but is less predictable and the cash flow fluctuates. The two modules complement each other as the Product/Service Provider model offers additional value added services to the existing customer.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AD50-CA40-4539-9C94-2A7ED4239E8A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383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Depending</a:t>
            </a:r>
            <a:r>
              <a:rPr lang="en-GB" baseline="0" dirty="0"/>
              <a:t> on the time available and level of the class the full Business Model Canvas could be presented and discussed and used in the following activity.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AD50-CA40-4539-9C94-2A7ED4239E8A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47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67730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5851" y="1411615"/>
            <a:ext cx="69723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851910" y="1267730"/>
            <a:ext cx="144018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937635" y="1267731"/>
            <a:ext cx="126873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3"/>
            <a:ext cx="680313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89070" y="1341256"/>
            <a:ext cx="116586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B458F11-A3E0-41F2-91EC-E0A88C1D79F5}" type="datetimeFigureOut">
              <a:rPr lang="en-GB" smtClean="0"/>
              <a:t>04/10/2017</a:t>
            </a:fld>
            <a:endParaRPr lang="en-GB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5211060"/>
            <a:ext cx="442912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3402E23-52EA-44B9-987D-87805EB131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136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8F11-A3E0-41F2-91EC-E0A88C1D79F5}" type="datetimeFigureOut">
              <a:rPr lang="en-GB" smtClean="0"/>
              <a:t>04/10/2017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02E23-52EA-44B9-987D-87805EB131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255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8F11-A3E0-41F2-91EC-E0A88C1D79F5}" type="datetimeFigureOut">
              <a:rPr lang="en-GB" smtClean="0"/>
              <a:t>04/10/2017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02E23-52EA-44B9-987D-87805EB131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640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6912768" cy="108012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1116014" y="1916113"/>
            <a:ext cx="6985000" cy="4321199"/>
          </a:xfrm>
        </p:spPr>
        <p:txBody>
          <a:bodyPr/>
          <a:lstStyle>
            <a:lvl1pPr marL="0" indent="0">
              <a:buClr>
                <a:schemeClr val="tx1">
                  <a:lumMod val="75000"/>
                  <a:lumOff val="25000"/>
                </a:schemeClr>
              </a:buClr>
              <a:buSzPct val="100000"/>
              <a:buFontTx/>
              <a:buNone/>
              <a:defRPr sz="24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2157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-36512" y="0"/>
            <a:ext cx="9288463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2400" dirty="0"/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0500"/>
            <a:ext cx="87122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5"/>
          <p:cNvCxnSpPr>
            <a:cxnSpLocks noChangeShapeType="1"/>
          </p:cNvCxnSpPr>
          <p:nvPr/>
        </p:nvCxnSpPr>
        <p:spPr bwMode="auto">
          <a:xfrm>
            <a:off x="7043738" y="5589590"/>
            <a:ext cx="0" cy="871537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8" name="Picture 13" descr="uw-logo-whit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214" y="5683250"/>
            <a:ext cx="1514475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1268762"/>
            <a:ext cx="7200800" cy="1470025"/>
          </a:xfrm>
        </p:spPr>
        <p:txBody>
          <a:bodyPr anchor="b"/>
          <a:lstStyle>
            <a:lvl1pPr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2826104"/>
            <a:ext cx="7200800" cy="1296144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1043608" y="4221088"/>
            <a:ext cx="7200900" cy="1223962"/>
          </a:xfrm>
        </p:spPr>
        <p:txBody>
          <a:bodyPr/>
          <a:lstStyle>
            <a:lvl1pPr marL="0" indent="0">
              <a:buNone/>
              <a:defRPr sz="1800" strike="noStrik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2283788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-36512" y="0"/>
            <a:ext cx="9288463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2400" dirty="0"/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0500"/>
            <a:ext cx="87122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5"/>
          <p:cNvCxnSpPr>
            <a:cxnSpLocks noChangeShapeType="1"/>
          </p:cNvCxnSpPr>
          <p:nvPr/>
        </p:nvCxnSpPr>
        <p:spPr bwMode="auto">
          <a:xfrm>
            <a:off x="7043738" y="5589590"/>
            <a:ext cx="0" cy="871537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8" name="Picture 13" descr="uw-logo-whit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214" y="5683250"/>
            <a:ext cx="1514475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1268762"/>
            <a:ext cx="7200800" cy="1470025"/>
          </a:xfrm>
        </p:spPr>
        <p:txBody>
          <a:bodyPr anchor="b"/>
          <a:lstStyle>
            <a:lvl1pPr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2826104"/>
            <a:ext cx="7200800" cy="1296144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1043608" y="4221088"/>
            <a:ext cx="7200900" cy="1223962"/>
          </a:xfrm>
        </p:spPr>
        <p:txBody>
          <a:bodyPr/>
          <a:lstStyle>
            <a:lvl1pPr marL="0" indent="0">
              <a:buNone/>
              <a:defRPr sz="1800" strike="noStrik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105436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mage or Graph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1115617" y="5229202"/>
            <a:ext cx="5688632" cy="777209"/>
          </a:xfrm>
        </p:spPr>
        <p:txBody>
          <a:bodyPr/>
          <a:lstStyle>
            <a:lvl1pPr marL="0" indent="0"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/>
              <a:buNone/>
              <a:defRPr sz="24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115618" y="548681"/>
            <a:ext cx="6911975" cy="647700"/>
          </a:xfrm>
        </p:spPr>
        <p:txBody>
          <a:bodyPr/>
          <a:lstStyle>
            <a:lvl1pPr marL="0" indent="0">
              <a:buNone/>
              <a:defRPr sz="43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1116015" y="1341439"/>
            <a:ext cx="6911975" cy="3671887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9807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8F11-A3E0-41F2-91EC-E0A88C1D79F5}" type="datetimeFigureOut">
              <a:rPr lang="en-GB" smtClean="0"/>
              <a:t>04/10/2017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02E23-52EA-44B9-987D-87805EB131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16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67730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5850" y="1411615"/>
            <a:ext cx="69723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851910" y="1267730"/>
            <a:ext cx="144018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937635" y="1267731"/>
            <a:ext cx="126873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91356" y="1344502"/>
            <a:ext cx="116586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B458F11-A3E0-41F2-91EC-E0A88C1D79F5}" type="datetimeFigureOut">
              <a:rPr lang="en-GB" smtClean="0"/>
              <a:t>04/10/2017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165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E3402E23-52EA-44B9-987D-87805EB131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0477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2103120"/>
            <a:ext cx="356616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7740" y="2103120"/>
            <a:ext cx="356616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8F11-A3E0-41F2-91EC-E0A88C1D79F5}" type="datetimeFigureOut">
              <a:rPr lang="en-GB" smtClean="0"/>
              <a:t>04/10/2017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02E23-52EA-44B9-987D-87805EB131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015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386" y="2074334"/>
            <a:ext cx="356616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2386" y="2755898"/>
            <a:ext cx="356616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0026" y="2074334"/>
            <a:ext cx="356616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0026" y="2756581"/>
            <a:ext cx="356616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8F11-A3E0-41F2-91EC-E0A88C1D79F5}" type="datetimeFigureOut">
              <a:rPr lang="en-GB" smtClean="0"/>
              <a:t>04/10/2017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02E23-52EA-44B9-987D-87805EB131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9904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8F11-A3E0-41F2-91EC-E0A88C1D79F5}" type="datetimeFigureOut">
              <a:rPr lang="en-GB" smtClean="0"/>
              <a:t>04/10/2017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02E23-52EA-44B9-987D-87805EB131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474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8F11-A3E0-41F2-91EC-E0A88C1D79F5}" type="datetimeFigureOut">
              <a:rPr lang="en-GB" smtClean="0"/>
              <a:t>04/10/2017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02E23-52EA-44B9-987D-87805EB131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5898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237744"/>
            <a:ext cx="6398514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237744"/>
            <a:ext cx="219456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609600"/>
            <a:ext cx="58293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58F11-A3E0-41F2-91EC-E0A88C1D79F5}" type="datetimeFigureOut">
              <a:rPr lang="en-GB" smtClean="0"/>
              <a:t>04/10/2017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223002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402E23-52EA-44B9-987D-87805EB1319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6868160" y="374904"/>
            <a:ext cx="198882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7067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237744"/>
            <a:ext cx="219456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237744"/>
            <a:ext cx="6398514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B458F11-A3E0-41F2-91EC-E0A88C1D79F5}" type="datetimeFigureOut">
              <a:rPr lang="en-GB" smtClean="0"/>
              <a:t>04/10/2017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227064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402E23-52EA-44B9-987D-87805EB1319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6868160" y="374904"/>
            <a:ext cx="198882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3799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237744"/>
            <a:ext cx="8791956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0100" y="642594"/>
            <a:ext cx="75438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2103120"/>
            <a:ext cx="75438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5740" y="6307672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B458F11-A3E0-41F2-91EC-E0A88C1D79F5}" type="datetimeFigureOut">
              <a:rPr lang="en-GB" smtClean="0"/>
              <a:t>04/10/2017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17470" y="6307672"/>
            <a:ext cx="390906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52410" y="6307672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3402E23-52EA-44B9-987D-87805EB131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64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4" r:id="rId13"/>
    <p:sldLayoutId id="2147483675" r:id="rId14"/>
    <p:sldLayoutId id="2147483676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79512" y="188640"/>
            <a:ext cx="8784976" cy="648072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71280" y="1556792"/>
            <a:ext cx="680144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 sz="5400" dirty="0">
                <a:solidFill>
                  <a:schemeClr val="bg1"/>
                </a:solidFill>
              </a:rPr>
              <a:t>Wyche Innovation Centre</a:t>
            </a:r>
            <a:endParaRPr lang="ja-JP" altLang="en-US" sz="5400" dirty="0">
              <a:solidFill>
                <a:schemeClr val="bg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171280" y="4377262"/>
            <a:ext cx="6803136" cy="4572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 spc="8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chemeClr val="bg1"/>
                </a:solidFill>
              </a:rPr>
              <a:t>Business Models &amp; Introduction to Business Modelling</a:t>
            </a:r>
          </a:p>
        </p:txBody>
      </p:sp>
    </p:spTree>
    <p:extLst>
      <p:ext uri="{BB962C8B-B14F-4D97-AF65-F5344CB8AC3E}">
        <p14:creationId xmlns:p14="http://schemas.microsoft.com/office/powerpoint/2010/main" val="3318358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Mapping the Key Elements of a Business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20888"/>
            <a:ext cx="7776864" cy="3931920"/>
          </a:xfrm>
        </p:spPr>
        <p:txBody>
          <a:bodyPr/>
          <a:lstStyle/>
          <a:p>
            <a:r>
              <a:rPr lang="en-GB" dirty="0"/>
              <a:t>Many tools exist to help with the mapping and visual representation of a business (including the Business Model Canvas)</a:t>
            </a:r>
          </a:p>
          <a:p>
            <a:endParaRPr lang="en-GB" dirty="0"/>
          </a:p>
          <a:p>
            <a:r>
              <a:rPr lang="en-GB" dirty="0"/>
              <a:t>When mapping the key elements of a business it is important to consider the following:</a:t>
            </a:r>
          </a:p>
          <a:p>
            <a:pPr lvl="1"/>
            <a:r>
              <a:rPr lang="en-GB" dirty="0"/>
              <a:t>What is the value proposition offered by the business?</a:t>
            </a:r>
          </a:p>
          <a:p>
            <a:pPr lvl="1"/>
            <a:r>
              <a:rPr lang="en-GB" dirty="0"/>
              <a:t>What are the key activities and resources required to realise the value proposition?</a:t>
            </a:r>
          </a:p>
          <a:p>
            <a:pPr lvl="1"/>
            <a:r>
              <a:rPr lang="en-GB" dirty="0"/>
              <a:t>Who is the customer segment is?</a:t>
            </a:r>
          </a:p>
          <a:p>
            <a:pPr lvl="1"/>
            <a:r>
              <a:rPr lang="en-GB" dirty="0"/>
              <a:t>How will the firm will generate revenue money?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276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Mapping the Key Elements of a Business Model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Answer the following questions for the case of the Wyche Innovation Centre in order to map out the key elements of their business plan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Pick a business and answer the following questions for that business in order to map out the key elements of their business plan</a:t>
            </a:r>
          </a:p>
          <a:p>
            <a:pPr marL="274320" lvl="1" indent="0">
              <a:buNone/>
            </a:pPr>
            <a:endParaRPr lang="en-GB" dirty="0"/>
          </a:p>
          <a:p>
            <a:pPr lvl="1"/>
            <a:r>
              <a:rPr lang="en-GB" dirty="0"/>
              <a:t>What is the value proposition offered by the business?</a:t>
            </a:r>
          </a:p>
          <a:p>
            <a:pPr lvl="1"/>
            <a:r>
              <a:rPr lang="en-GB" dirty="0"/>
              <a:t>What are the key activities and resources required to realise the value proposition?</a:t>
            </a:r>
          </a:p>
          <a:p>
            <a:pPr lvl="1"/>
            <a:r>
              <a:rPr lang="en-GB" dirty="0"/>
              <a:t>Who is the customer segment is?</a:t>
            </a:r>
          </a:p>
          <a:p>
            <a:pPr lvl="1"/>
            <a:r>
              <a:rPr lang="en-GB" dirty="0"/>
              <a:t>How will the firm will generate revenue money?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0754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Hedman, J., Kalling, T. (2003) The Business Model Concept: Theoretical underpinnings and empirical illustrations, </a:t>
            </a:r>
            <a:r>
              <a:rPr lang="en-GB" i="1" dirty="0"/>
              <a:t>European Journal of Information Systems</a:t>
            </a:r>
            <a:r>
              <a:rPr lang="en-GB" dirty="0"/>
              <a:t>, 12(1), 42-59</a:t>
            </a:r>
          </a:p>
          <a:p>
            <a:r>
              <a:rPr lang="en-GB" dirty="0"/>
              <a:t>Magretta, J. (2002) Why Business Models Matter?, </a:t>
            </a:r>
            <a:r>
              <a:rPr lang="en-GB" i="1" dirty="0"/>
              <a:t>Harvard Business Review</a:t>
            </a:r>
            <a:r>
              <a:rPr lang="en-GB" dirty="0"/>
              <a:t>, 80(5), 86-92.</a:t>
            </a:r>
          </a:p>
          <a:p>
            <a:r>
              <a:rPr lang="en-GB" dirty="0"/>
              <a:t>Tidd, J., Bessant, J. (2013) </a:t>
            </a:r>
            <a:r>
              <a:rPr lang="en-GB" i="1" dirty="0"/>
              <a:t>Managing Innovation: Integrating Technological, Market and Organizational Change</a:t>
            </a:r>
            <a:r>
              <a:rPr lang="en-GB" dirty="0"/>
              <a:t>, John Wiley &amp; Sons: Chichester.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424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Understand the difference between common business models</a:t>
            </a:r>
          </a:p>
          <a:p>
            <a:pPr lvl="0"/>
            <a:r>
              <a:rPr lang="en-GB" dirty="0"/>
              <a:t>Compare and contrast common business models when applied to a business</a:t>
            </a:r>
          </a:p>
        </p:txBody>
      </p:sp>
    </p:spTree>
    <p:extLst>
      <p:ext uri="{BB962C8B-B14F-4D97-AF65-F5344CB8AC3E}">
        <p14:creationId xmlns:p14="http://schemas.microsoft.com/office/powerpoint/2010/main" val="2533223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Business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business models is the system that transforms intangible business ideas into products/services that have value in the market place (Hedman and Kalling, 2003)</a:t>
            </a:r>
          </a:p>
          <a:p>
            <a:endParaRPr lang="en-GB" dirty="0"/>
          </a:p>
          <a:p>
            <a:r>
              <a:rPr lang="en-GB" dirty="0"/>
              <a:t>Business models define:</a:t>
            </a:r>
          </a:p>
          <a:p>
            <a:pPr lvl="1"/>
            <a:r>
              <a:rPr lang="en-GB" dirty="0"/>
              <a:t>How a firm works</a:t>
            </a:r>
          </a:p>
          <a:p>
            <a:pPr lvl="1"/>
            <a:r>
              <a:rPr lang="en-GB" dirty="0"/>
              <a:t>Who its customers are</a:t>
            </a:r>
          </a:p>
          <a:p>
            <a:pPr lvl="1"/>
            <a:r>
              <a:rPr lang="en-GB" dirty="0"/>
              <a:t>What the customer values</a:t>
            </a:r>
          </a:p>
          <a:p>
            <a:pPr lvl="1"/>
            <a:r>
              <a:rPr lang="en-GB" dirty="0"/>
              <a:t>How a firm makes money</a:t>
            </a:r>
          </a:p>
          <a:p>
            <a:pPr lvl="1"/>
            <a:r>
              <a:rPr lang="en-GB" dirty="0"/>
              <a:t>How value can be delivered to the customer cost effectively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77752" y="545451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Magretta (2002)</a:t>
            </a:r>
          </a:p>
        </p:txBody>
      </p:sp>
    </p:spTree>
    <p:extLst>
      <p:ext uri="{BB962C8B-B14F-4D97-AF65-F5344CB8AC3E}">
        <p14:creationId xmlns:p14="http://schemas.microsoft.com/office/powerpoint/2010/main" val="3435977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Classifying Business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Business models provide a framework creating and delivering value to the end consumer. This can be done in the following ways: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Product/service provider</a:t>
            </a:r>
          </a:p>
          <a:p>
            <a:pPr lvl="1"/>
            <a:r>
              <a:rPr lang="en-GB" dirty="0"/>
              <a:t>Offers an end product or service to the customer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Ownership and rent of key assets</a:t>
            </a:r>
          </a:p>
          <a:p>
            <a:pPr lvl="1"/>
            <a:r>
              <a:rPr lang="en-GB" dirty="0"/>
              <a:t>Offers customers the use of a product/service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Finance provider</a:t>
            </a:r>
          </a:p>
          <a:p>
            <a:pPr lvl="1"/>
            <a:r>
              <a:rPr lang="en-GB" dirty="0"/>
              <a:t>Offers customers access to money and capital and associated services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724128" y="551723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Tidd &amp; Bessant (2013)</a:t>
            </a:r>
          </a:p>
        </p:txBody>
      </p:sp>
    </p:spTree>
    <p:extLst>
      <p:ext uri="{BB962C8B-B14F-4D97-AF65-F5344CB8AC3E}">
        <p14:creationId xmlns:p14="http://schemas.microsoft.com/office/powerpoint/2010/main" val="4070761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Classifying Business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en-GB" dirty="0"/>
              <a:t>Systems integrator</a:t>
            </a:r>
          </a:p>
          <a:p>
            <a:pPr lvl="1"/>
            <a:r>
              <a:rPr lang="en-GB" dirty="0"/>
              <a:t> Pulls together components on behalf of customers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GB" dirty="0"/>
              <a:t>Platform provider</a:t>
            </a:r>
          </a:p>
          <a:p>
            <a:pPr lvl="1"/>
            <a:r>
              <a:rPr lang="en-GB" dirty="0"/>
              <a:t>Offers a platform from which other businesses can create value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GB" dirty="0"/>
              <a:t>Network provider</a:t>
            </a:r>
          </a:p>
          <a:p>
            <a:pPr lvl="1"/>
            <a:r>
              <a:rPr lang="en-GB" dirty="0"/>
              <a:t>Offers access to a network 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GB" dirty="0"/>
              <a:t>Skills provider</a:t>
            </a:r>
          </a:p>
          <a:p>
            <a:pPr lvl="1"/>
            <a:r>
              <a:rPr lang="en-GB" dirty="0"/>
              <a:t>Rents or sells access to knowledge or human resources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GB" dirty="0"/>
              <a:t>Outsourcer</a:t>
            </a:r>
          </a:p>
          <a:p>
            <a:pPr lvl="1"/>
            <a:r>
              <a:rPr lang="en-GB" dirty="0"/>
              <a:t>Offers to take responsibility for a non core/key activity for another business</a:t>
            </a:r>
          </a:p>
        </p:txBody>
      </p:sp>
    </p:spTree>
    <p:extLst>
      <p:ext uri="{BB962C8B-B14F-4D97-AF65-F5344CB8AC3E}">
        <p14:creationId xmlns:p14="http://schemas.microsoft.com/office/powerpoint/2010/main" val="3839135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Business Model Classification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Come up with an existing business which could be categorised under each of the business model categorises</a:t>
            </a:r>
          </a:p>
          <a:p>
            <a:r>
              <a:rPr lang="en-GB" dirty="0"/>
              <a:t>What business benefits could be gained from categorising businesses based on their business model?</a:t>
            </a:r>
          </a:p>
          <a:p>
            <a:r>
              <a:rPr lang="en-GB" dirty="0"/>
              <a:t>Do you think it is a good idea for a single business to adopt several business models?</a:t>
            </a:r>
          </a:p>
          <a:p>
            <a:pPr lvl="1"/>
            <a:r>
              <a:rPr lang="en-GB" dirty="0"/>
              <a:t>How/why have you come to this conclusion?</a:t>
            </a:r>
          </a:p>
          <a:p>
            <a:r>
              <a:rPr lang="en-GB" dirty="0"/>
              <a:t>Is one business model more sustainable than other?</a:t>
            </a:r>
          </a:p>
          <a:p>
            <a:pPr lvl="1"/>
            <a:r>
              <a:rPr lang="en-GB" dirty="0"/>
              <a:t>How/why have you come to this conclusion?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815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Case Study: Wyche Innovation Centre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03120"/>
            <a:ext cx="8280920" cy="4350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In their own words:</a:t>
            </a:r>
          </a:p>
          <a:p>
            <a:r>
              <a:rPr lang="en-GB" dirty="0"/>
              <a:t>Managed by Key IQ</a:t>
            </a:r>
          </a:p>
          <a:p>
            <a:r>
              <a:rPr lang="en-GB" dirty="0"/>
              <a:t>An innovation and technology hub in Worcestershire. They provide workspaces and business services</a:t>
            </a:r>
          </a:p>
          <a:p>
            <a:r>
              <a:rPr lang="en-GB" dirty="0"/>
              <a:t>Flexible to suit the needs of both small and growing businesses. Operating an easy in and easy out policy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1009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Video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Embed/show video</a:t>
            </a:r>
          </a:p>
        </p:txBody>
      </p:sp>
    </p:spTree>
    <p:extLst>
      <p:ext uri="{BB962C8B-B14F-4D97-AF65-F5344CB8AC3E}">
        <p14:creationId xmlns:p14="http://schemas.microsoft.com/office/powerpoint/2010/main" val="4189454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Case Study Discussion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type of business model(s) would you classify the Wyche Innovation Centre of currently following?</a:t>
            </a:r>
          </a:p>
          <a:p>
            <a:pPr marL="457200" lvl="2">
              <a:spcBef>
                <a:spcPts val="900"/>
              </a:spcBef>
            </a:pPr>
            <a:r>
              <a:rPr lang="en-GB" sz="1600" dirty="0"/>
              <a:t>How/why have you come to this conclusion?</a:t>
            </a:r>
          </a:p>
          <a:p>
            <a:r>
              <a:rPr lang="en-GB" dirty="0"/>
              <a:t>What are the benefits for the Wyche Innovation centre of having two different business models?</a:t>
            </a:r>
          </a:p>
          <a:p>
            <a:r>
              <a:rPr lang="en-GB" sz="1800" dirty="0"/>
              <a:t>Are there ever any potential dangers with operating more than one business model in a single business?</a:t>
            </a:r>
          </a:p>
          <a:p>
            <a:endParaRPr lang="en-GB" sz="18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56630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aching Material Template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8699A63-7F43-49CF-85E4-B43C3B9E5CA8}" vid="{C1C9EC21-6385-4494-B942-C517B60473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Teaching Material Template</Template>
  <TotalTime>55</TotalTime>
  <Words>963</Words>
  <Application>Microsoft Office PowerPoint</Application>
  <PresentationFormat>On-screen Show (4:3)</PresentationFormat>
  <Paragraphs>89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ＭＳ ゴシック</vt:lpstr>
      <vt:lpstr>ＭＳ Ｐゴシック</vt:lpstr>
      <vt:lpstr>Arial</vt:lpstr>
      <vt:lpstr>Calibri</vt:lpstr>
      <vt:lpstr>Century Gothic</vt:lpstr>
      <vt:lpstr>Garamond</vt:lpstr>
      <vt:lpstr>Teaching Material Template</vt:lpstr>
      <vt:lpstr>PowerPoint Presentation</vt:lpstr>
      <vt:lpstr>Learning Objectives</vt:lpstr>
      <vt:lpstr>Business Models</vt:lpstr>
      <vt:lpstr>Classifying Business Models</vt:lpstr>
      <vt:lpstr>Classifying Business Models</vt:lpstr>
      <vt:lpstr>Business Model Classification Discussion</vt:lpstr>
      <vt:lpstr>Case Study: Wyche Innovation Centre</vt:lpstr>
      <vt:lpstr>Video</vt:lpstr>
      <vt:lpstr>Case Study Discussion Questions</vt:lpstr>
      <vt:lpstr>Mapping the Key Elements of a Business Model</vt:lpstr>
      <vt:lpstr>Mapping the Key Elements of a Business Model Activity</vt:lpstr>
      <vt:lpstr>References</vt:lpstr>
    </vt:vector>
  </TitlesOfParts>
  <Manager/>
  <Company>UoW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David Bozward</dc:creator>
  <cp:keywords/>
  <dc:description/>
  <cp:lastModifiedBy>Alison Price</cp:lastModifiedBy>
  <cp:revision>17</cp:revision>
  <dcterms:created xsi:type="dcterms:W3CDTF">2016-07-10T14:11:05Z</dcterms:created>
  <dcterms:modified xsi:type="dcterms:W3CDTF">2017-10-04T12:46:14Z</dcterms:modified>
  <cp:category/>
</cp:coreProperties>
</file>