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A72714-98DF-4004-A3A2-C99CA198FA7E}" type="datetimeFigureOut">
              <a:rPr lang="en-GB" smtClean="0"/>
              <a:t>14/10/2015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DEAC04-29CF-4620-9437-6B17F8E768FB}" type="slidenum">
              <a:rPr lang="en-GB" smtClean="0"/>
              <a:t>‹#›</a:t>
            </a:fld>
            <a:endParaRPr lang="en-GB"/>
          </a:p>
        </p:txBody>
      </p:sp>
    </p:spTree>
    <p:extLst>
      <p:ext uri="{BB962C8B-B14F-4D97-AF65-F5344CB8AC3E}">
        <p14:creationId xmlns:p14="http://schemas.microsoft.com/office/powerpoint/2010/main" val="378089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14</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15</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16</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17</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18</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49DE633-9201-4E3D-BE8F-6B31CFF1953D}"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193F3E8-A5B1-40BA-A2FF-ACA15FD8D7C5}"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193F3E8-A5B1-40BA-A2FF-ACA15FD8D7C5}"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90A8CD5-EF71-437A-A6F2-B19EB31125BD}"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30B828C-4DBA-4B71-9D4E-2E8AAFD51BA1}" type="datetimeFigureOut">
              <a:rPr lang="en-GB" smtClean="0"/>
              <a:t>14/10/2015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1678113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0B828C-4DBA-4B71-9D4E-2E8AAFD51BA1}" type="datetimeFigureOut">
              <a:rPr lang="en-GB" smtClean="0"/>
              <a:t>14/10/2015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383328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0B828C-4DBA-4B71-9D4E-2E8AAFD51BA1}" type="datetimeFigureOut">
              <a:rPr lang="en-GB" smtClean="0"/>
              <a:t>14/10/2015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2820945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0B828C-4DBA-4B71-9D4E-2E8AAFD51BA1}" type="datetimeFigureOut">
              <a:rPr lang="en-GB" smtClean="0"/>
              <a:t>14/10/2015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1329304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0B828C-4DBA-4B71-9D4E-2E8AAFD51BA1}" type="datetimeFigureOut">
              <a:rPr lang="en-GB" smtClean="0"/>
              <a:t>14/10/2015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143650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30B828C-4DBA-4B71-9D4E-2E8AAFD51BA1}" type="datetimeFigureOut">
              <a:rPr lang="en-GB" smtClean="0"/>
              <a:t>14/10/2015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3691096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30B828C-4DBA-4B71-9D4E-2E8AAFD51BA1}" type="datetimeFigureOut">
              <a:rPr lang="en-GB" smtClean="0"/>
              <a:t>14/10/2015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3984000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30B828C-4DBA-4B71-9D4E-2E8AAFD51BA1}" type="datetimeFigureOut">
              <a:rPr lang="en-GB" smtClean="0"/>
              <a:t>14/10/2015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399878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B828C-4DBA-4B71-9D4E-2E8AAFD51BA1}" type="datetimeFigureOut">
              <a:rPr lang="en-GB" smtClean="0"/>
              <a:t>14/10/2015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996644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B828C-4DBA-4B71-9D4E-2E8AAFD51BA1}" type="datetimeFigureOut">
              <a:rPr lang="en-GB" smtClean="0"/>
              <a:t>14/10/2015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3355270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B828C-4DBA-4B71-9D4E-2E8AAFD51BA1}" type="datetimeFigureOut">
              <a:rPr lang="en-GB" smtClean="0"/>
              <a:t>14/10/2015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560C4E-D18A-4878-960F-DE7FA482EF2B}" type="slidenum">
              <a:rPr lang="en-GB" smtClean="0"/>
              <a:t>‹#›</a:t>
            </a:fld>
            <a:endParaRPr lang="en-GB"/>
          </a:p>
        </p:txBody>
      </p:sp>
    </p:spTree>
    <p:extLst>
      <p:ext uri="{BB962C8B-B14F-4D97-AF65-F5344CB8AC3E}">
        <p14:creationId xmlns:p14="http://schemas.microsoft.com/office/powerpoint/2010/main" val="2851616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B828C-4DBA-4B71-9D4E-2E8AAFD51BA1}" type="datetimeFigureOut">
              <a:rPr lang="en-GB" smtClean="0"/>
              <a:t>14/10/2015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60C4E-D18A-4878-960F-DE7FA482EF2B}" type="slidenum">
              <a:rPr lang="en-GB" smtClean="0"/>
              <a:t>‹#›</a:t>
            </a:fld>
            <a:endParaRPr lang="en-GB"/>
          </a:p>
        </p:txBody>
      </p:sp>
    </p:spTree>
    <p:extLst>
      <p:ext uri="{BB962C8B-B14F-4D97-AF65-F5344CB8AC3E}">
        <p14:creationId xmlns:p14="http://schemas.microsoft.com/office/powerpoint/2010/main" val="2912214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teamtechnology.co.uk/mmdi-re/mmdi-re.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belbin.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5620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ultimate level</a:t>
            </a:r>
            <a:endParaRPr lang="en-GB" dirty="0"/>
          </a:p>
        </p:txBody>
      </p:sp>
      <p:sp>
        <p:nvSpPr>
          <p:cNvPr id="3" name="Content Placeholder 2"/>
          <p:cNvSpPr>
            <a:spLocks noGrp="1"/>
          </p:cNvSpPr>
          <p:nvPr>
            <p:ph idx="1"/>
          </p:nvPr>
        </p:nvSpPr>
        <p:spPr/>
        <p:txBody>
          <a:bodyPr/>
          <a:lstStyle/>
          <a:p>
            <a:r>
              <a:rPr lang="en-GB" dirty="0" smtClean="0"/>
              <a:t>This level won’t often be achieved.</a:t>
            </a:r>
          </a:p>
          <a:p>
            <a:r>
              <a:rPr lang="en-GB" dirty="0" smtClean="0"/>
              <a:t>It is typically the level found by couples that have been together for a long time</a:t>
            </a:r>
          </a:p>
          <a:p>
            <a:r>
              <a:rPr lang="en-GB" dirty="0" smtClean="0"/>
              <a:t>Or as I found out recently – groups of soldiers who have fought through a long and dangerous posting in Iraq or Afghanistan</a:t>
            </a:r>
          </a:p>
          <a:p>
            <a:r>
              <a:rPr lang="en-GB" dirty="0" smtClean="0"/>
              <a:t>Here communication becomes instinctive and you have total trust in the other person(s)</a:t>
            </a:r>
            <a:endParaRPr lang="en-GB" dirty="0"/>
          </a:p>
        </p:txBody>
      </p:sp>
    </p:spTree>
    <p:extLst>
      <p:ext uri="{BB962C8B-B14F-4D97-AF65-F5344CB8AC3E}">
        <p14:creationId xmlns:p14="http://schemas.microsoft.com/office/powerpoint/2010/main" val="3129845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200176" y="836713"/>
            <a:ext cx="6540175" cy="4896544"/>
          </a:xfrm>
        </p:spPr>
      </p:pic>
    </p:spTree>
    <p:extLst>
      <p:ext uri="{BB962C8B-B14F-4D97-AF65-F5344CB8AC3E}">
        <p14:creationId xmlns:p14="http://schemas.microsoft.com/office/powerpoint/2010/main" val="2706666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activity for the team to do</a:t>
            </a:r>
            <a:endParaRPr lang="en-GB" dirty="0"/>
          </a:p>
        </p:txBody>
      </p:sp>
      <p:sp>
        <p:nvSpPr>
          <p:cNvPr id="3" name="Content Placeholder 2"/>
          <p:cNvSpPr>
            <a:spLocks noGrp="1"/>
          </p:cNvSpPr>
          <p:nvPr>
            <p:ph idx="1"/>
          </p:nvPr>
        </p:nvSpPr>
        <p:spPr/>
        <p:txBody>
          <a:bodyPr/>
          <a:lstStyle/>
          <a:p>
            <a:r>
              <a:rPr lang="en-GB" dirty="0" smtClean="0"/>
              <a:t>Read the hand outs and reflect…</a:t>
            </a:r>
          </a:p>
          <a:p>
            <a:endParaRPr lang="en-GB" dirty="0" smtClean="0"/>
          </a:p>
          <a:p>
            <a:r>
              <a:rPr lang="en-GB" dirty="0" smtClean="0"/>
              <a:t>You should identify the stage of development a team you work in is operating at.</a:t>
            </a:r>
          </a:p>
          <a:p>
            <a:endParaRPr lang="en-GB" dirty="0"/>
          </a:p>
        </p:txBody>
      </p:sp>
    </p:spTree>
    <p:extLst>
      <p:ext uri="{BB962C8B-B14F-4D97-AF65-F5344CB8AC3E}">
        <p14:creationId xmlns:p14="http://schemas.microsoft.com/office/powerpoint/2010/main" val="1201966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1</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Characteristics of a team that has just started or is working at the lowest level. </a:t>
            </a:r>
            <a:r>
              <a:rPr lang="en-GB" b="1" dirty="0" smtClean="0"/>
              <a:t>You</a:t>
            </a:r>
            <a:r>
              <a:rPr lang="en-GB" dirty="0" smtClean="0"/>
              <a:t>;</a:t>
            </a:r>
          </a:p>
          <a:p>
            <a:r>
              <a:rPr lang="en-GB" sz="2800" dirty="0" smtClean="0"/>
              <a:t>Don’t deal with the feelings of any members</a:t>
            </a:r>
          </a:p>
          <a:p>
            <a:r>
              <a:rPr lang="en-GB" sz="2800" dirty="0" smtClean="0"/>
              <a:t>Restrict being together to just dealing with work</a:t>
            </a:r>
          </a:p>
          <a:p>
            <a:r>
              <a:rPr lang="en-GB" sz="2800" dirty="0" smtClean="0"/>
              <a:t>Don’t rock the boat</a:t>
            </a:r>
          </a:p>
          <a:p>
            <a:r>
              <a:rPr lang="en-GB" sz="2800" dirty="0" smtClean="0"/>
              <a:t>Don’t listen very well</a:t>
            </a:r>
          </a:p>
          <a:p>
            <a:r>
              <a:rPr lang="en-GB" sz="2800" dirty="0" smtClean="0"/>
              <a:t>Don’t have very clear objectives</a:t>
            </a:r>
          </a:p>
          <a:p>
            <a:r>
              <a:rPr lang="en-GB" sz="2800" dirty="0" smtClean="0"/>
              <a:t>Don’t feel very involved</a:t>
            </a:r>
          </a:p>
          <a:p>
            <a:r>
              <a:rPr lang="en-GB" sz="2800" dirty="0" smtClean="0"/>
              <a:t>Don’t really feel very good about the project</a:t>
            </a:r>
          </a:p>
          <a:p>
            <a:r>
              <a:rPr lang="en-GB" sz="2800" dirty="0" smtClean="0"/>
              <a:t>Are happy for somebody else to lead or make decisions</a:t>
            </a:r>
          </a:p>
          <a:p>
            <a:endParaRPr lang="en-GB" dirty="0"/>
          </a:p>
        </p:txBody>
      </p:sp>
    </p:spTree>
    <p:extLst>
      <p:ext uri="{BB962C8B-B14F-4D97-AF65-F5344CB8AC3E}">
        <p14:creationId xmlns:p14="http://schemas.microsoft.com/office/powerpoint/2010/main" val="3845381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2</a:t>
            </a:r>
            <a:endParaRPr lang="en-GB" dirty="0"/>
          </a:p>
        </p:txBody>
      </p:sp>
      <p:sp>
        <p:nvSpPr>
          <p:cNvPr id="3" name="Content Placeholder 2"/>
          <p:cNvSpPr>
            <a:spLocks noGrp="1"/>
          </p:cNvSpPr>
          <p:nvPr>
            <p:ph idx="1"/>
          </p:nvPr>
        </p:nvSpPr>
        <p:spPr/>
        <p:txBody>
          <a:bodyPr/>
          <a:lstStyle/>
          <a:p>
            <a:pPr>
              <a:buNone/>
            </a:pPr>
            <a:r>
              <a:rPr lang="en-GB" dirty="0" smtClean="0"/>
              <a:t>Have you moved on from stage 1 and do </a:t>
            </a:r>
            <a:r>
              <a:rPr lang="en-GB" b="1" dirty="0" smtClean="0"/>
              <a:t>you</a:t>
            </a:r>
            <a:r>
              <a:rPr lang="en-GB" dirty="0" smtClean="0"/>
              <a:t>;</a:t>
            </a:r>
          </a:p>
          <a:p>
            <a:r>
              <a:rPr lang="en-GB" sz="2800" dirty="0" smtClean="0"/>
              <a:t>Raise ideas and suggest experimentation</a:t>
            </a:r>
          </a:p>
          <a:p>
            <a:r>
              <a:rPr lang="en-GB" sz="2800" dirty="0" smtClean="0"/>
              <a:t>Debate risky issues and open up the debate to everybody</a:t>
            </a:r>
          </a:p>
          <a:p>
            <a:r>
              <a:rPr lang="en-GB" sz="2800" dirty="0" smtClean="0"/>
              <a:t>Talk about how you are feeling about the project</a:t>
            </a:r>
          </a:p>
          <a:p>
            <a:r>
              <a:rPr lang="en-GB" sz="2800" dirty="0" smtClean="0"/>
              <a:t>Express concern for those who may be struggling</a:t>
            </a:r>
          </a:p>
          <a:p>
            <a:r>
              <a:rPr lang="en-GB" sz="2800" dirty="0" smtClean="0"/>
              <a:t>Listen to what is said and respond appropriately</a:t>
            </a:r>
          </a:p>
          <a:p>
            <a:r>
              <a:rPr lang="en-GB" sz="2800" dirty="0" smtClean="0"/>
              <a:t>Not stop the discussion when it gets uncomfortable?</a:t>
            </a:r>
          </a:p>
          <a:p>
            <a:endParaRPr lang="en-GB" sz="2800" dirty="0"/>
          </a:p>
        </p:txBody>
      </p:sp>
    </p:spTree>
    <p:extLst>
      <p:ext uri="{BB962C8B-B14F-4D97-AF65-F5344CB8AC3E}">
        <p14:creationId xmlns:p14="http://schemas.microsoft.com/office/powerpoint/2010/main" val="2807622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3</a:t>
            </a:r>
            <a:endParaRPr lang="en-GB" dirty="0"/>
          </a:p>
        </p:txBody>
      </p:sp>
      <p:sp>
        <p:nvSpPr>
          <p:cNvPr id="3" name="Content Placeholder 2"/>
          <p:cNvSpPr>
            <a:spLocks noGrp="1"/>
          </p:cNvSpPr>
          <p:nvPr>
            <p:ph idx="1"/>
          </p:nvPr>
        </p:nvSpPr>
        <p:spPr/>
        <p:txBody>
          <a:bodyPr/>
          <a:lstStyle/>
          <a:p>
            <a:pPr>
              <a:buNone/>
            </a:pPr>
            <a:r>
              <a:rPr lang="en-GB" dirty="0" smtClean="0"/>
              <a:t>If you have achieved stage 2 but have you;</a:t>
            </a:r>
          </a:p>
          <a:p>
            <a:pPr>
              <a:buNone/>
            </a:pPr>
            <a:endParaRPr lang="en-GB" dirty="0" smtClean="0"/>
          </a:p>
          <a:p>
            <a:r>
              <a:rPr lang="en-GB" sz="2800" dirty="0" smtClean="0"/>
              <a:t>Begun to introduce a more methodical approach to your working</a:t>
            </a:r>
          </a:p>
          <a:p>
            <a:r>
              <a:rPr lang="en-GB" sz="2800" dirty="0" smtClean="0"/>
              <a:t>Established procedures for the team and members</a:t>
            </a:r>
          </a:p>
          <a:p>
            <a:r>
              <a:rPr lang="en-GB" sz="2800" dirty="0" smtClean="0"/>
              <a:t>Agreed on some mutually acceptable ground rules for the team.</a:t>
            </a:r>
          </a:p>
          <a:p>
            <a:pPr>
              <a:buNone/>
            </a:pPr>
            <a:endParaRPr lang="en-GB" sz="2800" dirty="0"/>
          </a:p>
        </p:txBody>
      </p:sp>
    </p:spTree>
    <p:extLst>
      <p:ext uri="{BB962C8B-B14F-4D97-AF65-F5344CB8AC3E}">
        <p14:creationId xmlns:p14="http://schemas.microsoft.com/office/powerpoint/2010/main" val="1354286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4</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As good as it gets......the team and its members operate;</a:t>
            </a:r>
          </a:p>
          <a:p>
            <a:r>
              <a:rPr lang="en-GB" sz="2800" dirty="0" smtClean="0"/>
              <a:t>Highly flexibly</a:t>
            </a:r>
          </a:p>
          <a:p>
            <a:r>
              <a:rPr lang="en-GB" sz="2800" dirty="0" smtClean="0"/>
              <a:t>Leadership moves around the team as the project develops</a:t>
            </a:r>
          </a:p>
          <a:p>
            <a:r>
              <a:rPr lang="en-GB" sz="2800" dirty="0" smtClean="0"/>
              <a:t>You  are all putting in maximum effort</a:t>
            </a:r>
          </a:p>
          <a:p>
            <a:r>
              <a:rPr lang="en-GB" sz="2800" dirty="0" smtClean="0"/>
              <a:t>You continually review how you operate and adjust as needed</a:t>
            </a:r>
          </a:p>
          <a:p>
            <a:r>
              <a:rPr lang="en-GB" sz="2800" dirty="0" smtClean="0"/>
              <a:t>Everybody feels fully involved and valued</a:t>
            </a:r>
          </a:p>
          <a:p>
            <a:r>
              <a:rPr lang="en-GB" sz="2800" dirty="0" smtClean="0"/>
              <a:t>You see the project as a development opportunity</a:t>
            </a:r>
            <a:endParaRPr lang="en-GB" sz="2800" dirty="0"/>
          </a:p>
        </p:txBody>
      </p:sp>
    </p:spTree>
    <p:extLst>
      <p:ext uri="{BB962C8B-B14F-4D97-AF65-F5344CB8AC3E}">
        <p14:creationId xmlns:p14="http://schemas.microsoft.com/office/powerpoint/2010/main" val="2937876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where are you?</a:t>
            </a:r>
            <a:endParaRPr lang="en-GB" dirty="0"/>
          </a:p>
        </p:txBody>
      </p:sp>
      <p:sp>
        <p:nvSpPr>
          <p:cNvPr id="3" name="Content Placeholder 2"/>
          <p:cNvSpPr>
            <a:spLocks noGrp="1"/>
          </p:cNvSpPr>
          <p:nvPr>
            <p:ph idx="1"/>
          </p:nvPr>
        </p:nvSpPr>
        <p:spPr/>
        <p:txBody>
          <a:bodyPr/>
          <a:lstStyle/>
          <a:p>
            <a:r>
              <a:rPr lang="en-GB" dirty="0" smtClean="0"/>
              <a:t>Looking at the various stages of development – where is your team?</a:t>
            </a:r>
          </a:p>
          <a:p>
            <a:r>
              <a:rPr lang="en-GB" dirty="0" smtClean="0"/>
              <a:t>Thinking about the communication level that you operate at?</a:t>
            </a:r>
          </a:p>
          <a:p>
            <a:r>
              <a:rPr lang="en-GB" dirty="0" smtClean="0"/>
              <a:t>Could you get your team to agree on where you are and whether you want to develop?</a:t>
            </a:r>
            <a:endParaRPr lang="en-GB" dirty="0"/>
          </a:p>
        </p:txBody>
      </p:sp>
    </p:spTree>
    <p:extLst>
      <p:ext uri="{BB962C8B-B14F-4D97-AF65-F5344CB8AC3E}">
        <p14:creationId xmlns:p14="http://schemas.microsoft.com/office/powerpoint/2010/main" val="490704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If you want to develop</a:t>
            </a:r>
            <a:endParaRPr lang="en-GB" dirty="0"/>
          </a:p>
        </p:txBody>
      </p:sp>
      <p:sp>
        <p:nvSpPr>
          <p:cNvPr id="3" name="Content Placeholder 2"/>
          <p:cNvSpPr>
            <a:spLocks noGrp="1"/>
          </p:cNvSpPr>
          <p:nvPr>
            <p:ph idx="1"/>
          </p:nvPr>
        </p:nvSpPr>
        <p:spPr/>
        <p:txBody>
          <a:bodyPr/>
          <a:lstStyle/>
          <a:p>
            <a:pPr>
              <a:buNone/>
            </a:pPr>
            <a:r>
              <a:rPr lang="en-GB" dirty="0" smtClean="0"/>
              <a:t>You should identify then combine </a:t>
            </a:r>
          </a:p>
          <a:p>
            <a:r>
              <a:rPr lang="en-GB" dirty="0" smtClean="0"/>
              <a:t>Your individual strengths and weaknesses</a:t>
            </a:r>
          </a:p>
          <a:p>
            <a:pPr>
              <a:buNone/>
            </a:pPr>
            <a:r>
              <a:rPr lang="en-GB" dirty="0" smtClean="0"/>
              <a:t>To improve</a:t>
            </a:r>
          </a:p>
          <a:p>
            <a:r>
              <a:rPr lang="en-GB" dirty="0" smtClean="0"/>
              <a:t>The internal relationships</a:t>
            </a:r>
          </a:p>
          <a:p>
            <a:r>
              <a:rPr lang="en-GB" dirty="0" smtClean="0"/>
              <a:t>The atmosphere in the team</a:t>
            </a:r>
          </a:p>
          <a:p>
            <a:r>
              <a:rPr lang="en-GB" dirty="0" smtClean="0"/>
              <a:t>The leadership style you bring to the team</a:t>
            </a:r>
          </a:p>
          <a:p>
            <a:endParaRPr lang="en-GB" dirty="0"/>
          </a:p>
        </p:txBody>
      </p:sp>
    </p:spTree>
    <p:extLst>
      <p:ext uri="{BB962C8B-B14F-4D97-AF65-F5344CB8AC3E}">
        <p14:creationId xmlns:p14="http://schemas.microsoft.com/office/powerpoint/2010/main" val="1416091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Effective Teams demonstrate</a:t>
            </a:r>
            <a:endParaRPr lang="en-GB" dirty="0"/>
          </a:p>
        </p:txBody>
      </p:sp>
      <p:sp>
        <p:nvSpPr>
          <p:cNvPr id="3" name="Content Placeholder 2"/>
          <p:cNvSpPr>
            <a:spLocks noGrp="1"/>
          </p:cNvSpPr>
          <p:nvPr>
            <p:ph idx="1"/>
          </p:nvPr>
        </p:nvSpPr>
        <p:spPr/>
        <p:txBody>
          <a:bodyPr/>
          <a:lstStyle/>
          <a:p>
            <a:r>
              <a:rPr lang="en-GB" dirty="0" smtClean="0"/>
              <a:t>High levels of </a:t>
            </a:r>
          </a:p>
          <a:p>
            <a:endParaRPr lang="en-GB" dirty="0" smtClean="0"/>
          </a:p>
          <a:p>
            <a:r>
              <a:rPr lang="en-GB" dirty="0" smtClean="0"/>
              <a:t>Mutual trust</a:t>
            </a:r>
          </a:p>
          <a:p>
            <a:r>
              <a:rPr lang="en-GB" dirty="0" smtClean="0"/>
              <a:t>Mutual respect</a:t>
            </a:r>
          </a:p>
          <a:p>
            <a:r>
              <a:rPr lang="en-GB" dirty="0" smtClean="0"/>
              <a:t>Mutual support</a:t>
            </a:r>
            <a:endParaRPr lang="en-GB" dirty="0"/>
          </a:p>
        </p:txBody>
      </p:sp>
    </p:spTree>
    <p:extLst>
      <p:ext uri="{BB962C8B-B14F-4D97-AF65-F5344CB8AC3E}">
        <p14:creationId xmlns:p14="http://schemas.microsoft.com/office/powerpoint/2010/main" val="2484612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Working in  and creating </a:t>
            </a:r>
            <a:br>
              <a:rPr lang="en-GB" dirty="0" smtClean="0"/>
            </a:br>
            <a:r>
              <a:rPr lang="en-GB" dirty="0" smtClean="0"/>
              <a:t>Effective Teams</a:t>
            </a:r>
            <a:endParaRPr lang="en-GB" dirty="0"/>
          </a:p>
        </p:txBody>
      </p:sp>
      <p:sp>
        <p:nvSpPr>
          <p:cNvPr id="3" name="Subtitle 2"/>
          <p:cNvSpPr>
            <a:spLocks noGrp="1"/>
          </p:cNvSpPr>
          <p:nvPr>
            <p:ph type="subTitle" idx="1"/>
          </p:nvPr>
        </p:nvSpPr>
        <p:spPr/>
        <p:txBody>
          <a:bodyPr/>
          <a:lstStyle/>
          <a:p>
            <a:r>
              <a:rPr lang="en-GB" dirty="0" smtClean="0"/>
              <a:t>Dr Simon Brown</a:t>
            </a:r>
          </a:p>
          <a:p>
            <a:r>
              <a:rPr lang="en-GB" dirty="0" smtClean="0"/>
              <a:t>www.drsimonb.co.uk</a:t>
            </a:r>
            <a:endParaRPr lang="en-GB" dirty="0"/>
          </a:p>
        </p:txBody>
      </p:sp>
    </p:spTree>
    <p:extLst>
      <p:ext uri="{BB962C8B-B14F-4D97-AF65-F5344CB8AC3E}">
        <p14:creationId xmlns:p14="http://schemas.microsoft.com/office/powerpoint/2010/main" val="2437971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smtClean="0"/>
              <a:t>If you want to succeed</a:t>
            </a:r>
          </a:p>
        </p:txBody>
      </p:sp>
      <p:sp>
        <p:nvSpPr>
          <p:cNvPr id="13315" name="Rectangle 3"/>
          <p:cNvSpPr>
            <a:spLocks noGrp="1" noChangeArrowheads="1"/>
          </p:cNvSpPr>
          <p:nvPr>
            <p:ph type="body" idx="1"/>
          </p:nvPr>
        </p:nvSpPr>
        <p:spPr/>
        <p:txBody>
          <a:bodyPr/>
          <a:lstStyle/>
          <a:p>
            <a:pPr eaLnBrk="1" hangingPunct="1">
              <a:lnSpc>
                <a:spcPct val="80000"/>
              </a:lnSpc>
            </a:pPr>
            <a:r>
              <a:rPr lang="en-US" dirty="0" smtClean="0"/>
              <a:t>People are more motivated and happy when they are performing and working in a way that is natural to them. Expecting a person with a particular personality type (be it represented by a </a:t>
            </a:r>
            <a:r>
              <a:rPr lang="en-US" dirty="0" err="1" smtClean="0"/>
              <a:t>Belbin</a:t>
            </a:r>
            <a:r>
              <a:rPr lang="en-US" dirty="0" smtClean="0"/>
              <a:t> team role, a Jung psychological type, a Myers Briggs MBTI, or whatever) to perform well and enthusiastically in a role that is foreign or alien to their natural preferences and strengths is not helpful for anyone.</a:t>
            </a:r>
            <a:endParaRPr lang="en-GB" dirty="0" smtClean="0"/>
          </a:p>
          <a:p>
            <a:pPr eaLnBrk="1" hangingPunct="1">
              <a:lnSpc>
                <a:spcPct val="80000"/>
              </a:lnSpc>
            </a:pPr>
            <a:r>
              <a:rPr lang="en-US" sz="2400" dirty="0" smtClean="0">
                <a:hlinkClick r:id="rId3"/>
              </a:rPr>
              <a:t>http://www.teamtechnology.co.uk/mmdi-re/mmdi-re.htm</a:t>
            </a:r>
            <a:endParaRPr lang="en-US" sz="2400" dirty="0" smtClean="0"/>
          </a:p>
          <a:p>
            <a:pPr eaLnBrk="1" hangingPunct="1">
              <a:lnSpc>
                <a:spcPct val="80000"/>
              </a:lnSpc>
            </a:pPr>
            <a:r>
              <a:rPr lang="en-US" sz="2400" dirty="0" smtClean="0">
                <a:hlinkClick r:id="rId4"/>
              </a:rPr>
              <a:t>http://www.belbin.com/</a:t>
            </a:r>
            <a:endParaRPr lang="en-US" sz="2400" dirty="0" smtClean="0"/>
          </a:p>
          <a:p>
            <a:pPr eaLnBrk="1" hangingPunct="1">
              <a:lnSpc>
                <a:spcPct val="80000"/>
              </a:lnSpc>
            </a:pPr>
            <a:endParaRPr lang="en-US" sz="2400" dirty="0" smtClean="0"/>
          </a:p>
        </p:txBody>
      </p:sp>
    </p:spTree>
    <p:extLst>
      <p:ext uri="{BB962C8B-B14F-4D97-AF65-F5344CB8AC3E}">
        <p14:creationId xmlns:p14="http://schemas.microsoft.com/office/powerpoint/2010/main" val="3001802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en-GB" sz="3600" dirty="0" smtClean="0"/>
              <a:t>Why is this important?</a:t>
            </a:r>
            <a:endParaRPr lang="en-GB" sz="3600" dirty="0"/>
          </a:p>
        </p:txBody>
      </p:sp>
      <p:sp>
        <p:nvSpPr>
          <p:cNvPr id="19459" name="Rectangle 3"/>
          <p:cNvSpPr>
            <a:spLocks noGrp="1" noChangeArrowheads="1"/>
          </p:cNvSpPr>
          <p:nvPr>
            <p:ph type="body" idx="1"/>
          </p:nvPr>
        </p:nvSpPr>
        <p:spPr>
          <a:xfrm>
            <a:off x="457200" y="1484313"/>
            <a:ext cx="8229600" cy="4535487"/>
          </a:xfrm>
        </p:spPr>
        <p:txBody>
          <a:bodyPr/>
          <a:lstStyle/>
          <a:p>
            <a:pPr>
              <a:lnSpc>
                <a:spcPct val="90000"/>
              </a:lnSpc>
              <a:buFontTx/>
              <a:buNone/>
            </a:pPr>
            <a:r>
              <a:rPr lang="en-GB" sz="2400" dirty="0"/>
              <a:t>Projects are dependent upon people to succeed. </a:t>
            </a:r>
          </a:p>
          <a:p>
            <a:pPr>
              <a:lnSpc>
                <a:spcPct val="90000"/>
              </a:lnSpc>
              <a:buFontTx/>
              <a:buNone/>
            </a:pPr>
            <a:r>
              <a:rPr lang="en-GB" sz="2400" dirty="0"/>
              <a:t>Convincing </a:t>
            </a:r>
            <a:r>
              <a:rPr lang="en-GB" sz="2400" dirty="0" smtClean="0"/>
              <a:t>“the client” </a:t>
            </a:r>
            <a:r>
              <a:rPr lang="en-GB" sz="2400" dirty="0"/>
              <a:t>that you have a </a:t>
            </a:r>
            <a:r>
              <a:rPr lang="en-GB" sz="2400" dirty="0" smtClean="0"/>
              <a:t>well formed </a:t>
            </a:r>
            <a:r>
              <a:rPr lang="en-GB" sz="2400" dirty="0"/>
              <a:t>team often adds robustness to your proposal (one person, however capable, might fall under a bus…..) </a:t>
            </a:r>
            <a:r>
              <a:rPr lang="en-GB" sz="2400" dirty="0" smtClean="0"/>
              <a:t>because a team</a:t>
            </a:r>
            <a:endParaRPr lang="en-GB" sz="2400" dirty="0"/>
          </a:p>
          <a:p>
            <a:pPr lvl="1">
              <a:lnSpc>
                <a:spcPct val="90000"/>
              </a:lnSpc>
            </a:pPr>
            <a:r>
              <a:rPr lang="en-GB" sz="2000" dirty="0" smtClean="0"/>
              <a:t>should </a:t>
            </a:r>
            <a:r>
              <a:rPr lang="en-GB" sz="2000" dirty="0"/>
              <a:t>have people with complementary skills and abilities</a:t>
            </a:r>
          </a:p>
          <a:p>
            <a:pPr lvl="1">
              <a:lnSpc>
                <a:spcPct val="90000"/>
              </a:lnSpc>
            </a:pPr>
            <a:r>
              <a:rPr lang="en-GB" sz="2000" dirty="0" smtClean="0"/>
              <a:t>is </a:t>
            </a:r>
            <a:r>
              <a:rPr lang="en-GB" sz="2000" dirty="0"/>
              <a:t>better able to cope with peaks and troughs in demand/workload (flexibility)</a:t>
            </a:r>
          </a:p>
          <a:p>
            <a:pPr lvl="1">
              <a:lnSpc>
                <a:spcPct val="90000"/>
              </a:lnSpc>
            </a:pPr>
            <a:r>
              <a:rPr lang="en-GB" sz="2000" dirty="0" smtClean="0"/>
              <a:t>builds </a:t>
            </a:r>
            <a:r>
              <a:rPr lang="en-GB" sz="2000" dirty="0"/>
              <a:t>up broader experience which can be shared between team members and passed on to new ones</a:t>
            </a:r>
          </a:p>
          <a:p>
            <a:pPr lvl="1">
              <a:lnSpc>
                <a:spcPct val="90000"/>
              </a:lnSpc>
            </a:pPr>
            <a:r>
              <a:rPr lang="en-GB" sz="2000" dirty="0" smtClean="0"/>
              <a:t>Can cope with a </a:t>
            </a:r>
            <a:r>
              <a:rPr lang="en-GB" sz="2000" dirty="0"/>
              <a:t>person </a:t>
            </a:r>
            <a:r>
              <a:rPr lang="en-GB" sz="2000" dirty="0" smtClean="0"/>
              <a:t>leaving; it </a:t>
            </a:r>
            <a:r>
              <a:rPr lang="en-GB" sz="2000" dirty="0"/>
              <a:t>isn’t so disastrous, teams can renew and re-invigorate themselves through recruitment</a:t>
            </a:r>
          </a:p>
          <a:p>
            <a:pPr lvl="1">
              <a:lnSpc>
                <a:spcPct val="90000"/>
              </a:lnSpc>
            </a:pPr>
            <a:r>
              <a:rPr lang="en-GB" sz="2000" dirty="0" smtClean="0"/>
              <a:t>often works </a:t>
            </a:r>
            <a:r>
              <a:rPr lang="en-GB" sz="2000" dirty="0"/>
              <a:t>synergistically, achieving more together than the individuals could do on their own (creativity and innovation)</a:t>
            </a:r>
          </a:p>
        </p:txBody>
      </p:sp>
    </p:spTree>
    <p:extLst>
      <p:ext uri="{BB962C8B-B14F-4D97-AF65-F5344CB8AC3E}">
        <p14:creationId xmlns:p14="http://schemas.microsoft.com/office/powerpoint/2010/main" val="3341952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a:t>But managing teams means</a:t>
            </a:r>
          </a:p>
        </p:txBody>
      </p:sp>
      <p:sp>
        <p:nvSpPr>
          <p:cNvPr id="22531" name="Rectangle 3"/>
          <p:cNvSpPr>
            <a:spLocks noGrp="1" noChangeArrowheads="1"/>
          </p:cNvSpPr>
          <p:nvPr>
            <p:ph type="body" idx="1"/>
          </p:nvPr>
        </p:nvSpPr>
        <p:spPr/>
        <p:txBody>
          <a:bodyPr/>
          <a:lstStyle/>
          <a:p>
            <a:pPr>
              <a:buFontTx/>
              <a:buNone/>
            </a:pPr>
            <a:r>
              <a:rPr lang="en-GB"/>
              <a:t>Being able to: </a:t>
            </a:r>
          </a:p>
          <a:p>
            <a:r>
              <a:rPr lang="en-GB"/>
              <a:t>Delegate </a:t>
            </a:r>
          </a:p>
          <a:p>
            <a:r>
              <a:rPr lang="en-GB"/>
              <a:t>Communicate</a:t>
            </a:r>
          </a:p>
          <a:p>
            <a:r>
              <a:rPr lang="en-GB"/>
              <a:t>Co-ordinate</a:t>
            </a:r>
          </a:p>
          <a:p>
            <a:pPr>
              <a:buFontTx/>
              <a:buNone/>
            </a:pPr>
            <a:r>
              <a:rPr lang="en-GB"/>
              <a:t>                                       effectively</a:t>
            </a:r>
          </a:p>
        </p:txBody>
      </p:sp>
    </p:spTree>
    <p:extLst>
      <p:ext uri="{BB962C8B-B14F-4D97-AF65-F5344CB8AC3E}">
        <p14:creationId xmlns:p14="http://schemas.microsoft.com/office/powerpoint/2010/main" val="273589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But how do we know if we have the right team membership?</a:t>
            </a:r>
            <a:endParaRPr lang="en-GB" dirty="0"/>
          </a:p>
        </p:txBody>
      </p:sp>
      <p:sp>
        <p:nvSpPr>
          <p:cNvPr id="3" name="Content Placeholder 2"/>
          <p:cNvSpPr>
            <a:spLocks noGrp="1"/>
          </p:cNvSpPr>
          <p:nvPr>
            <p:ph idx="1"/>
          </p:nvPr>
        </p:nvSpPr>
        <p:spPr/>
        <p:txBody>
          <a:bodyPr>
            <a:normAutofit lnSpcReduction="10000"/>
          </a:bodyPr>
          <a:lstStyle/>
          <a:p>
            <a:r>
              <a:rPr lang="en-GB" dirty="0" smtClean="0"/>
              <a:t>The first thing you should think about is how the members of the team communicate?</a:t>
            </a:r>
          </a:p>
          <a:p>
            <a:r>
              <a:rPr lang="en-GB" dirty="0" smtClean="0"/>
              <a:t>When you get together do you talk things like the football, ask how the weekend went, talk about </a:t>
            </a:r>
            <a:r>
              <a:rPr lang="en-GB" dirty="0" err="1" smtClean="0"/>
              <a:t>Eastenders</a:t>
            </a:r>
            <a:r>
              <a:rPr lang="en-GB" dirty="0" smtClean="0"/>
              <a:t> or Corrie?</a:t>
            </a:r>
          </a:p>
          <a:p>
            <a:r>
              <a:rPr lang="en-GB" dirty="0" smtClean="0"/>
              <a:t>If this is how you communicate then you are working at the lowest level – known as Ritual and Cliché – to be effective you need to learn to communicate better.</a:t>
            </a:r>
          </a:p>
          <a:p>
            <a:pPr>
              <a:buNone/>
            </a:pPr>
            <a:endParaRPr lang="en-GB" dirty="0" smtClean="0"/>
          </a:p>
          <a:p>
            <a:endParaRPr lang="en-GB" dirty="0"/>
          </a:p>
        </p:txBody>
      </p:sp>
    </p:spTree>
    <p:extLst>
      <p:ext uri="{BB962C8B-B14F-4D97-AF65-F5344CB8AC3E}">
        <p14:creationId xmlns:p14="http://schemas.microsoft.com/office/powerpoint/2010/main" val="2849784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Improving your communication</a:t>
            </a:r>
            <a:endParaRPr lang="en-GB" dirty="0"/>
          </a:p>
        </p:txBody>
      </p:sp>
      <p:sp>
        <p:nvSpPr>
          <p:cNvPr id="3" name="Content Placeholder 2"/>
          <p:cNvSpPr>
            <a:spLocks noGrp="1"/>
          </p:cNvSpPr>
          <p:nvPr>
            <p:ph idx="1"/>
          </p:nvPr>
        </p:nvSpPr>
        <p:spPr/>
        <p:txBody>
          <a:bodyPr>
            <a:normAutofit lnSpcReduction="10000"/>
          </a:bodyPr>
          <a:lstStyle/>
          <a:p>
            <a:r>
              <a:rPr lang="en-GB" dirty="0" smtClean="0"/>
              <a:t>To improve your communication you have to learn to trust each other more.</a:t>
            </a:r>
          </a:p>
          <a:p>
            <a:r>
              <a:rPr lang="en-GB" dirty="0" smtClean="0"/>
              <a:t>The next level – which is the minimum you should be working at now – is the level where you exchange information about the work you are doing. You may even feel comfortable to engage in some form of gossip.</a:t>
            </a:r>
          </a:p>
          <a:p>
            <a:r>
              <a:rPr lang="en-GB" dirty="0" smtClean="0"/>
              <a:t>This level will allow you to at least finish the project</a:t>
            </a:r>
            <a:endParaRPr lang="en-GB" dirty="0"/>
          </a:p>
        </p:txBody>
      </p:sp>
    </p:spTree>
    <p:extLst>
      <p:ext uri="{BB962C8B-B14F-4D97-AF65-F5344CB8AC3E}">
        <p14:creationId xmlns:p14="http://schemas.microsoft.com/office/powerpoint/2010/main" val="46501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better</a:t>
            </a:r>
            <a:endParaRPr lang="en-GB" dirty="0"/>
          </a:p>
        </p:txBody>
      </p:sp>
      <p:sp>
        <p:nvSpPr>
          <p:cNvPr id="3" name="Content Placeholder 2"/>
          <p:cNvSpPr>
            <a:spLocks noGrp="1"/>
          </p:cNvSpPr>
          <p:nvPr>
            <p:ph idx="1"/>
          </p:nvPr>
        </p:nvSpPr>
        <p:spPr/>
        <p:txBody>
          <a:bodyPr/>
          <a:lstStyle/>
          <a:p>
            <a:r>
              <a:rPr lang="en-GB" dirty="0" smtClean="0"/>
              <a:t>The next level of communication involves you opening up to each other in your group. This requires you to trust the other members to not put you down or make you feel bad.</a:t>
            </a:r>
          </a:p>
          <a:p>
            <a:r>
              <a:rPr lang="en-GB" dirty="0" smtClean="0"/>
              <a:t>Here you exchange ideas and make judgements of the ideas your team develop.</a:t>
            </a:r>
          </a:p>
          <a:p>
            <a:r>
              <a:rPr lang="en-GB" dirty="0" smtClean="0"/>
              <a:t>If you are working at this level then your group work will be good.</a:t>
            </a:r>
            <a:endParaRPr lang="en-GB" dirty="0"/>
          </a:p>
        </p:txBody>
      </p:sp>
    </p:spTree>
    <p:extLst>
      <p:ext uri="{BB962C8B-B14F-4D97-AF65-F5344CB8AC3E}">
        <p14:creationId xmlns:p14="http://schemas.microsoft.com/office/powerpoint/2010/main" val="1742732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Probably as good as you can get</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Some of you will get to the next level of group work.</a:t>
            </a:r>
          </a:p>
          <a:p>
            <a:r>
              <a:rPr lang="en-GB" dirty="0" smtClean="0"/>
              <a:t>Here the group has high levels of mutual trust and respect and are comfortable to share..</a:t>
            </a:r>
          </a:p>
          <a:p>
            <a:r>
              <a:rPr lang="en-GB" dirty="0" smtClean="0"/>
              <a:t>Your </a:t>
            </a:r>
            <a:r>
              <a:rPr lang="en-GB" b="1" dirty="0" smtClean="0"/>
              <a:t>emotions and feelings</a:t>
            </a:r>
            <a:r>
              <a:rPr lang="en-GB" dirty="0" smtClean="0"/>
              <a:t>.</a:t>
            </a:r>
          </a:p>
          <a:p>
            <a:r>
              <a:rPr lang="en-GB" dirty="0" smtClean="0"/>
              <a:t>This is not a place to be if you are not comfortable with the team – as this exposes your innermost feelings and needs high levels of trust. If you are here then your team will be working at the most effective level</a:t>
            </a:r>
            <a:endParaRPr lang="en-GB" dirty="0"/>
          </a:p>
        </p:txBody>
      </p:sp>
    </p:spTree>
    <p:extLst>
      <p:ext uri="{BB962C8B-B14F-4D97-AF65-F5344CB8AC3E}">
        <p14:creationId xmlns:p14="http://schemas.microsoft.com/office/powerpoint/2010/main" val="3346577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974</Words>
  <Application>Microsoft Office PowerPoint</Application>
  <PresentationFormat>On-screen Show (4:3)</PresentationFormat>
  <Paragraphs>113</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Working in  and creating  Effective Teams</vt:lpstr>
      <vt:lpstr>If you want to succeed</vt:lpstr>
      <vt:lpstr>Why is this important?</vt:lpstr>
      <vt:lpstr>But managing teams means</vt:lpstr>
      <vt:lpstr>But how do we know if we have the right team membership?</vt:lpstr>
      <vt:lpstr>Improving your communication</vt:lpstr>
      <vt:lpstr>Getting better</vt:lpstr>
      <vt:lpstr>Probably as good as you can get</vt:lpstr>
      <vt:lpstr>The ultimate level</vt:lpstr>
      <vt:lpstr>PowerPoint Presentation</vt:lpstr>
      <vt:lpstr>An activity for the team to do</vt:lpstr>
      <vt:lpstr>Stage 1</vt:lpstr>
      <vt:lpstr>Stage 2</vt:lpstr>
      <vt:lpstr>Stage 3</vt:lpstr>
      <vt:lpstr>Stage 4</vt:lpstr>
      <vt:lpstr>So where are you?</vt:lpstr>
      <vt:lpstr>If you want to develop</vt:lpstr>
      <vt:lpstr>Effective Teams demonstrate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Simon B</dc:creator>
  <cp:lastModifiedBy>Dr Simon B</cp:lastModifiedBy>
  <cp:revision>1</cp:revision>
  <dcterms:created xsi:type="dcterms:W3CDTF">2015-10-14T13:23:15Z</dcterms:created>
  <dcterms:modified xsi:type="dcterms:W3CDTF">2015-10-14T13:23:38Z</dcterms:modified>
</cp:coreProperties>
</file>