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68" r:id="rId2"/>
    <p:sldId id="257" r:id="rId3"/>
    <p:sldId id="258" r:id="rId4"/>
    <p:sldId id="259" r:id="rId5"/>
    <p:sldId id="267" r:id="rId6"/>
    <p:sldId id="279" r:id="rId7"/>
    <p:sldId id="278" r:id="rId8"/>
    <p:sldId id="266" r:id="rId9"/>
    <p:sldId id="272" r:id="rId10"/>
    <p:sldId id="282" r:id="rId11"/>
    <p:sldId id="273" r:id="rId12"/>
    <p:sldId id="281" r:id="rId13"/>
    <p:sldId id="271" r:id="rId14"/>
    <p:sldId id="274" r:id="rId15"/>
    <p:sldId id="280" r:id="rId16"/>
    <p:sldId id="270" r:id="rId17"/>
    <p:sldId id="275" r:id="rId18"/>
    <p:sldId id="276" r:id="rId19"/>
    <p:sldId id="277" r:id="rId20"/>
    <p:sldId id="265" r:id="rId21"/>
    <p:sldId id="263" r:id="rId22"/>
    <p:sldId id="264" r:id="rId23"/>
    <p:sldId id="28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487" autoAdjust="0"/>
    <p:restoredTop sz="86407" autoAdjust="0"/>
  </p:normalViewPr>
  <p:slideViewPr>
    <p:cSldViewPr snapToGrid="0" snapToObjects="1">
      <p:cViewPr varScale="1">
        <p:scale>
          <a:sx n="64" d="100"/>
          <a:sy n="64" d="100"/>
        </p:scale>
        <p:origin x="1080" y="72"/>
      </p:cViewPr>
      <p:guideLst>
        <p:guide orient="horz" pos="2160"/>
        <p:guide pos="2880"/>
      </p:guideLst>
    </p:cSldViewPr>
  </p:slideViewPr>
  <p:outlineViewPr>
    <p:cViewPr>
      <p:scale>
        <a:sx n="33" d="100"/>
        <a:sy n="33" d="100"/>
      </p:scale>
      <p:origin x="0" y="2568"/>
    </p:cViewPr>
  </p:outlineViewPr>
  <p:notesTextViewPr>
    <p:cViewPr>
      <p:scale>
        <a:sx n="100" d="100"/>
        <a:sy n="100" d="100"/>
      </p:scale>
      <p:origin x="0" y="0"/>
    </p:cViewPr>
  </p:notesTextViewPr>
  <p:sorterViewPr>
    <p:cViewPr>
      <p:scale>
        <a:sx n="210" d="100"/>
        <a:sy n="210" d="100"/>
      </p:scale>
      <p:origin x="0" y="26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812E-A36A-BB4F-951A-A715E555B6CF}" type="datetimeFigureOut">
              <a:rPr lang="en-US" smtClean="0"/>
              <a:t>10/23/2015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85F397-CA94-D049-BABA-875824076E49}" type="slidenum">
              <a:rPr lang="en-US" smtClean="0"/>
              <a:t>‹#›</a:t>
            </a:fld>
            <a:endParaRPr lang="en-US"/>
          </a:p>
        </p:txBody>
      </p:sp>
    </p:spTree>
    <p:extLst>
      <p:ext uri="{BB962C8B-B14F-4D97-AF65-F5344CB8AC3E}">
        <p14:creationId xmlns:p14="http://schemas.microsoft.com/office/powerpoint/2010/main" val="20260801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85F397-CA94-D049-BABA-875824076E49}" type="slidenum">
              <a:rPr lang="en-US" smtClean="0"/>
              <a:t>6</a:t>
            </a:fld>
            <a:endParaRPr lang="en-US"/>
          </a:p>
        </p:txBody>
      </p:sp>
    </p:spTree>
    <p:extLst>
      <p:ext uri="{BB962C8B-B14F-4D97-AF65-F5344CB8AC3E}">
        <p14:creationId xmlns:p14="http://schemas.microsoft.com/office/powerpoint/2010/main" val="4141332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85F397-CA94-D049-BABA-875824076E49}" type="slidenum">
              <a:rPr lang="en-US" smtClean="0"/>
              <a:t>23</a:t>
            </a:fld>
            <a:endParaRPr lang="en-US"/>
          </a:p>
        </p:txBody>
      </p:sp>
    </p:spTree>
    <p:extLst>
      <p:ext uri="{BB962C8B-B14F-4D97-AF65-F5344CB8AC3E}">
        <p14:creationId xmlns:p14="http://schemas.microsoft.com/office/powerpoint/2010/main" val="4141332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CF9B0DE7-994E-FE43-A68D-D697F99C1512}" type="slidenum">
              <a:rPr lang="en-US" sz="1200" b="0"/>
              <a:pPr eaLnBrk="1" hangingPunct="1"/>
              <a:t>7</a:t>
            </a:fld>
            <a:endParaRPr lang="en-US" sz="1200" b="0"/>
          </a:p>
        </p:txBody>
      </p:sp>
      <p:sp>
        <p:nvSpPr>
          <p:cNvPr id="38914" name="Rectangle 2"/>
          <p:cNvSpPr>
            <a:spLocks noGrp="1" noRot="1" noChangeAspect="1" noChangeArrowheads="1" noTextEdit="1"/>
          </p:cNvSpPr>
          <p:nvPr>
            <p:ph type="sldImg"/>
          </p:nvPr>
        </p:nvSpPr>
        <p:spPr>
          <a:solidFill>
            <a:srgbClr val="FFFFFF"/>
          </a:solidFill>
          <a:ln/>
        </p:spPr>
      </p:sp>
      <p:sp>
        <p:nvSpPr>
          <p:cNvPr id="38915"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p>
        </p:txBody>
      </p:sp>
    </p:spTree>
    <p:extLst>
      <p:ext uri="{BB962C8B-B14F-4D97-AF65-F5344CB8AC3E}">
        <p14:creationId xmlns:p14="http://schemas.microsoft.com/office/powerpoint/2010/main" val="655175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a:t>
            </a:r>
            <a:r>
              <a:rPr lang="en-US" baseline="0" dirty="0" smtClean="0"/>
              <a:t> we shall consider only a few factors to determine </a:t>
            </a:r>
            <a:endParaRPr lang="en-US" dirty="0"/>
          </a:p>
        </p:txBody>
      </p:sp>
      <p:sp>
        <p:nvSpPr>
          <p:cNvPr id="4" name="Slide Number Placeholder 3"/>
          <p:cNvSpPr>
            <a:spLocks noGrp="1"/>
          </p:cNvSpPr>
          <p:nvPr>
            <p:ph type="sldNum" sz="quarter" idx="10"/>
          </p:nvPr>
        </p:nvSpPr>
        <p:spPr/>
        <p:txBody>
          <a:bodyPr/>
          <a:lstStyle/>
          <a:p>
            <a:fld id="{4D85F397-CA94-D049-BABA-875824076E49}" type="slidenum">
              <a:rPr lang="en-US" smtClean="0"/>
              <a:t>8</a:t>
            </a:fld>
            <a:endParaRPr lang="en-US"/>
          </a:p>
        </p:txBody>
      </p:sp>
    </p:spTree>
    <p:extLst>
      <p:ext uri="{BB962C8B-B14F-4D97-AF65-F5344CB8AC3E}">
        <p14:creationId xmlns:p14="http://schemas.microsoft.com/office/powerpoint/2010/main" val="3389159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85F397-CA94-D049-BABA-875824076E49}" type="slidenum">
              <a:rPr lang="en-US" smtClean="0"/>
              <a:t>10</a:t>
            </a:fld>
            <a:endParaRPr lang="en-US"/>
          </a:p>
        </p:txBody>
      </p:sp>
    </p:spTree>
    <p:extLst>
      <p:ext uri="{BB962C8B-B14F-4D97-AF65-F5344CB8AC3E}">
        <p14:creationId xmlns:p14="http://schemas.microsoft.com/office/powerpoint/2010/main" val="4141332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UK largest health charity</a:t>
            </a:r>
          </a:p>
          <a:p>
            <a:endParaRPr lang="en-US" dirty="0"/>
          </a:p>
        </p:txBody>
      </p:sp>
      <p:sp>
        <p:nvSpPr>
          <p:cNvPr id="4" name="Slide Number Placeholder 3"/>
          <p:cNvSpPr>
            <a:spLocks noGrp="1"/>
          </p:cNvSpPr>
          <p:nvPr>
            <p:ph type="sldNum" sz="quarter" idx="10"/>
          </p:nvPr>
        </p:nvSpPr>
        <p:spPr/>
        <p:txBody>
          <a:bodyPr/>
          <a:lstStyle/>
          <a:p>
            <a:fld id="{4D85F397-CA94-D049-BABA-875824076E49}" type="slidenum">
              <a:rPr lang="en-US" smtClean="0"/>
              <a:t>11</a:t>
            </a:fld>
            <a:endParaRPr lang="en-US"/>
          </a:p>
        </p:txBody>
      </p:sp>
    </p:spTree>
    <p:extLst>
      <p:ext uri="{BB962C8B-B14F-4D97-AF65-F5344CB8AC3E}">
        <p14:creationId xmlns:p14="http://schemas.microsoft.com/office/powerpoint/2010/main" val="4186762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85F397-CA94-D049-BABA-875824076E49}" type="slidenum">
              <a:rPr lang="en-US" smtClean="0"/>
              <a:t>15</a:t>
            </a:fld>
            <a:endParaRPr lang="en-US"/>
          </a:p>
        </p:txBody>
      </p:sp>
    </p:spTree>
    <p:extLst>
      <p:ext uri="{BB962C8B-B14F-4D97-AF65-F5344CB8AC3E}">
        <p14:creationId xmlns:p14="http://schemas.microsoft.com/office/powerpoint/2010/main" val="4141332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9C8E2AC1-812D-C248-B06C-5F428CCC1D69}" type="slidenum">
              <a:rPr lang="en-US" sz="1200" b="0"/>
              <a:pPr eaLnBrk="1" hangingPunct="1"/>
              <a:t>20</a:t>
            </a:fld>
            <a:endParaRPr lang="en-US" sz="1200" b="0"/>
          </a:p>
        </p:txBody>
      </p:sp>
      <p:sp>
        <p:nvSpPr>
          <p:cNvPr id="47106" name="Rectangle 2"/>
          <p:cNvSpPr>
            <a:spLocks noGrp="1" noRot="1" noChangeAspect="1" noChangeArrowheads="1" noTextEdit="1"/>
          </p:cNvSpPr>
          <p:nvPr>
            <p:ph type="sldImg"/>
          </p:nvPr>
        </p:nvSpPr>
        <p:spPr>
          <a:solidFill>
            <a:srgbClr val="FFFFFF"/>
          </a:solidFill>
          <a:ln/>
        </p:spPr>
      </p:sp>
      <p:sp>
        <p:nvSpPr>
          <p:cNvPr id="471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p>
        </p:txBody>
      </p:sp>
    </p:spTree>
    <p:extLst>
      <p:ext uri="{BB962C8B-B14F-4D97-AF65-F5344CB8AC3E}">
        <p14:creationId xmlns:p14="http://schemas.microsoft.com/office/powerpoint/2010/main" val="3943211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8BFE1B85-7CFE-AE4D-BB55-5FA748214A45}" type="slidenum">
              <a:rPr lang="en-US" sz="1200" b="0"/>
              <a:pPr eaLnBrk="1" hangingPunct="1"/>
              <a:t>21</a:t>
            </a:fld>
            <a:endParaRPr lang="en-US" sz="1200" b="0"/>
          </a:p>
        </p:txBody>
      </p:sp>
      <p:sp>
        <p:nvSpPr>
          <p:cNvPr id="51202" name="Rectangle 2"/>
          <p:cNvSpPr>
            <a:spLocks noGrp="1" noRot="1" noChangeAspect="1" noChangeArrowheads="1" noTextEdit="1"/>
          </p:cNvSpPr>
          <p:nvPr>
            <p:ph type="sldImg"/>
          </p:nvPr>
        </p:nvSpPr>
        <p:spPr>
          <a:solidFill>
            <a:srgbClr val="FFFFFF"/>
          </a:solidFill>
          <a:ln/>
        </p:spPr>
      </p:sp>
      <p:sp>
        <p:nvSpPr>
          <p:cNvPr id="5120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p>
        </p:txBody>
      </p:sp>
    </p:spTree>
    <p:extLst>
      <p:ext uri="{BB962C8B-B14F-4D97-AF65-F5344CB8AC3E}">
        <p14:creationId xmlns:p14="http://schemas.microsoft.com/office/powerpoint/2010/main" val="1669370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74CEB623-9CCE-4D4D-BD82-AE249332E35F}" type="slidenum">
              <a:rPr lang="en-US" sz="1200" b="0"/>
              <a:pPr eaLnBrk="1" hangingPunct="1"/>
              <a:t>22</a:t>
            </a:fld>
            <a:endParaRPr lang="en-US" sz="1200" b="0"/>
          </a:p>
        </p:txBody>
      </p:sp>
      <p:sp>
        <p:nvSpPr>
          <p:cNvPr id="49154" name="Rectangle 2"/>
          <p:cNvSpPr>
            <a:spLocks noGrp="1" noRot="1" noChangeAspect="1" noChangeArrowheads="1" noTextEdit="1"/>
          </p:cNvSpPr>
          <p:nvPr>
            <p:ph type="sldImg"/>
          </p:nvPr>
        </p:nvSpPr>
        <p:spPr>
          <a:solidFill>
            <a:srgbClr val="FFFFFF"/>
          </a:solidFill>
          <a:ln/>
        </p:spPr>
      </p:sp>
      <p:sp>
        <p:nvSpPr>
          <p:cNvPr id="49155"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GB"/>
          </a:p>
        </p:txBody>
      </p:sp>
    </p:spTree>
    <p:extLst>
      <p:ext uri="{BB962C8B-B14F-4D97-AF65-F5344CB8AC3E}">
        <p14:creationId xmlns:p14="http://schemas.microsoft.com/office/powerpoint/2010/main" val="3662091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
        <p:nvSpPr>
          <p:cNvPr id="4" name="Date Placeholder 3"/>
          <p:cNvSpPr>
            <a:spLocks noGrp="1"/>
          </p:cNvSpPr>
          <p:nvPr>
            <p:ph type="dt" sz="half" idx="10"/>
          </p:nvPr>
        </p:nvSpPr>
        <p:spPr/>
        <p:txBody>
          <a:bodyPr/>
          <a:lstStyle/>
          <a:p>
            <a:fld id="{DF9AC403-E908-4149-9E34-0D2FA766B0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4066728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F9AC403-E908-4149-9E34-0D2FA766B0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3605858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F9AC403-E908-4149-9E34-0D2FA766B0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498814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838200" y="762000"/>
            <a:ext cx="7848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838200" y="2133600"/>
            <a:ext cx="3848100" cy="1919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838700" y="2133600"/>
            <a:ext cx="3848100" cy="1919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838200" y="4205288"/>
            <a:ext cx="3848100" cy="1920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838700" y="4205288"/>
            <a:ext cx="3848100" cy="1920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18623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F9AC403-E908-4149-9E34-0D2FA766B0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269252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F9AC403-E908-4149-9E34-0D2FA766B0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1084916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F9AC403-E908-4149-9E34-0D2FA766B0A8}"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3042256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F9AC403-E908-4149-9E34-0D2FA766B0A8}" type="datetimeFigureOut">
              <a:rPr lang="en-US" smtClean="0"/>
              <a:t>10/23/2015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37696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F9AC403-E908-4149-9E34-0D2FA766B0A8}" type="datetimeFigureOut">
              <a:rPr lang="en-US" smtClean="0"/>
              <a:t>10/23/2015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1579855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AC403-E908-4149-9E34-0D2FA766B0A8}" type="datetimeFigureOut">
              <a:rPr lang="en-US" smtClean="0"/>
              <a:t>10/23/2015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302083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F9AC403-E908-4149-9E34-0D2FA766B0A8}"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317000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F9AC403-E908-4149-9E34-0D2FA766B0A8}"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60B67-D93A-2445-9324-2086C889DF98}" type="slidenum">
              <a:rPr lang="en-US" smtClean="0"/>
              <a:t>‹#›</a:t>
            </a:fld>
            <a:endParaRPr lang="en-US"/>
          </a:p>
        </p:txBody>
      </p:sp>
    </p:spTree>
    <p:extLst>
      <p:ext uri="{BB962C8B-B14F-4D97-AF65-F5344CB8AC3E}">
        <p14:creationId xmlns:p14="http://schemas.microsoft.com/office/powerpoint/2010/main" val="1930491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AC403-E908-4149-9E34-0D2FA766B0A8}" type="datetimeFigureOut">
              <a:rPr lang="en-US" smtClean="0"/>
              <a:t>10/23/2015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60B67-D93A-2445-9324-2086C889DF98}" type="slidenum">
              <a:rPr lang="en-US" smtClean="0"/>
              <a:t>‹#›</a:t>
            </a:fld>
            <a:endParaRPr lang="en-US"/>
          </a:p>
        </p:txBody>
      </p:sp>
    </p:spTree>
    <p:extLst>
      <p:ext uri="{BB962C8B-B14F-4D97-AF65-F5344CB8AC3E}">
        <p14:creationId xmlns:p14="http://schemas.microsoft.com/office/powerpoint/2010/main" val="3044071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2"/>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virtueventures.com/typology"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8" Type="http://schemas.openxmlformats.org/officeDocument/2006/relationships/hyperlink" Target="http://www.socialenterprisemag.co.uk/" TargetMode="External"/><Relationship Id="rId3" Type="http://schemas.openxmlformats.org/officeDocument/2006/relationships/hyperlink" Target="http://www.hbs.edu/socialenterprise/about/history.html" TargetMode="External"/><Relationship Id="rId7" Type="http://schemas.openxmlformats.org/officeDocument/2006/relationships/hyperlink" Target="http://www.cooperatives-uk.coop/"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hyperlink" Target="http://www.emes.net/" TargetMode="External"/><Relationship Id="rId5" Type="http://schemas.openxmlformats.org/officeDocument/2006/relationships/hyperlink" Target="http://www.socialenterprise.org.uk/" TargetMode="External"/><Relationship Id="rId10" Type="http://schemas.openxmlformats.org/officeDocument/2006/relationships/hyperlink" Target="http://www.cabinetoffice.gov.uk/third_sector/social_enterprise/" TargetMode="External"/><Relationship Id="rId4" Type="http://schemas.openxmlformats.org/officeDocument/2006/relationships/hyperlink" Target="http://www.se-alliance.org/" TargetMode="External"/><Relationship Id="rId9" Type="http://schemas.openxmlformats.org/officeDocument/2006/relationships/hyperlink" Target="http://www.sml.hw.ac.uk/socialenterprise/"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Enterprise Cross Sector Theory</a:t>
            </a:r>
            <a:endParaRPr lang="en-US" dirty="0"/>
          </a:p>
        </p:txBody>
      </p:sp>
      <p:sp>
        <p:nvSpPr>
          <p:cNvPr id="3" name="Subtitle 2"/>
          <p:cNvSpPr>
            <a:spLocks noGrp="1"/>
          </p:cNvSpPr>
          <p:nvPr>
            <p:ph type="subTitle" idx="1"/>
          </p:nvPr>
        </p:nvSpPr>
        <p:spPr/>
        <p:txBody>
          <a:bodyPr/>
          <a:lstStyle/>
          <a:p>
            <a:r>
              <a:rPr lang="en-US" dirty="0" smtClean="0"/>
              <a:t>Dr. David Bozward</a:t>
            </a:r>
            <a:endParaRPr lang="en-US" dirty="0"/>
          </a:p>
        </p:txBody>
      </p:sp>
    </p:spTree>
    <p:extLst>
      <p:ext uri="{BB962C8B-B14F-4D97-AF65-F5344CB8AC3E}">
        <p14:creationId xmlns:p14="http://schemas.microsoft.com/office/powerpoint/2010/main" val="589318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701739" y="653222"/>
            <a:ext cx="4021376" cy="3981749"/>
          </a:xfrm>
          <a:prstGeom prst="ellipse">
            <a:avLst/>
          </a:prstGeom>
          <a:gradFill flip="none" rotWithShape="1">
            <a:gsLst>
              <a:gs pos="0">
                <a:schemeClr val="accent1">
                  <a:tint val="50000"/>
                  <a:satMod val="300000"/>
                  <a:alpha val="49000"/>
                </a:schemeClr>
              </a:gs>
              <a:gs pos="35000">
                <a:schemeClr val="accent1">
                  <a:tint val="37000"/>
                  <a:satMod val="300000"/>
                  <a:alpha val="49000"/>
                </a:schemeClr>
              </a:gs>
              <a:gs pos="100000">
                <a:schemeClr val="accent1">
                  <a:tint val="15000"/>
                  <a:satMod val="350000"/>
                  <a:alpha val="49000"/>
                </a:schemeClr>
              </a:gs>
            </a:gsLst>
            <a:lin ang="16200000" scaled="1"/>
            <a:tileRect/>
          </a:gradFill>
          <a:ln>
            <a:solidFill>
              <a:srgbClr val="4F81BD"/>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8" name="Oval 7"/>
          <p:cNvSpPr/>
          <p:nvPr/>
        </p:nvSpPr>
        <p:spPr>
          <a:xfrm>
            <a:off x="3062201" y="2586518"/>
            <a:ext cx="4021376" cy="3981749"/>
          </a:xfrm>
          <a:prstGeom prst="ellipse">
            <a:avLst/>
          </a:prstGeom>
          <a:gradFill flip="none" rotWithShape="1">
            <a:gsLst>
              <a:gs pos="0">
                <a:schemeClr val="accent3">
                  <a:tint val="50000"/>
                  <a:satMod val="300000"/>
                  <a:alpha val="52000"/>
                </a:schemeClr>
              </a:gs>
              <a:gs pos="35000">
                <a:schemeClr val="accent3">
                  <a:tint val="37000"/>
                  <a:satMod val="300000"/>
                  <a:alpha val="52000"/>
                </a:schemeClr>
              </a:gs>
              <a:gs pos="100000">
                <a:schemeClr val="accent3">
                  <a:tint val="15000"/>
                  <a:satMod val="350000"/>
                  <a:alpha val="52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
        <p:nvSpPr>
          <p:cNvPr id="9" name="Oval 8"/>
          <p:cNvSpPr/>
          <p:nvPr/>
        </p:nvSpPr>
        <p:spPr>
          <a:xfrm>
            <a:off x="4232935" y="741069"/>
            <a:ext cx="4021376" cy="3981749"/>
          </a:xfrm>
          <a:prstGeom prst="ellipse">
            <a:avLst/>
          </a:prstGeom>
          <a:gradFill flip="none" rotWithShape="1">
            <a:gsLst>
              <a:gs pos="0">
                <a:schemeClr val="accent2">
                  <a:tint val="50000"/>
                  <a:satMod val="300000"/>
                  <a:alpha val="54000"/>
                </a:schemeClr>
              </a:gs>
              <a:gs pos="35000">
                <a:schemeClr val="accent2">
                  <a:tint val="37000"/>
                  <a:satMod val="300000"/>
                  <a:alpha val="54000"/>
                </a:schemeClr>
              </a:gs>
              <a:gs pos="100000">
                <a:schemeClr val="accent2">
                  <a:tint val="15000"/>
                  <a:satMod val="350000"/>
                  <a:alpha val="54000"/>
                </a:schemeClr>
              </a:gs>
            </a:gsLst>
            <a:lin ang="16200000" scaled="1"/>
            <a:tileRect/>
          </a:gradFill>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p>
        </p:txBody>
      </p:sp>
      <p:sp>
        <p:nvSpPr>
          <p:cNvPr id="41988" name="TextBox 9"/>
          <p:cNvSpPr txBox="1">
            <a:spLocks noChangeArrowheads="1"/>
          </p:cNvSpPr>
          <p:nvPr/>
        </p:nvSpPr>
        <p:spPr bwMode="auto">
          <a:xfrm>
            <a:off x="1346059" y="1614059"/>
            <a:ext cx="16605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Public Sector</a:t>
            </a:r>
          </a:p>
        </p:txBody>
      </p:sp>
      <p:sp>
        <p:nvSpPr>
          <p:cNvPr id="41989" name="TextBox 10"/>
          <p:cNvSpPr txBox="1">
            <a:spLocks noChangeArrowheads="1"/>
          </p:cNvSpPr>
          <p:nvPr/>
        </p:nvSpPr>
        <p:spPr bwMode="auto">
          <a:xfrm>
            <a:off x="4355484" y="5939459"/>
            <a:ext cx="15446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Third Sector</a:t>
            </a:r>
          </a:p>
        </p:txBody>
      </p:sp>
      <p:sp>
        <p:nvSpPr>
          <p:cNvPr id="41990" name="TextBox 11"/>
          <p:cNvSpPr txBox="1">
            <a:spLocks noChangeArrowheads="1"/>
          </p:cNvSpPr>
          <p:nvPr/>
        </p:nvSpPr>
        <p:spPr bwMode="auto">
          <a:xfrm>
            <a:off x="6585444" y="1611312"/>
            <a:ext cx="17367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Private Sector</a:t>
            </a:r>
          </a:p>
        </p:txBody>
      </p:sp>
      <p:sp>
        <p:nvSpPr>
          <p:cNvPr id="41991" name="TextBox 12"/>
          <p:cNvSpPr txBox="1">
            <a:spLocks noChangeArrowheads="1"/>
          </p:cNvSpPr>
          <p:nvPr/>
        </p:nvSpPr>
        <p:spPr bwMode="auto">
          <a:xfrm>
            <a:off x="3162300" y="4035871"/>
            <a:ext cx="1300356"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A – </a:t>
            </a:r>
            <a:endParaRPr lang="en-US" sz="1800" dirty="0" smtClean="0"/>
          </a:p>
          <a:p>
            <a:pPr eaLnBrk="1" hangingPunct="1"/>
            <a:r>
              <a:rPr lang="en-US" sz="1800" dirty="0" smtClean="0"/>
              <a:t>Non </a:t>
            </a:r>
            <a:r>
              <a:rPr lang="en-US" sz="1800" dirty="0"/>
              <a:t>Profit </a:t>
            </a:r>
          </a:p>
        </p:txBody>
      </p:sp>
      <p:sp>
        <p:nvSpPr>
          <p:cNvPr id="41992" name="TextBox 13"/>
          <p:cNvSpPr txBox="1">
            <a:spLocks noChangeArrowheads="1"/>
          </p:cNvSpPr>
          <p:nvPr/>
        </p:nvSpPr>
        <p:spPr bwMode="auto">
          <a:xfrm>
            <a:off x="4484687" y="1685298"/>
            <a:ext cx="104457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B - CSR </a:t>
            </a:r>
          </a:p>
        </p:txBody>
      </p:sp>
      <p:sp>
        <p:nvSpPr>
          <p:cNvPr id="41993" name="TextBox 14"/>
          <p:cNvSpPr txBox="1">
            <a:spLocks noChangeArrowheads="1"/>
          </p:cNvSpPr>
          <p:nvPr/>
        </p:nvSpPr>
        <p:spPr bwMode="auto">
          <a:xfrm>
            <a:off x="5129196" y="3768716"/>
            <a:ext cx="1954381"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C -  </a:t>
            </a:r>
            <a:endParaRPr lang="en-US" sz="1800" dirty="0" smtClean="0"/>
          </a:p>
          <a:p>
            <a:pPr eaLnBrk="1" hangingPunct="1"/>
            <a:r>
              <a:rPr lang="en-US" sz="1800" dirty="0" smtClean="0"/>
              <a:t>More </a:t>
            </a:r>
            <a:r>
              <a:rPr lang="en-US" sz="1800" dirty="0"/>
              <a:t>than Profit</a:t>
            </a:r>
          </a:p>
        </p:txBody>
      </p:sp>
      <p:sp>
        <p:nvSpPr>
          <p:cNvPr id="41994" name="TextBox 15"/>
          <p:cNvSpPr txBox="1">
            <a:spLocks noChangeArrowheads="1"/>
          </p:cNvSpPr>
          <p:nvPr/>
        </p:nvSpPr>
        <p:spPr bwMode="auto">
          <a:xfrm>
            <a:off x="4232935" y="2777985"/>
            <a:ext cx="1505979"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D – </a:t>
            </a:r>
            <a:r>
              <a:rPr lang="en-US" sz="1800" dirty="0" smtClean="0"/>
              <a:t>Multi </a:t>
            </a:r>
            <a:endParaRPr lang="en-US" sz="1800" dirty="0"/>
          </a:p>
          <a:p>
            <a:pPr eaLnBrk="1" hangingPunct="1"/>
            <a:r>
              <a:rPr lang="en-US" sz="1800" dirty="0"/>
              <a:t>Stakeholder</a:t>
            </a:r>
          </a:p>
        </p:txBody>
      </p:sp>
      <p:sp>
        <p:nvSpPr>
          <p:cNvPr id="2" name="Title 1"/>
          <p:cNvSpPr>
            <a:spLocks noGrp="1"/>
          </p:cNvSpPr>
          <p:nvPr>
            <p:ph type="title" sz="quarter"/>
          </p:nvPr>
        </p:nvSpPr>
        <p:spPr>
          <a:xfrm rot="16200000">
            <a:off x="-3668688" y="2693551"/>
            <a:ext cx="7848600" cy="1143000"/>
          </a:xfrm>
        </p:spPr>
        <p:txBody>
          <a:bodyPr/>
          <a:lstStyle/>
          <a:p>
            <a:r>
              <a:rPr lang="en-US" sz="4400" kern="1200" dirty="0" smtClean="0">
                <a:solidFill>
                  <a:srgbClr val="000000"/>
                </a:solidFill>
                <a:effectLst/>
                <a:latin typeface="Calibri"/>
                <a:ea typeface="+mj-ea"/>
                <a:cs typeface="+mj-cs"/>
              </a:rPr>
              <a:t>Cross Sector</a:t>
            </a:r>
            <a:r>
              <a:rPr lang="en-US" sz="4400" kern="1200" baseline="0" dirty="0" smtClean="0">
                <a:solidFill>
                  <a:srgbClr val="000000"/>
                </a:solidFill>
                <a:effectLst/>
                <a:latin typeface="Calibri"/>
                <a:ea typeface="+mj-ea"/>
                <a:cs typeface="+mj-cs"/>
              </a:rPr>
              <a:t> Theory</a:t>
            </a:r>
            <a:r>
              <a:rPr lang="en-US" dirty="0" smtClean="0"/>
              <a:t> </a:t>
            </a:r>
            <a:endParaRPr lang="en-US" dirty="0"/>
          </a:p>
        </p:txBody>
      </p:sp>
      <p:pic>
        <p:nvPicPr>
          <p:cNvPr id="15" name="Picture 14" descr="NHS-logo.jpg"/>
          <p:cNvPicPr>
            <a:picLocks noChangeAspect="1"/>
          </p:cNvPicPr>
          <p:nvPr/>
        </p:nvPicPr>
        <p:blipFill rotWithShape="1">
          <a:blip r:embed="rId3">
            <a:extLst>
              <a:ext uri="{28A0092B-C50C-407E-A947-70E740481C1C}">
                <a14:useLocalDpi xmlns:a14="http://schemas.microsoft.com/office/drawing/2010/main" val="0"/>
              </a:ext>
            </a:extLst>
          </a:blip>
          <a:srcRect l="12534" t="29110" r="14611" b="27707"/>
          <a:stretch/>
        </p:blipFill>
        <p:spPr>
          <a:xfrm>
            <a:off x="1823086" y="1977210"/>
            <a:ext cx="2175171" cy="966957"/>
          </a:xfrm>
          <a:prstGeom prst="rect">
            <a:avLst/>
          </a:prstGeom>
        </p:spPr>
      </p:pic>
    </p:spTree>
    <p:extLst>
      <p:ext uri="{BB962C8B-B14F-4D97-AF65-F5344CB8AC3E}">
        <p14:creationId xmlns:p14="http://schemas.microsoft.com/office/powerpoint/2010/main" val="1024045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Nuffield Health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6462689"/>
              </p:ext>
            </p:extLst>
          </p:nvPr>
        </p:nvGraphicFramePr>
        <p:xfrm>
          <a:off x="321482" y="2278850"/>
          <a:ext cx="8229600" cy="4531359"/>
        </p:xfrm>
        <a:graphic>
          <a:graphicData uri="http://schemas.openxmlformats.org/drawingml/2006/table">
            <a:tbl>
              <a:tblPr firstRow="1" bandRow="1">
                <a:tableStyleId>{F2DE63D5-997A-4646-A377-4702673A728D}</a:tableStyleId>
              </a:tblPr>
              <a:tblGrid>
                <a:gridCol w="2732173"/>
                <a:gridCol w="5497427"/>
              </a:tblGrid>
              <a:tr h="370840">
                <a:tc>
                  <a:txBody>
                    <a:bodyPr/>
                    <a:lstStyle/>
                    <a:p>
                      <a:endParaRPr lang="en-US" dirty="0"/>
                    </a:p>
                  </a:txBody>
                  <a:tcPr/>
                </a:tc>
                <a:tc>
                  <a:txBody>
                    <a:bodyPr/>
                    <a:lstStyle/>
                    <a:p>
                      <a:endParaRPr lang="en-US"/>
                    </a:p>
                  </a:txBody>
                  <a:tcPr/>
                </a:tc>
              </a:tr>
              <a:tr h="370840">
                <a:tc>
                  <a:txBody>
                    <a:bodyPr/>
                    <a:lstStyle/>
                    <a:p>
                      <a:r>
                        <a:rPr lang="en-US" dirty="0" smtClean="0"/>
                        <a:t>Governance</a:t>
                      </a:r>
                      <a:endParaRPr lang="en-US" dirty="0"/>
                    </a:p>
                  </a:txBody>
                  <a:tcPr/>
                </a:tc>
                <a:tc>
                  <a:txBody>
                    <a:bodyPr/>
                    <a:lstStyle/>
                    <a:p>
                      <a:r>
                        <a:rPr lang="en-US" sz="1400" dirty="0" smtClean="0"/>
                        <a:t>Charity</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Social Strategic</a:t>
                      </a:r>
                      <a:r>
                        <a:rPr lang="en-US" baseline="0" dirty="0" smtClean="0"/>
                        <a:t> Intention</a:t>
                      </a:r>
                      <a:endParaRPr lang="en-US" dirty="0" smtClean="0"/>
                    </a:p>
                  </a:txBody>
                  <a:tcPr/>
                </a:tc>
                <a:tc>
                  <a:txBody>
                    <a:bodyPr/>
                    <a:lstStyle/>
                    <a:p>
                      <a:r>
                        <a:rPr lang="en-US" sz="1400" dirty="0" smtClean="0"/>
                        <a:t>Prevention of sickness by helping people to become and remain fit and healthy; </a:t>
                      </a:r>
                    </a:p>
                    <a:p>
                      <a:r>
                        <a:rPr lang="en-US" sz="1400" dirty="0" smtClean="0"/>
                        <a:t>Identification, assessment and containment of health risks; </a:t>
                      </a:r>
                    </a:p>
                    <a:p>
                      <a:r>
                        <a:rPr lang="en-US" sz="1400" dirty="0" smtClean="0"/>
                        <a:t>and treatment of health problems.</a:t>
                      </a:r>
                      <a:endParaRPr lang="en-US" sz="1400" dirty="0"/>
                    </a:p>
                  </a:txBody>
                  <a:tcPr/>
                </a:tc>
              </a:tr>
              <a:tr h="370840">
                <a:tc>
                  <a:txBody>
                    <a:bodyPr/>
                    <a:lstStyle/>
                    <a:p>
                      <a:r>
                        <a:rPr lang="en-US" dirty="0" smtClean="0"/>
                        <a:t>Total Turnover</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£650.2m</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Income from the Hospital and Wellbeing’s clinical activities;</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Wellbeing membership </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Management contracts for wellbeing services</a:t>
                      </a:r>
                    </a:p>
                  </a:txBody>
                  <a:tcPr/>
                </a:tc>
              </a:tr>
              <a:tr h="370840">
                <a:tc>
                  <a:txBody>
                    <a:bodyPr/>
                    <a:lstStyle/>
                    <a:p>
                      <a:r>
                        <a:rPr lang="en-US" dirty="0" smtClean="0"/>
                        <a:t>Social Impact Turnover</a:t>
                      </a:r>
                      <a:endParaRPr lang="en-US" dirty="0"/>
                    </a:p>
                  </a:txBody>
                  <a:tcPr/>
                </a:tc>
                <a:tc>
                  <a:txBody>
                    <a:bodyPr/>
                    <a:lstStyle/>
                    <a:p>
                      <a:r>
                        <a:rPr lang="en-US" sz="1400" dirty="0" smtClean="0"/>
                        <a:t>100%</a:t>
                      </a:r>
                      <a:endParaRPr lang="en-US" sz="1400" dirty="0"/>
                    </a:p>
                  </a:txBody>
                  <a:tcPr/>
                </a:tc>
              </a:tr>
              <a:tr h="370840">
                <a:tc>
                  <a:txBody>
                    <a:bodyPr/>
                    <a:lstStyle/>
                    <a:p>
                      <a:r>
                        <a:rPr lang="en-US" dirty="0" smtClean="0"/>
                        <a:t>Interventions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51,300 </a:t>
                      </a:r>
                      <a:r>
                        <a:rPr lang="en-US" sz="1400" dirty="0" err="1" smtClean="0"/>
                        <a:t>orthopaedic</a:t>
                      </a:r>
                      <a:r>
                        <a:rPr lang="en-US" sz="1400" dirty="0" smtClean="0"/>
                        <a:t> procedures, reducing patients’ pain and increasing their mobility;</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29,500 general surgical procedures;</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16,300 ophthalmic procedures to improve patients’ sight; and</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52,800 MRI scans</a:t>
                      </a:r>
                    </a:p>
                  </a:txBody>
                  <a:tcPr/>
                </a:tc>
              </a:tr>
              <a:tr h="370840">
                <a:tc>
                  <a:txBody>
                    <a:bodyPr/>
                    <a:lstStyle/>
                    <a:p>
                      <a:r>
                        <a:rPr lang="en-US" dirty="0" smtClean="0"/>
                        <a:t>PR / Policy</a:t>
                      </a:r>
                      <a:endParaRPr lang="en-US" dirty="0"/>
                    </a:p>
                  </a:txBody>
                  <a:tcPr/>
                </a:tc>
                <a:tc>
                  <a:txBody>
                    <a:bodyPr/>
                    <a:lstStyle/>
                    <a:p>
                      <a:r>
                        <a:rPr lang="en-US" sz="1400" dirty="0" smtClean="0"/>
                        <a:t>None noteworthy</a:t>
                      </a:r>
                      <a:endParaRPr lang="en-US" sz="1400" dirty="0"/>
                    </a:p>
                  </a:txBody>
                  <a:tcPr/>
                </a:tc>
              </a:tr>
            </a:tbl>
          </a:graphicData>
        </a:graphic>
      </p:graphicFrame>
      <p:pic>
        <p:nvPicPr>
          <p:cNvPr id="3" name="Picture 2" descr="Logo Nuffiel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34001"/>
          </a:xfrm>
          <a:prstGeom prst="rect">
            <a:avLst/>
          </a:prstGeom>
        </p:spPr>
      </p:pic>
    </p:spTree>
    <p:extLst>
      <p:ext uri="{BB962C8B-B14F-4D97-AF65-F5344CB8AC3E}">
        <p14:creationId xmlns:p14="http://schemas.microsoft.com/office/powerpoint/2010/main" val="213832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667"/>
            <a:ext cx="8229600" cy="1143000"/>
          </a:xfrm>
        </p:spPr>
        <p:txBody>
          <a:bodyPr/>
          <a:lstStyle/>
          <a:p>
            <a:r>
              <a:rPr lang="en-US" dirty="0" smtClean="0">
                <a:solidFill>
                  <a:schemeClr val="bg1"/>
                </a:solidFill>
              </a:rPr>
              <a:t>Cancer Research</a:t>
            </a:r>
            <a:endParaRPr lang="en-US"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1635962"/>
              </p:ext>
            </p:extLst>
          </p:nvPr>
        </p:nvGraphicFramePr>
        <p:xfrm>
          <a:off x="457200" y="1228197"/>
          <a:ext cx="8229600" cy="5501640"/>
        </p:xfrm>
        <a:graphic>
          <a:graphicData uri="http://schemas.openxmlformats.org/drawingml/2006/table">
            <a:tbl>
              <a:tblPr firstRow="1" bandRow="1">
                <a:tableStyleId>{F2DE63D5-997A-4646-A377-4702673A728D}</a:tableStyleId>
              </a:tblPr>
              <a:tblGrid>
                <a:gridCol w="2732173"/>
                <a:gridCol w="5497427"/>
              </a:tblGrid>
              <a:tr h="370840">
                <a:tc>
                  <a:txBody>
                    <a:bodyPr/>
                    <a:lstStyle/>
                    <a:p>
                      <a:endParaRPr lang="en-US" dirty="0"/>
                    </a:p>
                  </a:txBody>
                  <a:tcPr/>
                </a:tc>
                <a:tc>
                  <a:txBody>
                    <a:bodyPr/>
                    <a:lstStyle/>
                    <a:p>
                      <a:endParaRPr lang="en-US"/>
                    </a:p>
                  </a:txBody>
                  <a:tcPr/>
                </a:tc>
              </a:tr>
              <a:tr h="370840">
                <a:tc>
                  <a:txBody>
                    <a:bodyPr/>
                    <a:lstStyle/>
                    <a:p>
                      <a:r>
                        <a:rPr lang="en-US" dirty="0" smtClean="0"/>
                        <a:t>Governance</a:t>
                      </a:r>
                      <a:endParaRPr lang="en-US" dirty="0"/>
                    </a:p>
                  </a:txBody>
                  <a:tcPr/>
                </a:tc>
                <a:tc>
                  <a:txBody>
                    <a:bodyPr/>
                    <a:lstStyle/>
                    <a:p>
                      <a:r>
                        <a:rPr lang="en-US" sz="1200" dirty="0" smtClean="0"/>
                        <a:t>Charity</a:t>
                      </a:r>
                      <a:endParaRPr lang="en-US" sz="1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Social Strategic</a:t>
                      </a:r>
                      <a:r>
                        <a:rPr lang="en-US" baseline="0" dirty="0" smtClean="0"/>
                        <a:t> Intention</a:t>
                      </a:r>
                      <a:endParaRPr lang="en-US" dirty="0" smtClean="0"/>
                    </a:p>
                  </a:txBody>
                  <a:tcPr/>
                </a:tc>
                <a:tc>
                  <a:txBody>
                    <a:bodyPr/>
                    <a:lstStyle/>
                    <a:p>
                      <a:pPr marL="285750" indent="-285750">
                        <a:buFont typeface="Arial"/>
                        <a:buChar char="•"/>
                      </a:pPr>
                      <a:r>
                        <a:rPr lang="en-US" sz="1200" dirty="0" smtClean="0"/>
                        <a:t>Increase our investment to support the earlier diagnosis of cancer.</a:t>
                      </a:r>
                    </a:p>
                    <a:p>
                      <a:pPr marL="285750" indent="-285750">
                        <a:buFont typeface="Arial"/>
                        <a:buChar char="•"/>
                      </a:pPr>
                      <a:r>
                        <a:rPr lang="en-US" sz="1200" dirty="0" smtClean="0"/>
                        <a:t>Increase our research effort in lung, pancreatic, </a:t>
                      </a:r>
                      <a:r>
                        <a:rPr lang="en-US" sz="1200" dirty="0" err="1" smtClean="0"/>
                        <a:t>oesophageal</a:t>
                      </a:r>
                      <a:r>
                        <a:rPr lang="en-US" sz="1200" dirty="0" smtClean="0"/>
                        <a:t> cancers and brain </a:t>
                      </a:r>
                      <a:r>
                        <a:rPr lang="en-US" sz="1200" dirty="0" err="1" smtClean="0"/>
                        <a:t>tumours</a:t>
                      </a:r>
                      <a:r>
                        <a:rPr lang="en-US" sz="1200" dirty="0" smtClean="0"/>
                        <a:t> to accelerate progress.</a:t>
                      </a:r>
                    </a:p>
                    <a:p>
                      <a:pPr marL="285750" indent="-285750">
                        <a:buFont typeface="Arial"/>
                        <a:buChar char="•"/>
                      </a:pPr>
                      <a:r>
                        <a:rPr lang="en-US" sz="1200" dirty="0" smtClean="0"/>
                        <a:t>Discover and develop new tests, surgery and radiotherapy techniques, new drugs, and speed up the pace at which research is translated into benefits for patients.</a:t>
                      </a:r>
                    </a:p>
                    <a:p>
                      <a:pPr marL="285750" indent="-285750">
                        <a:buFont typeface="Arial"/>
                        <a:buChar char="•"/>
                      </a:pPr>
                      <a:r>
                        <a:rPr lang="en-US" sz="1200" dirty="0" err="1" smtClean="0"/>
                        <a:t>Optimise</a:t>
                      </a:r>
                      <a:r>
                        <a:rPr lang="en-US" sz="1200" dirty="0" smtClean="0"/>
                        <a:t> every individual’s chance of beating cancer.</a:t>
                      </a:r>
                    </a:p>
                    <a:p>
                      <a:pPr marL="285750" indent="-285750">
                        <a:buFont typeface="Arial"/>
                        <a:buChar char="•"/>
                      </a:pPr>
                      <a:r>
                        <a:rPr lang="en-US" sz="1200" dirty="0" smtClean="0"/>
                        <a:t>Work towards the day when no one in the UK smokes.</a:t>
                      </a:r>
                    </a:p>
                    <a:p>
                      <a:pPr marL="285750" indent="-285750">
                        <a:buFont typeface="Arial"/>
                        <a:buChar char="•"/>
                      </a:pPr>
                      <a:r>
                        <a:rPr lang="en-US" sz="1200" dirty="0" smtClean="0"/>
                        <a:t>Give every cancer patient information to know their choices and to join the fight against cancer.</a:t>
                      </a:r>
                      <a:endParaRPr lang="en-US" sz="1200" dirty="0"/>
                    </a:p>
                  </a:txBody>
                  <a:tcPr/>
                </a:tc>
              </a:tr>
              <a:tr h="370840">
                <a:tc>
                  <a:txBody>
                    <a:bodyPr/>
                    <a:lstStyle/>
                    <a:p>
                      <a:r>
                        <a:rPr lang="en-US" dirty="0" smtClean="0"/>
                        <a:t>Total Turnover</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£490m</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200" dirty="0" smtClean="0"/>
                        <a:t>£163m</a:t>
                      </a:r>
                      <a:r>
                        <a:rPr lang="en-US" sz="1200" baseline="0" dirty="0" smtClean="0"/>
                        <a:t> Legacies </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200" baseline="0" dirty="0" smtClean="0"/>
                        <a:t>£123m Donations</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200" baseline="0" dirty="0" smtClean="0"/>
                        <a:t>£76m Retail</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200" baseline="0" dirty="0" smtClean="0"/>
                        <a:t>£70m Events</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200" baseline="0" dirty="0" smtClean="0"/>
                        <a:t>£38m Local Groups</a:t>
                      </a:r>
                      <a:endParaRPr lang="en-US" sz="1200" dirty="0" smtClean="0"/>
                    </a:p>
                  </a:txBody>
                  <a:tcPr/>
                </a:tc>
              </a:tr>
              <a:tr h="370840">
                <a:tc>
                  <a:txBody>
                    <a:bodyPr/>
                    <a:lstStyle/>
                    <a:p>
                      <a:r>
                        <a:rPr lang="en-US" dirty="0" smtClean="0"/>
                        <a:t>Social Impact Turnover</a:t>
                      </a:r>
                      <a:endParaRPr lang="en-US" dirty="0"/>
                    </a:p>
                  </a:txBody>
                  <a:tcPr/>
                </a:tc>
                <a:tc>
                  <a:txBody>
                    <a:bodyPr/>
                    <a:lstStyle/>
                    <a:p>
                      <a:r>
                        <a:rPr lang="en-US" sz="1200" dirty="0" smtClean="0"/>
                        <a:t>100%</a:t>
                      </a:r>
                      <a:endParaRPr lang="en-US" sz="1200" dirty="0"/>
                    </a:p>
                  </a:txBody>
                  <a:tcPr/>
                </a:tc>
              </a:tr>
              <a:tr h="370840">
                <a:tc>
                  <a:txBody>
                    <a:bodyPr/>
                    <a:lstStyle/>
                    <a:p>
                      <a:r>
                        <a:rPr lang="en-US" dirty="0" smtClean="0"/>
                        <a:t>Interventions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Fund 4,000 scientists. Continues to fund some of the UK’s best cancer research, including 26 new programme grants, 12 translational projects, 17 trials and feasibility studies and 13 fellowships and awards for new investigators. Remain the largest charitable funder of cancer research worldwide.</a:t>
                      </a:r>
                    </a:p>
                  </a:txBody>
                  <a:tcPr/>
                </a:tc>
              </a:tr>
              <a:tr h="370840">
                <a:tc>
                  <a:txBody>
                    <a:bodyPr/>
                    <a:lstStyle/>
                    <a:p>
                      <a:r>
                        <a:rPr lang="en-US" dirty="0" smtClean="0"/>
                        <a:t>PR / Policy</a:t>
                      </a:r>
                      <a:endParaRPr lang="en-US" dirty="0"/>
                    </a:p>
                  </a:txBody>
                  <a:tcPr/>
                </a:tc>
                <a:tc>
                  <a:txBody>
                    <a:bodyPr/>
                    <a:lstStyle/>
                    <a:p>
                      <a:r>
                        <a:rPr lang="en-US" sz="1200" dirty="0" smtClean="0"/>
                        <a:t>Helped secure smoke-free legislation across the UK and a ban on sunbeds in England and Wales for under-18s.</a:t>
                      </a:r>
                      <a:endParaRPr lang="en-US" sz="1200" dirty="0"/>
                    </a:p>
                  </a:txBody>
                  <a:tcPr/>
                </a:tc>
              </a:tr>
            </a:tbl>
          </a:graphicData>
        </a:graphic>
      </p:graphicFrame>
      <p:pic>
        <p:nvPicPr>
          <p:cNvPr id="5" name="Picture 4" descr="Cancer_Research_UK.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7288" y="0"/>
            <a:ext cx="3717108" cy="1431667"/>
          </a:xfrm>
          <a:prstGeom prst="rect">
            <a:avLst/>
          </a:prstGeom>
        </p:spPr>
      </p:pic>
    </p:spTree>
    <p:extLst>
      <p:ext uri="{BB962C8B-B14F-4D97-AF65-F5344CB8AC3E}">
        <p14:creationId xmlns:p14="http://schemas.microsoft.com/office/powerpoint/2010/main" val="1045571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British Red Cross</a:t>
            </a:r>
            <a:endParaRPr lang="en-US" dirty="0"/>
          </a:p>
        </p:txBody>
      </p:sp>
      <p:pic>
        <p:nvPicPr>
          <p:cNvPr id="3" name="Picture 2" descr="British-Red-Cross-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5565" y="-216279"/>
            <a:ext cx="4296145" cy="1633917"/>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1943461526"/>
              </p:ext>
            </p:extLst>
          </p:nvPr>
        </p:nvGraphicFramePr>
        <p:xfrm>
          <a:off x="457200" y="1172306"/>
          <a:ext cx="8229600" cy="5384800"/>
        </p:xfrm>
        <a:graphic>
          <a:graphicData uri="http://schemas.openxmlformats.org/drawingml/2006/table">
            <a:tbl>
              <a:tblPr firstRow="1" bandRow="1">
                <a:tableStyleId>{F2DE63D5-997A-4646-A377-4702673A728D}</a:tableStyleId>
              </a:tblPr>
              <a:tblGrid>
                <a:gridCol w="2732173"/>
                <a:gridCol w="5497427"/>
              </a:tblGrid>
              <a:tr h="370840">
                <a:tc>
                  <a:txBody>
                    <a:bodyPr/>
                    <a:lstStyle/>
                    <a:p>
                      <a:endParaRPr lang="en-US" dirty="0"/>
                    </a:p>
                  </a:txBody>
                  <a:tcPr/>
                </a:tc>
                <a:tc>
                  <a:txBody>
                    <a:bodyPr/>
                    <a:lstStyle/>
                    <a:p>
                      <a:endParaRPr lang="en-US" dirty="0"/>
                    </a:p>
                  </a:txBody>
                  <a:tcPr/>
                </a:tc>
              </a:tr>
              <a:tr h="370840">
                <a:tc>
                  <a:txBody>
                    <a:bodyPr/>
                    <a:lstStyle/>
                    <a:p>
                      <a:r>
                        <a:rPr lang="en-US" dirty="0" smtClean="0"/>
                        <a:t>Governance</a:t>
                      </a:r>
                      <a:endParaRPr lang="en-US" dirty="0"/>
                    </a:p>
                  </a:txBody>
                  <a:tcPr/>
                </a:tc>
                <a:tc>
                  <a:txBody>
                    <a:bodyPr/>
                    <a:lstStyle/>
                    <a:p>
                      <a:r>
                        <a:rPr lang="en-US" sz="1400" dirty="0" smtClean="0"/>
                        <a:t>Charity</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Social Strategic</a:t>
                      </a:r>
                      <a:r>
                        <a:rPr lang="en-US" baseline="0" dirty="0" smtClean="0"/>
                        <a:t> Intention</a:t>
                      </a:r>
                      <a:endParaRPr lang="en-US" dirty="0" smtClean="0"/>
                    </a:p>
                  </a:txBody>
                  <a:tcPr/>
                </a:tc>
                <a:tc>
                  <a:txBody>
                    <a:bodyPr/>
                    <a:lstStyle/>
                    <a:p>
                      <a:r>
                        <a:rPr lang="en-US" sz="1400" dirty="0" smtClean="0"/>
                        <a:t>Help millions of people prepare for, respond to and recover from all kinds of crises – disasters, conflicts and health-related or other personal crisis.</a:t>
                      </a:r>
                      <a:endParaRPr lang="en-US" sz="1400" dirty="0"/>
                    </a:p>
                  </a:txBody>
                  <a:tcPr/>
                </a:tc>
              </a:tr>
              <a:tr h="370840">
                <a:tc>
                  <a:txBody>
                    <a:bodyPr/>
                    <a:lstStyle/>
                    <a:p>
                      <a:r>
                        <a:rPr lang="en-US" dirty="0" smtClean="0"/>
                        <a:t>Total Turnover</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£228.4m</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£106.5m Donations</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£21.8m Legacies</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£28.1m Retail</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£44.0m Contracts and fees</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£25.1m Grants</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£2.9m Other income </a:t>
                      </a:r>
                    </a:p>
                  </a:txBody>
                  <a:tcPr/>
                </a:tc>
              </a:tr>
              <a:tr h="370840">
                <a:tc>
                  <a:txBody>
                    <a:bodyPr/>
                    <a:lstStyle/>
                    <a:p>
                      <a:r>
                        <a:rPr lang="en-US" dirty="0" smtClean="0"/>
                        <a:t>Social Impact Turnover</a:t>
                      </a:r>
                      <a:endParaRPr lang="en-US" dirty="0"/>
                    </a:p>
                  </a:txBody>
                  <a:tcPr/>
                </a:tc>
                <a:tc>
                  <a:txBody>
                    <a:bodyPr/>
                    <a:lstStyle/>
                    <a:p>
                      <a:r>
                        <a:rPr lang="en-US" sz="1400" dirty="0" smtClean="0"/>
                        <a:t>100%</a:t>
                      </a:r>
                      <a:endParaRPr lang="en-US" sz="1400" dirty="0"/>
                    </a:p>
                  </a:txBody>
                  <a:tcPr/>
                </a:tc>
              </a:tr>
              <a:tr h="370840">
                <a:tc>
                  <a:txBody>
                    <a:bodyPr/>
                    <a:lstStyle/>
                    <a:p>
                      <a:r>
                        <a:rPr lang="en-US" dirty="0" smtClean="0"/>
                        <a:t>Interventions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Volunteers and staff treated 32,500 people at more than 7,800 events.</a:t>
                      </a:r>
                    </a:p>
                  </a:txBody>
                  <a:tcPr/>
                </a:tc>
              </a:tr>
              <a:tr h="370840">
                <a:tc>
                  <a:txBody>
                    <a:bodyPr/>
                    <a:lstStyle/>
                    <a:p>
                      <a:r>
                        <a:rPr lang="en-US" dirty="0" smtClean="0"/>
                        <a:t>PR / Policy</a:t>
                      </a:r>
                      <a:endParaRPr lang="en-US" dirty="0"/>
                    </a:p>
                  </a:txBody>
                  <a:tcPr/>
                </a:tc>
                <a:tc>
                  <a:txBody>
                    <a:bodyPr/>
                    <a:lstStyle/>
                    <a:p>
                      <a:r>
                        <a:rPr lang="en-US" sz="1400" dirty="0" smtClean="0"/>
                        <a:t>1) securing inclusion of first aid on the national curriculum and encouraging more schools to teach first aid; </a:t>
                      </a:r>
                    </a:p>
                    <a:p>
                      <a:r>
                        <a:rPr lang="en-US" sz="1400" dirty="0" smtClean="0"/>
                        <a:t>2) driving changes in the asylum system to reduce destitution of people receiving refugee status, and promoting the continued need for legal support for refugees seeking to be reunited with their families; </a:t>
                      </a:r>
                    </a:p>
                    <a:p>
                      <a:r>
                        <a:rPr lang="en-US" sz="1400" dirty="0" smtClean="0"/>
                        <a:t>3)</a:t>
                      </a:r>
                      <a:r>
                        <a:rPr lang="en-US" sz="1400" baseline="0" dirty="0" smtClean="0"/>
                        <a:t> </a:t>
                      </a:r>
                      <a:r>
                        <a:rPr lang="en-US" sz="1400" dirty="0" smtClean="0"/>
                        <a:t>winning policy support at a national and local level for the importance of low level preventative health and social care to allow people to live with dignity and independence where possible in their own home</a:t>
                      </a:r>
                      <a:endParaRPr lang="en-US" sz="1400" dirty="0"/>
                    </a:p>
                  </a:txBody>
                  <a:tcPr/>
                </a:tc>
              </a:tr>
            </a:tbl>
          </a:graphicData>
        </a:graphic>
      </p:graphicFrame>
    </p:spTree>
    <p:extLst>
      <p:ext uri="{BB962C8B-B14F-4D97-AF65-F5344CB8AC3E}">
        <p14:creationId xmlns:p14="http://schemas.microsoft.com/office/powerpoint/2010/main" val="164118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 John Ambulance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1706417"/>
              </p:ext>
            </p:extLst>
          </p:nvPr>
        </p:nvGraphicFramePr>
        <p:xfrm>
          <a:off x="457200" y="1677168"/>
          <a:ext cx="8229600" cy="4597399"/>
        </p:xfrm>
        <a:graphic>
          <a:graphicData uri="http://schemas.openxmlformats.org/drawingml/2006/table">
            <a:tbl>
              <a:tblPr firstRow="1" bandRow="1">
                <a:tableStyleId>{F2DE63D5-997A-4646-A377-4702673A728D}</a:tableStyleId>
              </a:tblPr>
              <a:tblGrid>
                <a:gridCol w="2732173"/>
                <a:gridCol w="5497427"/>
              </a:tblGrid>
              <a:tr h="370840">
                <a:tc>
                  <a:txBody>
                    <a:bodyPr/>
                    <a:lstStyle/>
                    <a:p>
                      <a:endParaRPr lang="en-US" dirty="0"/>
                    </a:p>
                  </a:txBody>
                  <a:tcPr/>
                </a:tc>
                <a:tc>
                  <a:txBody>
                    <a:bodyPr/>
                    <a:lstStyle/>
                    <a:p>
                      <a:endParaRPr lang="en-US"/>
                    </a:p>
                  </a:txBody>
                  <a:tcPr/>
                </a:tc>
              </a:tr>
              <a:tr h="370840">
                <a:tc>
                  <a:txBody>
                    <a:bodyPr/>
                    <a:lstStyle/>
                    <a:p>
                      <a:r>
                        <a:rPr lang="en-US" dirty="0" smtClean="0"/>
                        <a:t>Governance</a:t>
                      </a:r>
                      <a:endParaRPr lang="en-US" dirty="0"/>
                    </a:p>
                  </a:txBody>
                  <a:tcPr/>
                </a:tc>
                <a:tc>
                  <a:txBody>
                    <a:bodyPr/>
                    <a:lstStyle/>
                    <a:p>
                      <a:r>
                        <a:rPr lang="en-US" sz="1400" dirty="0" smtClean="0"/>
                        <a:t>Charity</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Social Strategic</a:t>
                      </a:r>
                      <a:r>
                        <a:rPr lang="en-US" baseline="0" dirty="0" smtClean="0"/>
                        <a:t> Intention</a:t>
                      </a:r>
                      <a:endParaRPr lang="en-US" dirty="0" smtClean="0"/>
                    </a:p>
                  </a:txBody>
                  <a:tcPr/>
                </a:tc>
                <a:tc>
                  <a:txBody>
                    <a:bodyPr/>
                    <a:lstStyle/>
                    <a:p>
                      <a:r>
                        <a:rPr lang="en-US" sz="1400" dirty="0" smtClean="0"/>
                        <a:t>Increase the number of adults and young people able to deliver first aid</a:t>
                      </a:r>
                    </a:p>
                    <a:p>
                      <a:r>
                        <a:rPr lang="en-US" sz="1400" dirty="0" smtClean="0"/>
                        <a:t>Increase the number of young people participating in St John Ambulance’s youth </a:t>
                      </a:r>
                      <a:r>
                        <a:rPr lang="en-US" sz="1400" dirty="0" err="1" smtClean="0"/>
                        <a:t>programmes</a:t>
                      </a:r>
                      <a:r>
                        <a:rPr lang="en-US" sz="1400" dirty="0" smtClean="0"/>
                        <a:t>, as well as extending the reach of these to disadvantaged groups</a:t>
                      </a:r>
                    </a:p>
                    <a:p>
                      <a:r>
                        <a:rPr lang="en-US" sz="1400" dirty="0" smtClean="0"/>
                        <a:t>Increase awareness of the importance of first aid, encouraging people to acquire first aid skills</a:t>
                      </a:r>
                    </a:p>
                    <a:p>
                      <a:r>
                        <a:rPr lang="en-US" sz="1400" dirty="0" err="1" smtClean="0"/>
                        <a:t>Maximise</a:t>
                      </a:r>
                      <a:r>
                        <a:rPr lang="en-US" sz="1400" dirty="0" smtClean="0"/>
                        <a:t> St John Ambulance’s impact at events.</a:t>
                      </a:r>
                      <a:endParaRPr lang="en-US" sz="1400" dirty="0"/>
                    </a:p>
                  </a:txBody>
                  <a:tcPr/>
                </a:tc>
              </a:tr>
              <a:tr h="370840">
                <a:tc>
                  <a:txBody>
                    <a:bodyPr/>
                    <a:lstStyle/>
                    <a:p>
                      <a:r>
                        <a:rPr lang="en-US" dirty="0" smtClean="0"/>
                        <a:t>Total Turnover</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£91.4m</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First aid training £38.8m (40%)</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First aid – ambulance and transport services £18.7m (19%)</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First aid provision and youth development £8.3m (9%)</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First aid products £8.3m (9%)</a:t>
                      </a:r>
                    </a:p>
                  </a:txBody>
                  <a:tcPr/>
                </a:tc>
              </a:tr>
              <a:tr h="370840">
                <a:tc>
                  <a:txBody>
                    <a:bodyPr/>
                    <a:lstStyle/>
                    <a:p>
                      <a:r>
                        <a:rPr lang="en-US" dirty="0" smtClean="0"/>
                        <a:t>Social Impact Turnover</a:t>
                      </a:r>
                      <a:endParaRPr lang="en-US" dirty="0"/>
                    </a:p>
                  </a:txBody>
                  <a:tcPr/>
                </a:tc>
                <a:tc>
                  <a:txBody>
                    <a:bodyPr/>
                    <a:lstStyle/>
                    <a:p>
                      <a:r>
                        <a:rPr lang="en-US" sz="1400" dirty="0" smtClean="0"/>
                        <a:t>100%</a:t>
                      </a:r>
                      <a:endParaRPr lang="en-US" sz="1400" dirty="0"/>
                    </a:p>
                  </a:txBody>
                  <a:tcPr/>
                </a:tc>
              </a:tr>
              <a:tr h="370840">
                <a:tc>
                  <a:txBody>
                    <a:bodyPr/>
                    <a:lstStyle/>
                    <a:p>
                      <a:r>
                        <a:rPr lang="en-US" dirty="0" smtClean="0"/>
                        <a:t>Interventions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250,000 people trained in the workplace</a:t>
                      </a:r>
                    </a:p>
                  </a:txBody>
                  <a:tcPr/>
                </a:tc>
              </a:tr>
              <a:tr h="370840">
                <a:tc>
                  <a:txBody>
                    <a:bodyPr/>
                    <a:lstStyle/>
                    <a:p>
                      <a:r>
                        <a:rPr lang="en-US" dirty="0" smtClean="0"/>
                        <a:t>PR / Policy</a:t>
                      </a:r>
                      <a:endParaRPr lang="en-US" dirty="0"/>
                    </a:p>
                  </a:txBody>
                  <a:tcPr/>
                </a:tc>
                <a:tc>
                  <a:txBody>
                    <a:bodyPr/>
                    <a:lstStyle/>
                    <a:p>
                      <a:r>
                        <a:rPr lang="en-US" sz="1400" dirty="0" smtClean="0"/>
                        <a:t>15 million adults were reached with our ‘Save the boy’ TV campaign</a:t>
                      </a:r>
                      <a:endParaRPr lang="en-US" sz="1400" dirty="0"/>
                    </a:p>
                  </a:txBody>
                  <a:tcPr/>
                </a:tc>
              </a:tr>
            </a:tbl>
          </a:graphicData>
        </a:graphic>
      </p:graphicFrame>
      <p:pic>
        <p:nvPicPr>
          <p:cNvPr id="3" name="Picture 2" descr="The-St-John-Ambulance-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4209" y="25657"/>
            <a:ext cx="4598948" cy="1600200"/>
          </a:xfrm>
          <a:prstGeom prst="rect">
            <a:avLst/>
          </a:prstGeom>
        </p:spPr>
      </p:pic>
    </p:spTree>
    <p:extLst>
      <p:ext uri="{BB962C8B-B14F-4D97-AF65-F5344CB8AC3E}">
        <p14:creationId xmlns:p14="http://schemas.microsoft.com/office/powerpoint/2010/main" val="213832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701739" y="653222"/>
            <a:ext cx="4021376" cy="3981749"/>
          </a:xfrm>
          <a:prstGeom prst="ellipse">
            <a:avLst/>
          </a:prstGeom>
          <a:solidFill>
            <a:schemeClr val="accent1">
              <a:alpha val="66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3062201" y="2586518"/>
            <a:ext cx="4021376" cy="3981749"/>
          </a:xfrm>
          <a:prstGeom prst="ellipse">
            <a:avLst/>
          </a:prstGeom>
          <a:solidFill>
            <a:schemeClr val="accent3">
              <a:alpha val="66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9" name="Oval 8"/>
          <p:cNvSpPr/>
          <p:nvPr/>
        </p:nvSpPr>
        <p:spPr>
          <a:xfrm>
            <a:off x="4232935" y="741069"/>
            <a:ext cx="4021376" cy="3981749"/>
          </a:xfrm>
          <a:prstGeom prst="ellipse">
            <a:avLst/>
          </a:prstGeom>
          <a:solidFill>
            <a:schemeClr val="accent6">
              <a:alpha val="66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41988" name="TextBox 9"/>
          <p:cNvSpPr txBox="1">
            <a:spLocks noChangeArrowheads="1"/>
          </p:cNvSpPr>
          <p:nvPr/>
        </p:nvSpPr>
        <p:spPr bwMode="auto">
          <a:xfrm rot="7244592">
            <a:off x="1435604" y="1532505"/>
            <a:ext cx="16605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Public Sector</a:t>
            </a:r>
          </a:p>
        </p:txBody>
      </p:sp>
      <p:sp>
        <p:nvSpPr>
          <p:cNvPr id="41989" name="TextBox 10"/>
          <p:cNvSpPr txBox="1">
            <a:spLocks noChangeArrowheads="1"/>
          </p:cNvSpPr>
          <p:nvPr/>
        </p:nvSpPr>
        <p:spPr bwMode="auto">
          <a:xfrm>
            <a:off x="4355483" y="6190331"/>
            <a:ext cx="15446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Third Sector</a:t>
            </a:r>
          </a:p>
        </p:txBody>
      </p:sp>
      <p:sp>
        <p:nvSpPr>
          <p:cNvPr id="41990" name="TextBox 11"/>
          <p:cNvSpPr txBox="1">
            <a:spLocks noChangeArrowheads="1"/>
          </p:cNvSpPr>
          <p:nvPr/>
        </p:nvSpPr>
        <p:spPr bwMode="auto">
          <a:xfrm rot="13780324">
            <a:off x="6682365" y="1500354"/>
            <a:ext cx="17367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Private Sector</a:t>
            </a:r>
          </a:p>
        </p:txBody>
      </p:sp>
      <p:sp>
        <p:nvSpPr>
          <p:cNvPr id="41991" name="TextBox 12"/>
          <p:cNvSpPr txBox="1">
            <a:spLocks noChangeArrowheads="1"/>
          </p:cNvSpPr>
          <p:nvPr/>
        </p:nvSpPr>
        <p:spPr bwMode="auto">
          <a:xfrm rot="3634968">
            <a:off x="3582757" y="3623221"/>
            <a:ext cx="1300356"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smtClean="0"/>
              <a:t>Non </a:t>
            </a:r>
            <a:r>
              <a:rPr lang="en-US" sz="1800" dirty="0"/>
              <a:t>Profit </a:t>
            </a:r>
          </a:p>
        </p:txBody>
      </p:sp>
      <p:sp>
        <p:nvSpPr>
          <p:cNvPr id="41992" name="TextBox 13"/>
          <p:cNvSpPr txBox="1">
            <a:spLocks noChangeArrowheads="1"/>
          </p:cNvSpPr>
          <p:nvPr/>
        </p:nvSpPr>
        <p:spPr bwMode="auto">
          <a:xfrm rot="10800000">
            <a:off x="4581141" y="2187706"/>
            <a:ext cx="672029"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smtClean="0"/>
              <a:t>CSR</a:t>
            </a:r>
            <a:endParaRPr lang="en-US" sz="1800" dirty="0"/>
          </a:p>
        </p:txBody>
      </p:sp>
      <p:sp>
        <p:nvSpPr>
          <p:cNvPr id="41993" name="TextBox 14"/>
          <p:cNvSpPr txBox="1">
            <a:spLocks noChangeArrowheads="1"/>
          </p:cNvSpPr>
          <p:nvPr/>
        </p:nvSpPr>
        <p:spPr bwMode="auto">
          <a:xfrm rot="18298456">
            <a:off x="4671794" y="3543735"/>
            <a:ext cx="195438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smtClean="0"/>
              <a:t>More </a:t>
            </a:r>
            <a:r>
              <a:rPr lang="en-US" sz="1800" dirty="0"/>
              <a:t>than Profit</a:t>
            </a:r>
          </a:p>
        </p:txBody>
      </p:sp>
      <p:sp>
        <p:nvSpPr>
          <p:cNvPr id="41994" name="TextBox 15"/>
          <p:cNvSpPr txBox="1">
            <a:spLocks noChangeArrowheads="1"/>
          </p:cNvSpPr>
          <p:nvPr/>
        </p:nvSpPr>
        <p:spPr bwMode="auto">
          <a:xfrm>
            <a:off x="4232935" y="2777985"/>
            <a:ext cx="1505979"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algn="ctr" eaLnBrk="1" hangingPunct="1"/>
            <a:r>
              <a:rPr lang="en-US" sz="1800" dirty="0" smtClean="0"/>
              <a:t>Multi </a:t>
            </a:r>
            <a:endParaRPr lang="en-US" sz="1800" dirty="0"/>
          </a:p>
          <a:p>
            <a:pPr algn="ctr" eaLnBrk="1" hangingPunct="1"/>
            <a:r>
              <a:rPr lang="en-US" sz="1800" dirty="0"/>
              <a:t>Stakeholder</a:t>
            </a:r>
          </a:p>
        </p:txBody>
      </p:sp>
      <p:sp>
        <p:nvSpPr>
          <p:cNvPr id="2" name="Title 1"/>
          <p:cNvSpPr>
            <a:spLocks noGrp="1"/>
          </p:cNvSpPr>
          <p:nvPr>
            <p:ph type="title" sz="quarter"/>
          </p:nvPr>
        </p:nvSpPr>
        <p:spPr>
          <a:xfrm rot="16200000">
            <a:off x="-3668688" y="2693551"/>
            <a:ext cx="7848600" cy="1143000"/>
          </a:xfrm>
        </p:spPr>
        <p:txBody>
          <a:bodyPr/>
          <a:lstStyle/>
          <a:p>
            <a:r>
              <a:rPr lang="en-US" sz="4400" kern="1200" dirty="0" smtClean="0">
                <a:solidFill>
                  <a:srgbClr val="000000"/>
                </a:solidFill>
                <a:effectLst/>
                <a:latin typeface="Calibri"/>
                <a:ea typeface="+mj-ea"/>
                <a:cs typeface="+mj-cs"/>
              </a:rPr>
              <a:t>Cross Sector</a:t>
            </a:r>
            <a:r>
              <a:rPr lang="en-US" sz="4400" kern="1200" baseline="0" dirty="0" smtClean="0">
                <a:solidFill>
                  <a:srgbClr val="000000"/>
                </a:solidFill>
                <a:effectLst/>
                <a:latin typeface="Calibri"/>
                <a:ea typeface="+mj-ea"/>
                <a:cs typeface="+mj-cs"/>
              </a:rPr>
              <a:t> Theory</a:t>
            </a:r>
            <a:r>
              <a:rPr lang="en-US" dirty="0" smtClean="0"/>
              <a:t> </a:t>
            </a:r>
            <a:endParaRPr lang="en-US" dirty="0"/>
          </a:p>
        </p:txBody>
      </p:sp>
    </p:spTree>
    <p:extLst>
      <p:ext uri="{BB962C8B-B14F-4D97-AF65-F5344CB8AC3E}">
        <p14:creationId xmlns:p14="http://schemas.microsoft.com/office/powerpoint/2010/main" val="2105644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Bupa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0504052"/>
              </p:ext>
            </p:extLst>
          </p:nvPr>
        </p:nvGraphicFramePr>
        <p:xfrm>
          <a:off x="392682" y="2020251"/>
          <a:ext cx="8229600" cy="4384039"/>
        </p:xfrm>
        <a:graphic>
          <a:graphicData uri="http://schemas.openxmlformats.org/drawingml/2006/table">
            <a:tbl>
              <a:tblPr firstRow="1" bandRow="1">
                <a:tableStyleId>{72833802-FEF1-4C79-8D5D-14CF1EAF98D9}</a:tableStyleId>
              </a:tblPr>
              <a:tblGrid>
                <a:gridCol w="2344407"/>
                <a:gridCol w="5885193"/>
              </a:tblGrid>
              <a:tr h="370840">
                <a:tc>
                  <a:txBody>
                    <a:bodyPr/>
                    <a:lstStyle/>
                    <a:p>
                      <a:endParaRPr lang="en-US" dirty="0"/>
                    </a:p>
                  </a:txBody>
                  <a:tcPr/>
                </a:tc>
                <a:tc>
                  <a:txBody>
                    <a:bodyPr/>
                    <a:lstStyle/>
                    <a:p>
                      <a:endParaRPr lang="en-US" dirty="0"/>
                    </a:p>
                  </a:txBody>
                  <a:tcPr/>
                </a:tc>
              </a:tr>
              <a:tr h="370840">
                <a:tc>
                  <a:txBody>
                    <a:bodyPr/>
                    <a:lstStyle/>
                    <a:p>
                      <a:r>
                        <a:rPr lang="en-US" sz="1400" dirty="0" smtClean="0"/>
                        <a:t>Governance</a:t>
                      </a:r>
                      <a:endParaRPr lang="en-US" sz="1400" dirty="0"/>
                    </a:p>
                  </a:txBody>
                  <a:tcPr/>
                </a:tc>
                <a:tc>
                  <a:txBody>
                    <a:bodyPr/>
                    <a:lstStyle/>
                    <a:p>
                      <a:r>
                        <a:rPr lang="en-US" sz="1400" dirty="0" smtClean="0"/>
                        <a:t>Private (private company limited by guarantee)</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Social Strategic</a:t>
                      </a:r>
                      <a:r>
                        <a:rPr lang="en-US" sz="1400" baseline="0" dirty="0" smtClean="0"/>
                        <a:t> Intention</a:t>
                      </a:r>
                      <a:endParaRPr lang="en-US" sz="1400" dirty="0" smtClean="0"/>
                    </a:p>
                  </a:txBody>
                  <a:tcPr/>
                </a:tc>
                <a:tc>
                  <a:txBody>
                    <a:bodyPr/>
                    <a:lstStyle/>
                    <a:p>
                      <a:r>
                        <a:rPr lang="en-US" sz="1400" dirty="0" smtClean="0"/>
                        <a:t>Focused program on three pillars: Orphans, Employees and Community.</a:t>
                      </a:r>
                      <a:endParaRPr lang="en-US" sz="1400" dirty="0"/>
                    </a:p>
                  </a:txBody>
                  <a:tcPr/>
                </a:tc>
              </a:tr>
              <a:tr h="370840">
                <a:tc>
                  <a:txBody>
                    <a:bodyPr/>
                    <a:lstStyle/>
                    <a:p>
                      <a:r>
                        <a:rPr lang="en-US" sz="1400" dirty="0" smtClean="0"/>
                        <a:t>Total Turnover</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£9.1bn  - £628.2M Profit</a:t>
                      </a:r>
                    </a:p>
                  </a:txBody>
                  <a:tcPr/>
                </a:tc>
              </a:tr>
              <a:tr h="370840">
                <a:tc>
                  <a:txBody>
                    <a:bodyPr/>
                    <a:lstStyle/>
                    <a:p>
                      <a:r>
                        <a:rPr lang="en-US" sz="1400" dirty="0" smtClean="0"/>
                        <a:t>Social Impact Turnover</a:t>
                      </a:r>
                      <a:endParaRPr lang="en-US" sz="1400" dirty="0"/>
                    </a:p>
                  </a:txBody>
                  <a:tcPr/>
                </a:tc>
                <a:tc>
                  <a:txBody>
                    <a:bodyPr/>
                    <a:lstStyle/>
                    <a:p>
                      <a:r>
                        <a:rPr lang="en-US" sz="1400" dirty="0" smtClean="0"/>
                        <a:t>None Stated</a:t>
                      </a:r>
                      <a:endParaRPr lang="en-US" sz="1400" dirty="0"/>
                    </a:p>
                  </a:txBody>
                  <a:tcPr/>
                </a:tc>
              </a:tr>
              <a:tr h="370840">
                <a:tc>
                  <a:txBody>
                    <a:bodyPr/>
                    <a:lstStyle/>
                    <a:p>
                      <a:r>
                        <a:rPr lang="en-US" sz="1400" dirty="0" smtClean="0"/>
                        <a:t>Interventions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Health Care : 22m customers</a:t>
                      </a:r>
                    </a:p>
                    <a:p>
                      <a:r>
                        <a:rPr lang="en-US" sz="1400" dirty="0" smtClean="0"/>
                        <a:t>CSR Activities are:</a:t>
                      </a:r>
                    </a:p>
                    <a:p>
                      <a:pPr marL="285750" indent="-285750">
                        <a:buFont typeface="Arial"/>
                        <a:buChar char="•"/>
                      </a:pPr>
                      <a:r>
                        <a:rPr lang="en-US" sz="1400" dirty="0" smtClean="0"/>
                        <a:t>Orphans: 2451 Orphans free medical insurance and Day Activity in Saudi</a:t>
                      </a:r>
                    </a:p>
                    <a:p>
                      <a:pPr marL="285750" indent="-285750">
                        <a:buFont typeface="Arial"/>
                        <a:buChar char="•"/>
                      </a:pPr>
                      <a:r>
                        <a:rPr lang="en-US" sz="1400" dirty="0" smtClean="0"/>
                        <a:t>Employees: </a:t>
                      </a:r>
                      <a:r>
                        <a:rPr lang="en-US" sz="1400" dirty="0" err="1" smtClean="0"/>
                        <a:t>Bupa</a:t>
                      </a:r>
                      <a:r>
                        <a:rPr lang="en-US" sz="1400" dirty="0" smtClean="0"/>
                        <a:t> football &amp; basketball tournament, </a:t>
                      </a:r>
                      <a:r>
                        <a:rPr lang="en-US" sz="1400" dirty="0" err="1" smtClean="0"/>
                        <a:t>Bupa</a:t>
                      </a:r>
                      <a:r>
                        <a:rPr lang="en-US" sz="1400" dirty="0" smtClean="0"/>
                        <a:t> weight loss program and </a:t>
                      </a:r>
                      <a:r>
                        <a:rPr lang="en-US" sz="1400" dirty="0" err="1" smtClean="0"/>
                        <a:t>Bupa</a:t>
                      </a:r>
                      <a:r>
                        <a:rPr lang="en-US" sz="1400" dirty="0" smtClean="0"/>
                        <a:t> Stairs walk.</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400" dirty="0" smtClean="0"/>
                        <a:t>Community: Health &amp; wellbeing Information, E-</a:t>
                      </a:r>
                      <a:r>
                        <a:rPr lang="en-US" sz="1400" dirty="0" err="1" smtClean="0"/>
                        <a:t>Sehaty</a:t>
                      </a:r>
                      <a:r>
                        <a:rPr lang="en-US" sz="1400" dirty="0" smtClean="0"/>
                        <a:t>, and </a:t>
                      </a:r>
                      <a:r>
                        <a:rPr lang="en-US" sz="1400" dirty="0" err="1" smtClean="0"/>
                        <a:t>Bupa</a:t>
                      </a:r>
                      <a:r>
                        <a:rPr lang="en-US" sz="1400" dirty="0" smtClean="0"/>
                        <a:t> Global Challenge Initiative.</a:t>
                      </a:r>
                    </a:p>
                  </a:txBody>
                  <a:tcPr/>
                </a:tc>
              </a:tr>
              <a:tr h="370840">
                <a:tc>
                  <a:txBody>
                    <a:bodyPr/>
                    <a:lstStyle/>
                    <a:p>
                      <a:r>
                        <a:rPr lang="en-US" sz="1400" dirty="0" smtClean="0"/>
                        <a:t>PR / Policy</a:t>
                      </a:r>
                      <a:endParaRPr lang="en-US" sz="1400" dirty="0"/>
                    </a:p>
                  </a:txBody>
                  <a:tcPr/>
                </a:tc>
                <a:tc>
                  <a:txBody>
                    <a:bodyPr/>
                    <a:lstStyle/>
                    <a:p>
                      <a:r>
                        <a:rPr lang="en-US" sz="1400" dirty="0" err="1" smtClean="0"/>
                        <a:t>Bupa</a:t>
                      </a:r>
                      <a:r>
                        <a:rPr lang="en-US" sz="1400" dirty="0" smtClean="0"/>
                        <a:t> will harness our expertise to better effect for customers and wider society, taking a greater role in shaping the patient’s healthcare journey and working with health systems to shape health policy in the interests of communities.</a:t>
                      </a:r>
                      <a:endParaRPr lang="en-US" sz="1400" dirty="0"/>
                    </a:p>
                  </a:txBody>
                  <a:tcPr/>
                </a:tc>
              </a:tr>
            </a:tbl>
          </a:graphicData>
        </a:graphic>
      </p:graphicFrame>
      <p:pic>
        <p:nvPicPr>
          <p:cNvPr id="5" name="Picture 4" descr="imgr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2920" y="83970"/>
            <a:ext cx="4279900" cy="1905000"/>
          </a:xfrm>
          <a:prstGeom prst="rect">
            <a:avLst/>
          </a:prstGeom>
        </p:spPr>
      </p:pic>
    </p:spTree>
    <p:extLst>
      <p:ext uri="{BB962C8B-B14F-4D97-AF65-F5344CB8AC3E}">
        <p14:creationId xmlns:p14="http://schemas.microsoft.com/office/powerpoint/2010/main" val="1368137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8974724"/>
              </p:ext>
            </p:extLst>
          </p:nvPr>
        </p:nvGraphicFramePr>
        <p:xfrm>
          <a:off x="457200" y="1526838"/>
          <a:ext cx="8229600" cy="5024120"/>
        </p:xfrm>
        <a:graphic>
          <a:graphicData uri="http://schemas.openxmlformats.org/drawingml/2006/table">
            <a:tbl>
              <a:tblPr firstRow="1" bandRow="1">
                <a:tableStyleId>{72833802-FEF1-4C79-8D5D-14CF1EAF98D9}</a:tableStyleId>
              </a:tblPr>
              <a:tblGrid>
                <a:gridCol w="2396218"/>
                <a:gridCol w="5833382"/>
              </a:tblGrid>
              <a:tr h="370840">
                <a:tc>
                  <a:txBody>
                    <a:bodyPr/>
                    <a:lstStyle/>
                    <a:p>
                      <a:endParaRPr lang="en-US" dirty="0"/>
                    </a:p>
                  </a:txBody>
                  <a:tcPr/>
                </a:tc>
                <a:tc>
                  <a:txBody>
                    <a:bodyPr/>
                    <a:lstStyle/>
                    <a:p>
                      <a:endParaRPr lang="en-US" dirty="0"/>
                    </a:p>
                  </a:txBody>
                  <a:tcPr/>
                </a:tc>
              </a:tr>
              <a:tr h="370840">
                <a:tc>
                  <a:txBody>
                    <a:bodyPr/>
                    <a:lstStyle/>
                    <a:p>
                      <a:r>
                        <a:rPr lang="en-US" sz="1400" dirty="0" smtClean="0"/>
                        <a:t>Governance</a:t>
                      </a:r>
                      <a:endParaRPr lang="en-US" sz="1400" dirty="0"/>
                    </a:p>
                  </a:txBody>
                  <a:tcPr/>
                </a:tc>
                <a:tc>
                  <a:txBody>
                    <a:bodyPr/>
                    <a:lstStyle/>
                    <a:p>
                      <a:r>
                        <a:rPr lang="en-US" sz="1400" dirty="0" smtClean="0"/>
                        <a:t>Private (Walgreens Boots Alliance, Inc.)</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Social Strategic</a:t>
                      </a:r>
                      <a:r>
                        <a:rPr lang="en-US" sz="1400" baseline="0" dirty="0" smtClean="0"/>
                        <a:t> Intention</a:t>
                      </a:r>
                      <a:endParaRPr lang="en-US" sz="1400" dirty="0" smtClean="0"/>
                    </a:p>
                  </a:txBody>
                  <a:tcPr/>
                </a:tc>
                <a:tc>
                  <a:txBody>
                    <a:bodyPr/>
                    <a:lstStyle/>
                    <a:p>
                      <a:r>
                        <a:rPr lang="en-US" sz="1400" dirty="0" smtClean="0"/>
                        <a:t>We believe in making a difference and are proud of the contribution</a:t>
                      </a:r>
                    </a:p>
                    <a:p>
                      <a:r>
                        <a:rPr lang="en-US" sz="1400" dirty="0" smtClean="0"/>
                        <a:t>we make to the wellbeing of the communities we serve. </a:t>
                      </a:r>
                      <a:endParaRPr lang="en-US" sz="1400" dirty="0"/>
                    </a:p>
                  </a:txBody>
                  <a:tcPr/>
                </a:tc>
              </a:tr>
              <a:tr h="370840">
                <a:tc>
                  <a:txBody>
                    <a:bodyPr/>
                    <a:lstStyle/>
                    <a:p>
                      <a:r>
                        <a:rPr lang="en-US" sz="1400" dirty="0" smtClean="0"/>
                        <a:t>Total Turnover</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£23.4bn (Global) / £1.38bn (UK)</a:t>
                      </a:r>
                    </a:p>
                  </a:txBody>
                  <a:tcPr/>
                </a:tc>
              </a:tr>
              <a:tr h="370840">
                <a:tc>
                  <a:txBody>
                    <a:bodyPr/>
                    <a:lstStyle/>
                    <a:p>
                      <a:r>
                        <a:rPr lang="en-US" sz="1400" dirty="0" smtClean="0"/>
                        <a:t>Social Impact Turnover</a:t>
                      </a:r>
                      <a:endParaRPr lang="en-US" sz="1400" dirty="0"/>
                    </a:p>
                  </a:txBody>
                  <a:tcPr/>
                </a:tc>
                <a:tc>
                  <a:txBody>
                    <a:bodyPr/>
                    <a:lstStyle/>
                    <a:p>
                      <a:r>
                        <a:rPr lang="en-US" sz="1400" dirty="0" smtClean="0"/>
                        <a:t>£3.9m</a:t>
                      </a:r>
                      <a:r>
                        <a:rPr lang="en-US" sz="1400" baseline="0" dirty="0" smtClean="0"/>
                        <a:t> (UK)</a:t>
                      </a:r>
                      <a:endParaRPr lang="en-US" sz="1400" dirty="0"/>
                    </a:p>
                  </a:txBody>
                  <a:tcPr/>
                </a:tc>
              </a:tr>
              <a:tr h="370840">
                <a:tc>
                  <a:txBody>
                    <a:bodyPr/>
                    <a:lstStyle/>
                    <a:p>
                      <a:r>
                        <a:rPr lang="en-US" sz="1400" dirty="0" smtClean="0"/>
                        <a:t>Interventions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To establish meaningful multi-year partnerships with charitable </a:t>
                      </a:r>
                      <a:r>
                        <a:rPr lang="en-US" sz="1400" dirty="0" err="1" smtClean="0"/>
                        <a:t>organisations</a:t>
                      </a:r>
                      <a:r>
                        <a:rPr lang="en-US" sz="1400" dirty="0" smtClean="0"/>
                        <a:t> that share our values of making a difference and our commitment to improving health and wellbeing in the local communities that we serve.</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To raise over €5 million by 2016 to establish a ‘</a:t>
                      </a:r>
                      <a:r>
                        <a:rPr lang="en-US" sz="1400" dirty="0" err="1" smtClean="0"/>
                        <a:t>biobank</a:t>
                      </a:r>
                      <a:r>
                        <a:rPr lang="en-US" sz="1400" dirty="0" smtClean="0"/>
                        <a:t>’ for colorectal cancer in partnership with the EORTC Charitable Trust.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For each principal business to establish partnerships with charitable </a:t>
                      </a:r>
                      <a:r>
                        <a:rPr lang="en-US" sz="1400" dirty="0" err="1" smtClean="0"/>
                        <a:t>organisations</a:t>
                      </a:r>
                      <a:r>
                        <a:rPr lang="en-US" sz="1400" dirty="0" smtClean="0"/>
                        <a:t> with supporting activities to improve the health and wellbeing of people within its local community.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To make use of our significant consumer reach – through our owned and franchise pharmacies as well as the </a:t>
                      </a:r>
                      <a:r>
                        <a:rPr lang="en-US" sz="1400" dirty="0" err="1" smtClean="0"/>
                        <a:t>Alphega</a:t>
                      </a:r>
                      <a:r>
                        <a:rPr lang="en-US" sz="1400" dirty="0" smtClean="0"/>
                        <a:t> Pharmacy network – with local </a:t>
                      </a:r>
                      <a:r>
                        <a:rPr lang="en-US" sz="1400" dirty="0" err="1" smtClean="0"/>
                        <a:t>programmes</a:t>
                      </a:r>
                      <a:r>
                        <a:rPr lang="en-US" sz="1400" dirty="0" smtClean="0"/>
                        <a:t> to deliver health related information and advice to customers and patients.</a:t>
                      </a:r>
                    </a:p>
                  </a:txBody>
                  <a:tcPr/>
                </a:tc>
              </a:tr>
              <a:tr h="370840">
                <a:tc>
                  <a:txBody>
                    <a:bodyPr/>
                    <a:lstStyle/>
                    <a:p>
                      <a:r>
                        <a:rPr lang="en-US" sz="1400" dirty="0" smtClean="0"/>
                        <a:t>PR / Policy</a:t>
                      </a:r>
                      <a:endParaRPr lang="en-US" sz="1400" dirty="0"/>
                    </a:p>
                  </a:txBody>
                  <a:tcPr/>
                </a:tc>
                <a:tc>
                  <a:txBody>
                    <a:bodyPr/>
                    <a:lstStyle/>
                    <a:p>
                      <a:endParaRPr lang="en-US" sz="1400" dirty="0"/>
                    </a:p>
                  </a:txBody>
                  <a:tcPr/>
                </a:tc>
              </a:tr>
            </a:tbl>
          </a:graphicData>
        </a:graphic>
      </p:graphicFrame>
      <p:pic>
        <p:nvPicPr>
          <p:cNvPr id="3" name="Picture 2" descr="boots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3256" y="274638"/>
            <a:ext cx="1909746" cy="1161495"/>
          </a:xfrm>
          <a:prstGeom prst="rect">
            <a:avLst/>
          </a:prstGeom>
        </p:spPr>
      </p:pic>
    </p:spTree>
    <p:extLst>
      <p:ext uri="{BB962C8B-B14F-4D97-AF65-F5344CB8AC3E}">
        <p14:creationId xmlns:p14="http://schemas.microsoft.com/office/powerpoint/2010/main" val="213832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GSK</a:t>
            </a:r>
            <a:endParaRPr lang="en-US" dirty="0"/>
          </a:p>
        </p:txBody>
      </p:sp>
      <p:pic>
        <p:nvPicPr>
          <p:cNvPr id="3" name="Picture 2" descr="gsk-logo.jpg"/>
          <p:cNvPicPr>
            <a:picLocks noChangeAspect="1"/>
          </p:cNvPicPr>
          <p:nvPr/>
        </p:nvPicPr>
        <p:blipFill rotWithShape="1">
          <a:blip r:embed="rId2">
            <a:extLst>
              <a:ext uri="{28A0092B-C50C-407E-A947-70E740481C1C}">
                <a14:useLocalDpi xmlns:a14="http://schemas.microsoft.com/office/drawing/2010/main" val="0"/>
              </a:ext>
            </a:extLst>
          </a:blip>
          <a:srcRect t="19746" b="33848"/>
          <a:stretch/>
        </p:blipFill>
        <p:spPr>
          <a:xfrm>
            <a:off x="1929133" y="0"/>
            <a:ext cx="4975519" cy="1731737"/>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1633510211"/>
              </p:ext>
            </p:extLst>
          </p:nvPr>
        </p:nvGraphicFramePr>
        <p:xfrm>
          <a:off x="457200" y="1600200"/>
          <a:ext cx="8229600" cy="4384040"/>
        </p:xfrm>
        <a:graphic>
          <a:graphicData uri="http://schemas.openxmlformats.org/drawingml/2006/table">
            <a:tbl>
              <a:tblPr firstRow="1" bandRow="1">
                <a:tableStyleId>{72833802-FEF1-4C79-8D5D-14CF1EAF98D9}</a:tableStyleId>
              </a:tblPr>
              <a:tblGrid>
                <a:gridCol w="2420332"/>
                <a:gridCol w="5809268"/>
              </a:tblGrid>
              <a:tr h="370840">
                <a:tc>
                  <a:txBody>
                    <a:bodyPr/>
                    <a:lstStyle/>
                    <a:p>
                      <a:endParaRPr lang="en-US" dirty="0"/>
                    </a:p>
                  </a:txBody>
                  <a:tcPr/>
                </a:tc>
                <a:tc>
                  <a:txBody>
                    <a:bodyPr/>
                    <a:lstStyle/>
                    <a:p>
                      <a:endParaRPr lang="en-US"/>
                    </a:p>
                  </a:txBody>
                  <a:tcPr/>
                </a:tc>
              </a:tr>
              <a:tr h="370840">
                <a:tc>
                  <a:txBody>
                    <a:bodyPr/>
                    <a:lstStyle/>
                    <a:p>
                      <a:r>
                        <a:rPr lang="en-US" sz="1400" dirty="0" smtClean="0"/>
                        <a:t>Governance</a:t>
                      </a:r>
                      <a:endParaRPr lang="en-US" sz="1400" dirty="0"/>
                    </a:p>
                  </a:txBody>
                  <a:tcPr/>
                </a:tc>
                <a:tc>
                  <a:txBody>
                    <a:bodyPr/>
                    <a:lstStyle/>
                    <a:p>
                      <a:r>
                        <a:rPr lang="en-US" sz="1400" dirty="0" smtClean="0"/>
                        <a:t>Private</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Social Strategic</a:t>
                      </a:r>
                      <a:r>
                        <a:rPr lang="en-US" sz="1400" baseline="0" dirty="0" smtClean="0"/>
                        <a:t> Intention</a:t>
                      </a:r>
                      <a:endParaRPr lang="en-US" sz="1400" dirty="0" smtClean="0"/>
                    </a:p>
                  </a:txBody>
                  <a:tcPr/>
                </a:tc>
                <a:tc>
                  <a:txBody>
                    <a:bodyPr/>
                    <a:lstStyle/>
                    <a:p>
                      <a:r>
                        <a:rPr lang="en-US" sz="1400" dirty="0" smtClean="0"/>
                        <a:t>Our strategic priorities – grow, deliver, simplify – help us work towards our vision, while enhancing business performance and delivering sustainable growth.</a:t>
                      </a:r>
                    </a:p>
                    <a:p>
                      <a:r>
                        <a:rPr lang="en-US" sz="1400" dirty="0" smtClean="0"/>
                        <a:t>We focus on understanding the needs of patients, consumers and individual markets so we can channel our research into developing appropriate products.</a:t>
                      </a:r>
                    </a:p>
                    <a:p>
                      <a:r>
                        <a:rPr lang="en-US" sz="1400" dirty="0" smtClean="0"/>
                        <a:t>These insights also enable us to adapt our business model to improve availability and affordability.</a:t>
                      </a:r>
                      <a:endParaRPr lang="en-US" sz="1400" dirty="0"/>
                    </a:p>
                  </a:txBody>
                  <a:tcPr/>
                </a:tc>
              </a:tr>
              <a:tr h="370840">
                <a:tc>
                  <a:txBody>
                    <a:bodyPr/>
                    <a:lstStyle/>
                    <a:p>
                      <a:r>
                        <a:rPr lang="en-US" sz="1400" dirty="0" smtClean="0"/>
                        <a:t>Total Turnover</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$23bn / $6.6bn profit</a:t>
                      </a:r>
                    </a:p>
                  </a:txBody>
                  <a:tcPr/>
                </a:tc>
              </a:tr>
              <a:tr h="370840">
                <a:tc>
                  <a:txBody>
                    <a:bodyPr/>
                    <a:lstStyle/>
                    <a:p>
                      <a:r>
                        <a:rPr lang="en-US" sz="1400" dirty="0" smtClean="0"/>
                        <a:t>Social Impact Turnover</a:t>
                      </a:r>
                      <a:endParaRPr lang="en-US" sz="1400" dirty="0"/>
                    </a:p>
                  </a:txBody>
                  <a:tcPr/>
                </a:tc>
                <a:tc>
                  <a:txBody>
                    <a:bodyPr/>
                    <a:lstStyle/>
                    <a:p>
                      <a:r>
                        <a:rPr lang="en-US" sz="1400" dirty="0" smtClean="0"/>
                        <a:t>$221m</a:t>
                      </a:r>
                      <a:endParaRPr lang="en-US" sz="1400" dirty="0"/>
                    </a:p>
                  </a:txBody>
                  <a:tcPr/>
                </a:tc>
              </a:tr>
              <a:tr h="370840">
                <a:tc>
                  <a:txBody>
                    <a:bodyPr/>
                    <a:lstStyle/>
                    <a:p>
                      <a:r>
                        <a:rPr lang="en-US" sz="1400" dirty="0" smtClean="0"/>
                        <a:t>Interventions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We donated medicines valued at £146 million (at cost), including 763 million </a:t>
                      </a:r>
                      <a:r>
                        <a:rPr lang="en-US" sz="1400" dirty="0" err="1" smtClean="0"/>
                        <a:t>albendazole</a:t>
                      </a:r>
                      <a:r>
                        <a:rPr lang="en-US" sz="1400" dirty="0" smtClean="0"/>
                        <a:t> tablets to fight lymphatic </a:t>
                      </a:r>
                      <a:r>
                        <a:rPr lang="en-US" sz="1400" dirty="0" err="1" smtClean="0"/>
                        <a:t>filariasis</a:t>
                      </a:r>
                      <a:r>
                        <a:rPr lang="en-US" sz="1400" dirty="0" smtClean="0"/>
                        <a:t> and soil-transmitted </a:t>
                      </a:r>
                      <a:r>
                        <a:rPr lang="en-US" sz="1400" dirty="0" err="1" smtClean="0"/>
                        <a:t>helminths</a:t>
                      </a:r>
                      <a:r>
                        <a:rPr lang="en-US" sz="1400" dirty="0" smtClean="0"/>
                        <a:t> in 2013</a:t>
                      </a:r>
                    </a:p>
                  </a:txBody>
                  <a:tcPr/>
                </a:tc>
              </a:tr>
              <a:tr h="370840">
                <a:tc>
                  <a:txBody>
                    <a:bodyPr/>
                    <a:lstStyle/>
                    <a:p>
                      <a:r>
                        <a:rPr lang="en-US" sz="1400" dirty="0" smtClean="0"/>
                        <a:t>PR / Policy</a:t>
                      </a:r>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159560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Astra Zeneca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0504631"/>
              </p:ext>
            </p:extLst>
          </p:nvPr>
        </p:nvGraphicFramePr>
        <p:xfrm>
          <a:off x="457200" y="1600200"/>
          <a:ext cx="8229600" cy="4384040"/>
        </p:xfrm>
        <a:graphic>
          <a:graphicData uri="http://schemas.openxmlformats.org/drawingml/2006/table">
            <a:tbl>
              <a:tblPr firstRow="1" bandRow="1">
                <a:tableStyleId>{72833802-FEF1-4C79-8D5D-14CF1EAF98D9}</a:tableStyleId>
              </a:tblPr>
              <a:tblGrid>
                <a:gridCol w="2732173"/>
                <a:gridCol w="5497427"/>
              </a:tblGrid>
              <a:tr h="370840">
                <a:tc>
                  <a:txBody>
                    <a:bodyPr/>
                    <a:lstStyle/>
                    <a:p>
                      <a:endParaRPr lang="en-US" dirty="0"/>
                    </a:p>
                  </a:txBody>
                  <a:tcPr/>
                </a:tc>
                <a:tc>
                  <a:txBody>
                    <a:bodyPr/>
                    <a:lstStyle/>
                    <a:p>
                      <a:endParaRPr lang="en-US"/>
                    </a:p>
                  </a:txBody>
                  <a:tcPr/>
                </a:tc>
              </a:tr>
              <a:tr h="370840">
                <a:tc>
                  <a:txBody>
                    <a:bodyPr/>
                    <a:lstStyle/>
                    <a:p>
                      <a:r>
                        <a:rPr lang="en-US" sz="1400" dirty="0" smtClean="0"/>
                        <a:t>Governance</a:t>
                      </a:r>
                      <a:endParaRPr lang="en-US" sz="1400" dirty="0"/>
                    </a:p>
                  </a:txBody>
                  <a:tcPr/>
                </a:tc>
                <a:tc>
                  <a:txBody>
                    <a:bodyPr/>
                    <a:lstStyle/>
                    <a:p>
                      <a:r>
                        <a:rPr lang="en-US" sz="1400" dirty="0" smtClean="0"/>
                        <a:t>Private</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Social Strategic</a:t>
                      </a:r>
                      <a:r>
                        <a:rPr lang="en-US" sz="1400" baseline="0" dirty="0" smtClean="0"/>
                        <a:t> Intention</a:t>
                      </a:r>
                      <a:endParaRPr lang="en-US" sz="1400" dirty="0" smtClean="0"/>
                    </a:p>
                  </a:txBody>
                  <a:tcPr/>
                </a:tc>
                <a:tc>
                  <a:txBody>
                    <a:bodyPr/>
                    <a:lstStyle/>
                    <a:p>
                      <a:r>
                        <a:rPr lang="en-US" sz="1400" dirty="0" smtClean="0"/>
                        <a:t>Established products</a:t>
                      </a:r>
                    </a:p>
                    <a:p>
                      <a:r>
                        <a:rPr lang="en-US" sz="1400" dirty="0" smtClean="0"/>
                        <a:t>Growth platforms</a:t>
                      </a:r>
                    </a:p>
                    <a:p>
                      <a:r>
                        <a:rPr lang="en-US" sz="1400" dirty="0" smtClean="0"/>
                        <a:t>Pipeline</a:t>
                      </a:r>
                      <a:endParaRPr lang="en-US" sz="1400" dirty="0"/>
                    </a:p>
                  </a:txBody>
                  <a:tcPr/>
                </a:tc>
              </a:tr>
              <a:tr h="370840">
                <a:tc>
                  <a:txBody>
                    <a:bodyPr/>
                    <a:lstStyle/>
                    <a:p>
                      <a:r>
                        <a:rPr lang="en-US" sz="1400" dirty="0" smtClean="0"/>
                        <a:t>Total Turnover</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$26bn / $6.9bn</a:t>
                      </a:r>
                    </a:p>
                  </a:txBody>
                  <a:tcPr/>
                </a:tc>
              </a:tr>
              <a:tr h="370840">
                <a:tc>
                  <a:txBody>
                    <a:bodyPr/>
                    <a:lstStyle/>
                    <a:p>
                      <a:r>
                        <a:rPr lang="en-US" sz="1400" dirty="0" smtClean="0"/>
                        <a:t>Social Impact Turnover</a:t>
                      </a:r>
                      <a:endParaRPr lang="en-US" sz="1400" dirty="0"/>
                    </a:p>
                  </a:txBody>
                  <a:tcPr/>
                </a:tc>
                <a:tc>
                  <a:txBody>
                    <a:bodyPr/>
                    <a:lstStyle/>
                    <a:p>
                      <a:r>
                        <a:rPr lang="en-US" sz="1400" dirty="0" smtClean="0"/>
                        <a:t>$1.2bn</a:t>
                      </a:r>
                      <a:endParaRPr lang="en-US" sz="1400" dirty="0"/>
                    </a:p>
                  </a:txBody>
                  <a:tcPr/>
                </a:tc>
              </a:tr>
              <a:tr h="370840">
                <a:tc>
                  <a:txBody>
                    <a:bodyPr/>
                    <a:lstStyle/>
                    <a:p>
                      <a:r>
                        <a:rPr lang="en-US" sz="1400" dirty="0" smtClean="0"/>
                        <a:t>Interventions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Through our three patient assistance </a:t>
                      </a:r>
                      <a:r>
                        <a:rPr lang="en-US" sz="1400" dirty="0" err="1" smtClean="0"/>
                        <a:t>programmes</a:t>
                      </a:r>
                      <a:r>
                        <a:rPr lang="en-US" sz="1400" dirty="0" smtClean="0"/>
                        <a:t> in the US we donated products valued at an average wholesale price of over $1.05 billion (2012: $1.12 billion).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Young Health Programme (YHP) country programme and have 18 </a:t>
                      </a:r>
                      <a:r>
                        <a:rPr lang="en-US" sz="1400" dirty="0" err="1" smtClean="0"/>
                        <a:t>programmes</a:t>
                      </a:r>
                      <a:r>
                        <a:rPr lang="en-US" sz="1400" dirty="0" smtClean="0"/>
                        <a:t> under way around the world. With over 480,000 young people directly reached with the skills and information they need to improve their health, we have exceeded our target of reaching a minimum of 300,000 young people by the end of 2013</a:t>
                      </a:r>
                    </a:p>
                  </a:txBody>
                  <a:tcPr/>
                </a:tc>
              </a:tr>
              <a:tr h="370840">
                <a:tc>
                  <a:txBody>
                    <a:bodyPr/>
                    <a:lstStyle/>
                    <a:p>
                      <a:r>
                        <a:rPr lang="en-US" sz="1400" dirty="0" smtClean="0"/>
                        <a:t>PR / Policy</a:t>
                      </a:r>
                      <a:endParaRPr lang="en-US" sz="1400" dirty="0"/>
                    </a:p>
                  </a:txBody>
                  <a:tcPr/>
                </a:tc>
                <a:tc>
                  <a:txBody>
                    <a:bodyPr/>
                    <a:lstStyle/>
                    <a:p>
                      <a:endParaRPr lang="en-US" sz="1400" dirty="0"/>
                    </a:p>
                  </a:txBody>
                  <a:tcPr/>
                </a:tc>
              </a:tr>
            </a:tbl>
          </a:graphicData>
        </a:graphic>
      </p:graphicFrame>
      <p:pic>
        <p:nvPicPr>
          <p:cNvPr id="3" name="Picture 2" descr="AstraZeneca 201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358" y="42113"/>
            <a:ext cx="5702579" cy="1375525"/>
          </a:xfrm>
          <a:prstGeom prst="rect">
            <a:avLst/>
          </a:prstGeom>
        </p:spPr>
      </p:pic>
    </p:spTree>
    <p:extLst>
      <p:ext uri="{BB962C8B-B14F-4D97-AF65-F5344CB8AC3E}">
        <p14:creationId xmlns:p14="http://schemas.microsoft.com/office/powerpoint/2010/main" val="215956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Goals</a:t>
            </a:r>
            <a:endParaRPr lang="en-US" dirty="0"/>
          </a:p>
        </p:txBody>
      </p:sp>
      <p:sp>
        <p:nvSpPr>
          <p:cNvPr id="3" name="Content Placeholder 2"/>
          <p:cNvSpPr>
            <a:spLocks noGrp="1"/>
          </p:cNvSpPr>
          <p:nvPr>
            <p:ph idx="1"/>
          </p:nvPr>
        </p:nvSpPr>
        <p:spPr/>
        <p:txBody>
          <a:bodyPr>
            <a:normAutofit/>
          </a:bodyPr>
          <a:lstStyle/>
          <a:p>
            <a:pPr>
              <a:spcBef>
                <a:spcPts val="2400"/>
              </a:spcBef>
              <a:buFontTx/>
              <a:buChar char="•"/>
            </a:pPr>
            <a:r>
              <a:rPr lang="en-GB" b="0" dirty="0" smtClean="0"/>
              <a:t>Definition of  social enterprise.</a:t>
            </a:r>
          </a:p>
          <a:p>
            <a:pPr>
              <a:spcBef>
                <a:spcPts val="2400"/>
              </a:spcBef>
              <a:buFontTx/>
              <a:buChar char="•"/>
            </a:pPr>
            <a:r>
              <a:rPr lang="en-GB" b="0" dirty="0" smtClean="0"/>
              <a:t>Understand the cross-sector theories of social enterprise.</a:t>
            </a:r>
          </a:p>
          <a:p>
            <a:pPr>
              <a:spcBef>
                <a:spcPts val="2400"/>
              </a:spcBef>
              <a:buFontTx/>
              <a:buChar char="•"/>
            </a:pPr>
            <a:r>
              <a:rPr lang="en-GB" b="0" dirty="0" smtClean="0"/>
              <a:t>Identify popular companies in the health sector and their social impact.</a:t>
            </a:r>
          </a:p>
          <a:p>
            <a:pPr marL="0" indent="0">
              <a:buNone/>
            </a:pPr>
            <a:endParaRPr lang="en-US" dirty="0"/>
          </a:p>
        </p:txBody>
      </p:sp>
    </p:spTree>
    <p:extLst>
      <p:ext uri="{BB962C8B-B14F-4D97-AF65-F5344CB8AC3E}">
        <p14:creationId xmlns:p14="http://schemas.microsoft.com/office/powerpoint/2010/main" val="1323432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GB" sz="3200" dirty="0" smtClean="0"/>
              <a:t>Summary</a:t>
            </a:r>
            <a:endParaRPr lang="en-GB" sz="3200" dirty="0"/>
          </a:p>
        </p:txBody>
      </p:sp>
      <p:sp>
        <p:nvSpPr>
          <p:cNvPr id="2" name="Content Placeholder 1"/>
          <p:cNvSpPr>
            <a:spLocks noGrp="1"/>
          </p:cNvSpPr>
          <p:nvPr>
            <p:ph idx="1"/>
          </p:nvPr>
        </p:nvSpPr>
        <p:spPr/>
        <p:txBody>
          <a:bodyPr>
            <a:normAutofit fontScale="77500" lnSpcReduction="20000"/>
          </a:bodyPr>
          <a:lstStyle/>
          <a:p>
            <a:pPr>
              <a:spcBef>
                <a:spcPct val="50000"/>
              </a:spcBef>
              <a:buFontTx/>
              <a:buChar char="•"/>
            </a:pPr>
            <a:r>
              <a:rPr lang="en-GB" dirty="0" smtClean="0"/>
              <a:t>We often think of social with only one meaning for the entire sector. </a:t>
            </a:r>
            <a:endParaRPr lang="en-GB" dirty="0"/>
          </a:p>
          <a:p>
            <a:pPr>
              <a:spcBef>
                <a:spcPct val="50000"/>
              </a:spcBef>
              <a:buFontTx/>
              <a:buChar char="•"/>
            </a:pPr>
            <a:r>
              <a:rPr lang="en-GB" dirty="0"/>
              <a:t>Social enterprise is a useful umbrella terms for any (democratic) organisational form / activity where ‘people are not in it for the money’ but still generate a financial surplus</a:t>
            </a:r>
            <a:r>
              <a:rPr lang="en-GB" dirty="0" smtClean="0"/>
              <a:t>.</a:t>
            </a:r>
          </a:p>
          <a:p>
            <a:pPr>
              <a:spcBef>
                <a:spcPct val="50000"/>
              </a:spcBef>
              <a:buFontTx/>
              <a:buChar char="•"/>
            </a:pPr>
            <a:r>
              <a:rPr lang="en-GB" dirty="0" smtClean="0"/>
              <a:t>Social </a:t>
            </a:r>
            <a:r>
              <a:rPr lang="en-GB" dirty="0"/>
              <a:t>enterprises transcend traditional sector boundaries and have the potential to form a </a:t>
            </a:r>
            <a:r>
              <a:rPr lang="en-GB" i="1" dirty="0"/>
              <a:t>social economy</a:t>
            </a:r>
            <a:r>
              <a:rPr lang="en-GB" dirty="0"/>
              <a:t> with distinct characteristics.</a:t>
            </a:r>
          </a:p>
          <a:p>
            <a:pPr>
              <a:spcBef>
                <a:spcPct val="50000"/>
              </a:spcBef>
              <a:buFontTx/>
              <a:buChar char="•"/>
            </a:pPr>
            <a:r>
              <a:rPr lang="en-GB" dirty="0"/>
              <a:t>Models and diagrams can help to describe and explain the boundaries of the social economy, and its link to other economic sectors.</a:t>
            </a:r>
          </a:p>
          <a:p>
            <a:pPr marL="0" indent="0">
              <a:buNone/>
            </a:pPr>
            <a:endParaRPr lang="en-US" dirty="0"/>
          </a:p>
        </p:txBody>
      </p:sp>
    </p:spTree>
    <p:extLst>
      <p:ext uri="{BB962C8B-B14F-4D97-AF65-F5344CB8AC3E}">
        <p14:creationId xmlns:p14="http://schemas.microsoft.com/office/powerpoint/2010/main" val="3666119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sz="quarter"/>
          </p:nvPr>
        </p:nvSpPr>
        <p:spPr>
          <a:xfrm>
            <a:off x="838200" y="609600"/>
            <a:ext cx="7848600" cy="914400"/>
          </a:xfrm>
        </p:spPr>
        <p:txBody>
          <a:bodyPr/>
          <a:lstStyle/>
          <a:p>
            <a:pPr eaLnBrk="1" hangingPunct="1"/>
            <a:r>
              <a:rPr lang="en-GB" sz="3200" dirty="0"/>
              <a:t>References and Reading</a:t>
            </a:r>
          </a:p>
        </p:txBody>
      </p:sp>
      <p:sp>
        <p:nvSpPr>
          <p:cNvPr id="198659" name="Text Box 3"/>
          <p:cNvSpPr txBox="1">
            <a:spLocks noChangeArrowheads="1"/>
          </p:cNvSpPr>
          <p:nvPr/>
        </p:nvSpPr>
        <p:spPr bwMode="auto">
          <a:xfrm>
            <a:off x="838200" y="1477963"/>
            <a:ext cx="7772400" cy="4654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179388" indent="-179388"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spcBef>
                <a:spcPts val="300"/>
              </a:spcBef>
              <a:buFont typeface="Arial" charset="0"/>
              <a:buChar char="•"/>
            </a:pPr>
            <a:r>
              <a:rPr lang="en-GB" sz="1100" b="0" dirty="0">
                <a:cs typeface="Times New Roman" charset="0"/>
              </a:rPr>
              <a:t>Alter, K. (2007) </a:t>
            </a:r>
            <a:r>
              <a:rPr lang="en-GB" sz="1100" b="0" i="1" dirty="0">
                <a:cs typeface="Times New Roman" charset="0"/>
              </a:rPr>
              <a:t>Social Enterprise Typology, </a:t>
            </a:r>
            <a:r>
              <a:rPr lang="en-GB" sz="1100" b="0" dirty="0">
                <a:cs typeface="Times New Roman" charset="0"/>
                <a:hlinkClick r:id="rId3"/>
              </a:rPr>
              <a:t>www.virtueventures.com/typology</a:t>
            </a:r>
            <a:r>
              <a:rPr lang="en-GB" sz="1100" b="0" dirty="0">
                <a:cs typeface="Times New Roman" charset="0"/>
              </a:rPr>
              <a:t>  (version 1.5, published </a:t>
            </a:r>
            <a:br>
              <a:rPr lang="en-GB" sz="1100" b="0" dirty="0">
                <a:cs typeface="Times New Roman" charset="0"/>
              </a:rPr>
            </a:br>
            <a:r>
              <a:rPr lang="en-GB" sz="1100" b="0" dirty="0">
                <a:cs typeface="Times New Roman" charset="0"/>
              </a:rPr>
              <a:t>27</a:t>
            </a:r>
            <a:r>
              <a:rPr lang="en-GB" sz="1100" b="0" baseline="30000" dirty="0">
                <a:cs typeface="Times New Roman" charset="0"/>
              </a:rPr>
              <a:t>th</a:t>
            </a:r>
            <a:r>
              <a:rPr lang="en-GB" sz="1100" b="0" dirty="0">
                <a:cs typeface="Times New Roman" charset="0"/>
              </a:rPr>
              <a:t> November 2007)</a:t>
            </a:r>
          </a:p>
          <a:p>
            <a:pPr eaLnBrk="1" hangingPunct="1">
              <a:spcBef>
                <a:spcPts val="300"/>
              </a:spcBef>
              <a:buFont typeface="Arial" charset="0"/>
              <a:buChar char="•"/>
            </a:pPr>
            <a:r>
              <a:rPr lang="en-GB" sz="1100" b="0" dirty="0">
                <a:cs typeface="Times New Roman" charset="0"/>
              </a:rPr>
              <a:t>CECOP (2006) “Social enterprises and worker cooperatives: comparing models of corporate governance and social inclusion”, paper to </a:t>
            </a:r>
            <a:r>
              <a:rPr lang="en-GB" sz="1100" b="0" i="1" dirty="0">
                <a:cs typeface="Times New Roman" charset="0"/>
              </a:rPr>
              <a:t>CECOP European Seminar</a:t>
            </a:r>
            <a:r>
              <a:rPr lang="en-GB" sz="1100" b="0" dirty="0">
                <a:cs typeface="Times New Roman" charset="0"/>
              </a:rPr>
              <a:t>, Manchester, 9</a:t>
            </a:r>
            <a:r>
              <a:rPr lang="en-GB" sz="1100" b="0" baseline="30000" dirty="0">
                <a:cs typeface="Times New Roman" charset="0"/>
              </a:rPr>
              <a:t>th</a:t>
            </a:r>
            <a:r>
              <a:rPr lang="en-GB" sz="1100" b="0" dirty="0">
                <a:cs typeface="Times New Roman" charset="0"/>
              </a:rPr>
              <a:t> November.</a:t>
            </a:r>
          </a:p>
          <a:p>
            <a:pPr eaLnBrk="1" hangingPunct="1">
              <a:spcBef>
                <a:spcPts val="300"/>
              </a:spcBef>
              <a:buFont typeface="Arial" charset="0"/>
              <a:buChar char="•"/>
            </a:pPr>
            <a:r>
              <a:rPr lang="en-GB" sz="1100" b="0" dirty="0">
                <a:cs typeface="Times New Roman" charset="0"/>
              </a:rPr>
              <a:t>Dees, G. (1998) “Enterprising Non-Profits: What do you do when traditional sources of funding fall short?”, </a:t>
            </a:r>
            <a:r>
              <a:rPr lang="en-GB" sz="1100" b="0" i="1" dirty="0">
                <a:cs typeface="Times New Roman" charset="0"/>
              </a:rPr>
              <a:t>Harvard Business Review</a:t>
            </a:r>
            <a:r>
              <a:rPr lang="en-GB" sz="1100" b="0" dirty="0">
                <a:cs typeface="Times New Roman" charset="0"/>
              </a:rPr>
              <a:t>, January-February, pp. 54-67.</a:t>
            </a:r>
          </a:p>
          <a:p>
            <a:pPr eaLnBrk="1" hangingPunct="1">
              <a:spcBef>
                <a:spcPts val="300"/>
              </a:spcBef>
              <a:buFont typeface="Arial" charset="0"/>
              <a:buChar char="•"/>
            </a:pPr>
            <a:r>
              <a:rPr lang="en-GB" sz="1100" b="0" dirty="0" err="1">
                <a:cs typeface="Times New Roman" charset="0"/>
              </a:rPr>
              <a:t>Defourny</a:t>
            </a:r>
            <a:r>
              <a:rPr lang="en-GB" sz="1100" b="0" dirty="0">
                <a:cs typeface="Times New Roman" charset="0"/>
              </a:rPr>
              <a:t>, J. (2001) “Introduction: from third sector to social enterprise” in </a:t>
            </a:r>
            <a:r>
              <a:rPr lang="en-GB" sz="1100" b="0" dirty="0" err="1">
                <a:cs typeface="Times New Roman" charset="0"/>
              </a:rPr>
              <a:t>Borzaga</a:t>
            </a:r>
            <a:r>
              <a:rPr lang="en-GB" sz="1100" b="0" dirty="0">
                <a:cs typeface="Times New Roman" charset="0"/>
              </a:rPr>
              <a:t>, C. and </a:t>
            </a:r>
            <a:r>
              <a:rPr lang="en-GB" sz="1100" b="0" dirty="0" err="1">
                <a:cs typeface="Times New Roman" charset="0"/>
              </a:rPr>
              <a:t>Defourny</a:t>
            </a:r>
            <a:r>
              <a:rPr lang="en-GB" sz="1100" b="0" dirty="0">
                <a:cs typeface="Times New Roman" charset="0"/>
              </a:rPr>
              <a:t>, J. (</a:t>
            </a:r>
            <a:r>
              <a:rPr lang="en-GB" sz="1100" b="0" dirty="0" err="1">
                <a:cs typeface="Times New Roman" charset="0"/>
              </a:rPr>
              <a:t>eds</a:t>
            </a:r>
            <a:r>
              <a:rPr lang="en-GB" sz="1100" b="0" dirty="0">
                <a:cs typeface="Times New Roman" charset="0"/>
              </a:rPr>
              <a:t>) </a:t>
            </a:r>
            <a:br>
              <a:rPr lang="en-GB" sz="1100" b="0" dirty="0">
                <a:cs typeface="Times New Roman" charset="0"/>
              </a:rPr>
            </a:br>
            <a:r>
              <a:rPr lang="en-GB" sz="1100" b="0" i="1" dirty="0">
                <a:cs typeface="Times New Roman" charset="0"/>
              </a:rPr>
              <a:t>The Emergence of Social Enterprise</a:t>
            </a:r>
            <a:r>
              <a:rPr lang="en-GB" sz="1100" b="0" dirty="0">
                <a:cs typeface="Times New Roman" charset="0"/>
              </a:rPr>
              <a:t>, London: </a:t>
            </a:r>
            <a:r>
              <a:rPr lang="en-GB" sz="1100" b="0" dirty="0" err="1">
                <a:cs typeface="Times New Roman" charset="0"/>
              </a:rPr>
              <a:t>Routledge</a:t>
            </a:r>
            <a:r>
              <a:rPr lang="en-GB" sz="1100" b="0" dirty="0">
                <a:cs typeface="Times New Roman" charset="0"/>
              </a:rPr>
              <a:t>, pp.1-28.</a:t>
            </a:r>
          </a:p>
          <a:p>
            <a:pPr eaLnBrk="1" hangingPunct="1">
              <a:spcBef>
                <a:spcPts val="300"/>
              </a:spcBef>
              <a:buFont typeface="Arial" charset="0"/>
              <a:buChar char="•"/>
            </a:pPr>
            <a:r>
              <a:rPr lang="en-GB" sz="1100" b="0" dirty="0">
                <a:cs typeface="Times New Roman" charset="0"/>
              </a:rPr>
              <a:t>DTI (2002) </a:t>
            </a:r>
            <a:r>
              <a:rPr lang="en-GB" sz="1100" b="0" i="1" dirty="0">
                <a:cs typeface="Times New Roman" charset="0"/>
              </a:rPr>
              <a:t>A Strategy for Success</a:t>
            </a:r>
            <a:r>
              <a:rPr lang="en-GB" sz="1100" b="0" dirty="0">
                <a:cs typeface="Times New Roman" charset="0"/>
              </a:rPr>
              <a:t>, London: HM Treasury.</a:t>
            </a:r>
          </a:p>
          <a:p>
            <a:pPr eaLnBrk="1" hangingPunct="1">
              <a:spcBef>
                <a:spcPts val="300"/>
              </a:spcBef>
              <a:buFont typeface="Arial" charset="0"/>
              <a:buChar char="•"/>
            </a:pPr>
            <a:r>
              <a:rPr lang="en-GB" sz="1100" b="0" dirty="0" err="1">
                <a:cs typeface="Times New Roman" charset="0"/>
              </a:rPr>
              <a:t>Leadbeater</a:t>
            </a:r>
            <a:r>
              <a:rPr lang="en-GB" sz="1100" b="0" dirty="0">
                <a:cs typeface="Times New Roman" charset="0"/>
              </a:rPr>
              <a:t>, C. (1997) </a:t>
            </a:r>
            <a:r>
              <a:rPr lang="en-GB" sz="1100" b="0" i="1" dirty="0">
                <a:cs typeface="Times New Roman" charset="0"/>
              </a:rPr>
              <a:t>The Rise of the Social Entrepreneur, </a:t>
            </a:r>
            <a:r>
              <a:rPr lang="en-GB" sz="1100" b="0" dirty="0">
                <a:cs typeface="Times New Roman" charset="0"/>
              </a:rPr>
              <a:t>London: Demos.</a:t>
            </a:r>
          </a:p>
          <a:p>
            <a:pPr eaLnBrk="1" hangingPunct="1">
              <a:spcBef>
                <a:spcPts val="300"/>
              </a:spcBef>
              <a:buFont typeface="Arial" charset="0"/>
              <a:buChar char="•"/>
            </a:pPr>
            <a:r>
              <a:rPr lang="en-GB" sz="1100" b="0" dirty="0">
                <a:cs typeface="Times New Roman" charset="0"/>
              </a:rPr>
              <a:t>Morgan, G. G. (2008) “</a:t>
            </a:r>
            <a:r>
              <a:rPr lang="en-GB" altLang="ja-JP" sz="1100" b="0" i="1" dirty="0">
                <a:cs typeface="Times New Roman" charset="0"/>
              </a:rPr>
              <a:t>The</a:t>
            </a:r>
            <a:r>
              <a:rPr lang="en-GB" altLang="ja-JP" sz="1100" b="0" dirty="0">
                <a:cs typeface="Times New Roman" charset="0"/>
              </a:rPr>
              <a:t> </a:t>
            </a:r>
            <a:r>
              <a:rPr lang="en-GB" altLang="ja-JP" sz="1100" b="0" i="1" dirty="0">
                <a:cs typeface="Times New Roman" charset="0"/>
              </a:rPr>
              <a:t>Spirit of Charity</a:t>
            </a:r>
            <a:r>
              <a:rPr lang="en-GB" sz="1100" b="0" dirty="0">
                <a:cs typeface="Times New Roman" charset="0"/>
              </a:rPr>
              <a:t>”</a:t>
            </a:r>
            <a:r>
              <a:rPr lang="en-GB" altLang="ja-JP" sz="1100" b="0" dirty="0">
                <a:cs typeface="Times New Roman" charset="0"/>
              </a:rPr>
              <a:t>, Professorial Lecture, Centre of Individual and Organisation Development, Sheffield Hallam University</a:t>
            </a:r>
          </a:p>
          <a:p>
            <a:pPr eaLnBrk="1" hangingPunct="1">
              <a:spcBef>
                <a:spcPts val="300"/>
              </a:spcBef>
              <a:buFont typeface="Arial" charset="0"/>
              <a:buChar char="•"/>
            </a:pPr>
            <a:r>
              <a:rPr lang="en-GB" sz="1100" b="0" dirty="0" err="1">
                <a:cs typeface="Times New Roman" charset="0"/>
              </a:rPr>
              <a:t>Nyssens</a:t>
            </a:r>
            <a:r>
              <a:rPr lang="en-GB" sz="1100" b="0" dirty="0">
                <a:cs typeface="Times New Roman" charset="0"/>
              </a:rPr>
              <a:t>, M., (2006) </a:t>
            </a:r>
            <a:r>
              <a:rPr lang="en-GB" sz="1100" b="0" i="1" dirty="0">
                <a:cs typeface="Times New Roman" charset="0"/>
              </a:rPr>
              <a:t>Social Enterprise at the Crossroads of Market, Public and Civil Society</a:t>
            </a:r>
            <a:r>
              <a:rPr lang="en-GB" sz="1100" b="0" dirty="0">
                <a:cs typeface="Times New Roman" charset="0"/>
              </a:rPr>
              <a:t>, London: </a:t>
            </a:r>
            <a:r>
              <a:rPr lang="en-GB" sz="1100" b="0" dirty="0" err="1">
                <a:cs typeface="Times New Roman" charset="0"/>
              </a:rPr>
              <a:t>Routledge</a:t>
            </a:r>
            <a:r>
              <a:rPr lang="en-GB" sz="1100" b="0" dirty="0">
                <a:cs typeface="Times New Roman" charset="0"/>
              </a:rPr>
              <a:t>.</a:t>
            </a:r>
          </a:p>
          <a:p>
            <a:pPr eaLnBrk="1" hangingPunct="1">
              <a:spcBef>
                <a:spcPts val="300"/>
              </a:spcBef>
              <a:buFont typeface="Arial" charset="0"/>
              <a:buChar char="•"/>
            </a:pPr>
            <a:r>
              <a:rPr lang="en-GB" sz="1100" b="0" dirty="0">
                <a:cs typeface="Times New Roman" charset="0"/>
              </a:rPr>
              <a:t>Ridley-Duff, R. J. (2008) “Social Enterprise as a Socially Rational Business”, </a:t>
            </a:r>
            <a:r>
              <a:rPr lang="en-GB" sz="1100" b="0" i="1" dirty="0">
                <a:cs typeface="Times New Roman" charset="0"/>
              </a:rPr>
              <a:t>International Journal of Entrepreneurial Behaviour and Research, </a:t>
            </a:r>
            <a:r>
              <a:rPr lang="en-GB" sz="1100" b="0" dirty="0">
                <a:cs typeface="Times New Roman" charset="0"/>
              </a:rPr>
              <a:t>14(5): 291-312.</a:t>
            </a:r>
          </a:p>
          <a:p>
            <a:pPr eaLnBrk="1" hangingPunct="1">
              <a:spcBef>
                <a:spcPts val="300"/>
              </a:spcBef>
              <a:buFont typeface="Arial" charset="0"/>
              <a:buChar char="•"/>
            </a:pPr>
            <a:r>
              <a:rPr lang="en-GB" sz="1100" b="0" dirty="0" err="1">
                <a:cs typeface="Times New Roman" charset="0"/>
              </a:rPr>
              <a:t>Seanor</a:t>
            </a:r>
            <a:r>
              <a:rPr lang="en-GB" sz="1100" b="0" dirty="0">
                <a:cs typeface="Times New Roman" charset="0"/>
              </a:rPr>
              <a:t>, P., Bull, M. &amp; Ridley-Duff, R. J. (2007) “Contradictions in social enterprise: do they draw in straight lines or circles?”, paper to </a:t>
            </a:r>
            <a:r>
              <a:rPr lang="en-GB" sz="1100" b="0" i="1" dirty="0">
                <a:cs typeface="Times New Roman" charset="0"/>
              </a:rPr>
              <a:t>31st Institute of Small Business and Entrepreneurship</a:t>
            </a:r>
            <a:r>
              <a:rPr lang="en-GB" sz="1100" b="0" dirty="0">
                <a:cs typeface="Times New Roman" charset="0"/>
              </a:rPr>
              <a:t> </a:t>
            </a:r>
            <a:r>
              <a:rPr lang="en-GB" sz="1100" b="0" i="1" dirty="0">
                <a:cs typeface="Times New Roman" charset="0"/>
              </a:rPr>
              <a:t>Conference</a:t>
            </a:r>
            <a:r>
              <a:rPr lang="en-GB" sz="1100" b="0" dirty="0">
                <a:cs typeface="Times New Roman" charset="0"/>
              </a:rPr>
              <a:t>, Glasgow, 5th-7th November.</a:t>
            </a:r>
          </a:p>
          <a:p>
            <a:pPr eaLnBrk="1" hangingPunct="1">
              <a:spcBef>
                <a:spcPts val="300"/>
              </a:spcBef>
              <a:buFont typeface="Arial" charset="0"/>
              <a:buChar char="•"/>
            </a:pPr>
            <a:r>
              <a:rPr lang="en-GB" sz="1100" b="0" dirty="0">
                <a:cs typeface="Times New Roman" charset="0"/>
              </a:rPr>
              <a:t>Somers, A. (2007) "Blurring boundaries?  New Labour, Civil Society, and The Emergence of Social Enterprise", presentation to the </a:t>
            </a:r>
            <a:r>
              <a:rPr lang="en-GB" sz="1100" b="0" i="1" dirty="0">
                <a:cs typeface="Times New Roman" charset="0"/>
              </a:rPr>
              <a:t>4th Social Entrepreneurship Research Conference</a:t>
            </a:r>
            <a:r>
              <a:rPr lang="en-GB" sz="1100" b="0" dirty="0">
                <a:cs typeface="Times New Roman" charset="0"/>
              </a:rPr>
              <a:t>, London Southbank University.</a:t>
            </a:r>
          </a:p>
          <a:p>
            <a:pPr eaLnBrk="1" hangingPunct="1">
              <a:spcBef>
                <a:spcPts val="300"/>
              </a:spcBef>
              <a:buFont typeface="Arial" charset="0"/>
              <a:buChar char="•"/>
            </a:pPr>
            <a:r>
              <a:rPr lang="en-GB" sz="1100" b="0" dirty="0" err="1">
                <a:cs typeface="Times New Roman" charset="0"/>
              </a:rPr>
              <a:t>Spreckley</a:t>
            </a:r>
            <a:r>
              <a:rPr lang="en-GB" sz="1100" b="0" dirty="0">
                <a:cs typeface="Times New Roman" charset="0"/>
              </a:rPr>
              <a:t>, F. (2008) </a:t>
            </a:r>
            <a:r>
              <a:rPr lang="en-GB" sz="1100" b="0" i="1" dirty="0">
                <a:cs typeface="Times New Roman" charset="0"/>
              </a:rPr>
              <a:t>Social Audit Toolkit</a:t>
            </a:r>
            <a:r>
              <a:rPr lang="en-GB" sz="1100" b="0" dirty="0">
                <a:cs typeface="Times New Roman" charset="0"/>
              </a:rPr>
              <a:t> (Fourth Edition), St </a:t>
            </a:r>
            <a:r>
              <a:rPr lang="en-GB" sz="1100" b="0" dirty="0" err="1">
                <a:cs typeface="Times New Roman" charset="0"/>
              </a:rPr>
              <a:t>Oswalds</a:t>
            </a:r>
            <a:r>
              <a:rPr lang="en-GB" sz="1100" b="0" dirty="0">
                <a:cs typeface="Times New Roman" charset="0"/>
              </a:rPr>
              <a:t> Barn: Local Livelihoods Ltd.</a:t>
            </a:r>
          </a:p>
          <a:p>
            <a:pPr eaLnBrk="1" hangingPunct="1">
              <a:spcBef>
                <a:spcPts val="300"/>
              </a:spcBef>
              <a:buFont typeface="Arial" charset="0"/>
              <a:buChar char="•"/>
            </a:pPr>
            <a:r>
              <a:rPr lang="en-GB" sz="1100" b="0" dirty="0" err="1"/>
              <a:t>Westall</a:t>
            </a:r>
            <a:r>
              <a:rPr lang="en-GB" sz="1100" b="0" dirty="0"/>
              <a:t>, A. (2001) </a:t>
            </a:r>
            <a:r>
              <a:rPr lang="en-GB" sz="1100" b="0" i="1" dirty="0"/>
              <a:t>Value-Led, Market-Driven: Social Enterprise Solutions to Public Policy Goals</a:t>
            </a:r>
            <a:r>
              <a:rPr lang="en-GB" sz="1100" b="0" dirty="0"/>
              <a:t>, London: IPPR.</a:t>
            </a:r>
          </a:p>
          <a:p>
            <a:pPr eaLnBrk="1" hangingPunct="1">
              <a:spcBef>
                <a:spcPts val="300"/>
              </a:spcBef>
              <a:buFont typeface="Arial" charset="0"/>
              <a:buChar char="•"/>
            </a:pPr>
            <a:endParaRPr lang="en-GB" sz="1100" b="0" dirty="0">
              <a:latin typeface="Times New Roman" charset="0"/>
              <a:cs typeface="Times New Roman" charset="0"/>
            </a:endParaRPr>
          </a:p>
        </p:txBody>
      </p:sp>
    </p:spTree>
    <p:extLst>
      <p:ext uri="{BB962C8B-B14F-4D97-AF65-F5344CB8AC3E}">
        <p14:creationId xmlns:p14="http://schemas.microsoft.com/office/powerpoint/2010/main" val="24497001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98659"/>
                                        </p:tgtEl>
                                        <p:attrNameLst>
                                          <p:attrName>style.visibility</p:attrName>
                                        </p:attrNameLst>
                                      </p:cBhvr>
                                      <p:to>
                                        <p:strVal val="visible"/>
                                      </p:to>
                                    </p:set>
                                    <p:anim calcmode="lin" valueType="num">
                                      <p:cBhvr additive="base">
                                        <p:cTn id="7" dur="500" fill="hold"/>
                                        <p:tgtEl>
                                          <p:spTgt spid="198659"/>
                                        </p:tgtEl>
                                        <p:attrNameLst>
                                          <p:attrName>ppt_x</p:attrName>
                                        </p:attrNameLst>
                                      </p:cBhvr>
                                      <p:tavLst>
                                        <p:tav tm="0">
                                          <p:val>
                                            <p:strVal val="0-#ppt_w/2"/>
                                          </p:val>
                                        </p:tav>
                                        <p:tav tm="100000">
                                          <p:val>
                                            <p:strVal val="#ppt_x"/>
                                          </p:val>
                                        </p:tav>
                                      </p:tavLst>
                                    </p:anim>
                                    <p:anim calcmode="lin" valueType="num">
                                      <p:cBhvr additive="base">
                                        <p:cTn id="8" dur="500" fill="hold"/>
                                        <p:tgtEl>
                                          <p:spTgt spid="1986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sz="quarter"/>
          </p:nvPr>
        </p:nvSpPr>
        <p:spPr>
          <a:xfrm>
            <a:off x="838200" y="609600"/>
            <a:ext cx="7848600" cy="990600"/>
          </a:xfrm>
        </p:spPr>
        <p:txBody>
          <a:bodyPr/>
          <a:lstStyle/>
          <a:p>
            <a:pPr eaLnBrk="1" hangingPunct="1"/>
            <a:r>
              <a:rPr lang="en-GB" sz="3200" dirty="0"/>
              <a:t>Resources and Support</a:t>
            </a:r>
          </a:p>
        </p:txBody>
      </p:sp>
      <p:sp>
        <p:nvSpPr>
          <p:cNvPr id="206851" name="Text Box 3"/>
          <p:cNvSpPr txBox="1">
            <a:spLocks noChangeArrowheads="1"/>
          </p:cNvSpPr>
          <p:nvPr/>
        </p:nvSpPr>
        <p:spPr bwMode="auto">
          <a:xfrm>
            <a:off x="838200" y="1495425"/>
            <a:ext cx="7772400" cy="4832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GB" sz="1400" dirty="0"/>
              <a:t>Harvard Business School: </a:t>
            </a:r>
            <a:r>
              <a:rPr lang="en-GB" sz="1400" dirty="0">
                <a:hlinkClick r:id="rId3"/>
              </a:rPr>
              <a:t>http://www.hbs.edu/socialenterprise/about/history.html</a:t>
            </a:r>
            <a:r>
              <a:rPr lang="en-GB" sz="1400" dirty="0"/>
              <a:t> </a:t>
            </a:r>
          </a:p>
          <a:p>
            <a:pPr eaLnBrk="1" hangingPunct="1"/>
            <a:r>
              <a:rPr lang="en-GB" sz="1400" b="0" dirty="0"/>
              <a:t>Brief history of social enterprise at a leading US university</a:t>
            </a:r>
          </a:p>
          <a:p>
            <a:pPr eaLnBrk="1" hangingPunct="1"/>
            <a:endParaRPr lang="en-GB" sz="1400" b="0" dirty="0"/>
          </a:p>
          <a:p>
            <a:pPr eaLnBrk="1" hangingPunct="1"/>
            <a:r>
              <a:rPr lang="fr-FR" sz="1400" dirty="0"/>
              <a:t>Social Enterprise Alliance: </a:t>
            </a:r>
            <a:r>
              <a:rPr lang="fr-FR" sz="1400" dirty="0">
                <a:hlinkClick r:id="rId4"/>
              </a:rPr>
              <a:t>http://www.se-alliance.org/</a:t>
            </a:r>
            <a:r>
              <a:rPr lang="en-GB" sz="1400" dirty="0"/>
              <a:t> </a:t>
            </a:r>
          </a:p>
          <a:p>
            <a:pPr eaLnBrk="1" hangingPunct="1"/>
            <a:r>
              <a:rPr lang="en-GB" sz="1400" b="0" dirty="0"/>
              <a:t>The lead organisation advocating for social enterprise in the USA </a:t>
            </a:r>
          </a:p>
          <a:p>
            <a:pPr eaLnBrk="1" hangingPunct="1"/>
            <a:endParaRPr lang="en-GB" sz="1400" b="0" dirty="0"/>
          </a:p>
          <a:p>
            <a:pPr eaLnBrk="1" hangingPunct="1"/>
            <a:r>
              <a:rPr lang="en-GB" sz="1400" dirty="0"/>
              <a:t>The Social Enterprise Coalition: </a:t>
            </a:r>
            <a:r>
              <a:rPr lang="en-GB" sz="1400" dirty="0">
                <a:hlinkClick r:id="rId5"/>
              </a:rPr>
              <a:t>http://www.socialenterprise.org.uk/</a:t>
            </a:r>
            <a:r>
              <a:rPr lang="en-GB" sz="1400" dirty="0"/>
              <a:t> </a:t>
            </a:r>
          </a:p>
          <a:p>
            <a:pPr eaLnBrk="1" hangingPunct="1"/>
            <a:r>
              <a:rPr lang="en-GB" sz="1400" b="0" dirty="0"/>
              <a:t>The lead organisation advocating for social enterprise in the UK</a:t>
            </a:r>
          </a:p>
          <a:p>
            <a:pPr eaLnBrk="1" hangingPunct="1"/>
            <a:endParaRPr lang="en-GB" sz="1400" b="0" dirty="0"/>
          </a:p>
          <a:p>
            <a:pPr eaLnBrk="1" hangingPunct="1"/>
            <a:r>
              <a:rPr lang="en-GB" sz="1400" dirty="0"/>
              <a:t>EMES European Research Network: </a:t>
            </a:r>
            <a:r>
              <a:rPr lang="en-GB" sz="1400" dirty="0">
                <a:hlinkClick r:id="rId6"/>
              </a:rPr>
              <a:t>http://www.emes.net</a:t>
            </a:r>
            <a:r>
              <a:rPr lang="en-GB" sz="1400" dirty="0"/>
              <a:t> </a:t>
            </a:r>
          </a:p>
          <a:p>
            <a:pPr eaLnBrk="1" hangingPunct="1"/>
            <a:r>
              <a:rPr lang="en-GB" sz="1400" b="0" dirty="0"/>
              <a:t>Leading European network of researchers examining Third Sector and Social Enterprise</a:t>
            </a:r>
          </a:p>
          <a:p>
            <a:pPr eaLnBrk="1" hangingPunct="1"/>
            <a:endParaRPr lang="en-GB" sz="1400" b="0" dirty="0"/>
          </a:p>
          <a:p>
            <a:pPr eaLnBrk="1" hangingPunct="1"/>
            <a:r>
              <a:rPr lang="en-GB" sz="1400" dirty="0"/>
              <a:t>Co-operatives UK: </a:t>
            </a:r>
            <a:r>
              <a:rPr lang="en-GB" sz="1400" dirty="0">
                <a:hlinkClick r:id="rId7"/>
              </a:rPr>
              <a:t>http://www.cooperatives-uk.coop/</a:t>
            </a:r>
            <a:r>
              <a:rPr lang="en-GB" sz="1400" dirty="0"/>
              <a:t>  </a:t>
            </a:r>
          </a:p>
          <a:p>
            <a:pPr eaLnBrk="1" hangingPunct="1"/>
            <a:r>
              <a:rPr lang="en-GB" sz="1400" b="0" dirty="0"/>
              <a:t>One of the founders of Social Enterprise Coalition in the UK.</a:t>
            </a:r>
          </a:p>
          <a:p>
            <a:pPr eaLnBrk="1" hangingPunct="1"/>
            <a:endParaRPr lang="en-GB" sz="1400" b="0" dirty="0"/>
          </a:p>
          <a:p>
            <a:pPr eaLnBrk="1" hangingPunct="1"/>
            <a:r>
              <a:rPr lang="fr-FR" sz="1400" dirty="0"/>
              <a:t>Social Enterprise Magazine: </a:t>
            </a:r>
            <a:r>
              <a:rPr lang="fr-FR" sz="1400" dirty="0">
                <a:hlinkClick r:id="rId8"/>
              </a:rPr>
              <a:t>http://www.socialenterprisemag.co.uk/</a:t>
            </a:r>
            <a:endParaRPr lang="fr-FR" sz="1400" dirty="0"/>
          </a:p>
          <a:p>
            <a:pPr eaLnBrk="1" hangingPunct="1"/>
            <a:r>
              <a:rPr lang="fr-FR" sz="1400" b="0" dirty="0" err="1"/>
              <a:t>Popular</a:t>
            </a:r>
            <a:r>
              <a:rPr lang="fr-FR" sz="1400" b="0" dirty="0"/>
              <a:t> </a:t>
            </a:r>
            <a:r>
              <a:rPr lang="fr-FR" sz="1400" b="0" dirty="0" err="1"/>
              <a:t>sectoral</a:t>
            </a:r>
            <a:r>
              <a:rPr lang="fr-FR" sz="1400" b="0" dirty="0"/>
              <a:t> magazine.</a:t>
            </a:r>
          </a:p>
          <a:p>
            <a:pPr eaLnBrk="1" hangingPunct="1"/>
            <a:endParaRPr lang="en-GB" sz="1400" b="0" dirty="0"/>
          </a:p>
          <a:p>
            <a:pPr eaLnBrk="1" hangingPunct="1"/>
            <a:r>
              <a:rPr lang="en-GB" sz="1400" dirty="0"/>
              <a:t>The Social Enterprise Institute: </a:t>
            </a:r>
            <a:r>
              <a:rPr lang="en-GB" sz="1400" dirty="0">
                <a:hlinkClick r:id="rId9"/>
              </a:rPr>
              <a:t>http://www.sml.hw.ac.uk/socialenterprise/</a:t>
            </a:r>
            <a:r>
              <a:rPr lang="en-GB" sz="1400" dirty="0"/>
              <a:t> </a:t>
            </a:r>
          </a:p>
          <a:p>
            <a:pPr eaLnBrk="1" hangingPunct="1"/>
            <a:r>
              <a:rPr lang="en-GB" sz="1400" b="0" dirty="0"/>
              <a:t>Scottish institute researching social enterprise at Herriot-Watt University</a:t>
            </a:r>
          </a:p>
          <a:p>
            <a:pPr eaLnBrk="1" hangingPunct="1"/>
            <a:endParaRPr lang="en-GB" sz="1400" b="0" dirty="0"/>
          </a:p>
          <a:p>
            <a:pPr eaLnBrk="1" hangingPunct="1"/>
            <a:r>
              <a:rPr lang="en-GB" sz="1400" dirty="0"/>
              <a:t>Office of the Third Sector: </a:t>
            </a:r>
            <a:r>
              <a:rPr lang="en-GB" sz="1400" dirty="0">
                <a:hlinkClick r:id="rId10"/>
              </a:rPr>
              <a:t>http://www.cabinetoffice.gov.uk/third_sector/social_enterprise/</a:t>
            </a:r>
            <a:endParaRPr lang="en-GB" sz="1400" dirty="0"/>
          </a:p>
        </p:txBody>
      </p:sp>
    </p:spTree>
    <p:extLst>
      <p:ext uri="{BB962C8B-B14F-4D97-AF65-F5344CB8AC3E}">
        <p14:creationId xmlns:p14="http://schemas.microsoft.com/office/powerpoint/2010/main" val="18885724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6851"/>
                                        </p:tgtEl>
                                        <p:attrNameLst>
                                          <p:attrName>style.visibility</p:attrName>
                                        </p:attrNameLst>
                                      </p:cBhvr>
                                      <p:to>
                                        <p:strVal val="visible"/>
                                      </p:to>
                                    </p:set>
                                    <p:anim calcmode="lin" valueType="num">
                                      <p:cBhvr additive="base">
                                        <p:cTn id="7" dur="500" fill="hold"/>
                                        <p:tgtEl>
                                          <p:spTgt spid="206851"/>
                                        </p:tgtEl>
                                        <p:attrNameLst>
                                          <p:attrName>ppt_x</p:attrName>
                                        </p:attrNameLst>
                                      </p:cBhvr>
                                      <p:tavLst>
                                        <p:tav tm="0">
                                          <p:val>
                                            <p:strVal val="0-#ppt_w/2"/>
                                          </p:val>
                                        </p:tav>
                                        <p:tav tm="100000">
                                          <p:val>
                                            <p:strVal val="#ppt_x"/>
                                          </p:val>
                                        </p:tav>
                                      </p:tavLst>
                                    </p:anim>
                                    <p:anim calcmode="lin" valueType="num">
                                      <p:cBhvr additive="base">
                                        <p:cTn id="8" dur="500" fill="hold"/>
                                        <p:tgtEl>
                                          <p:spTgt spid="2068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701739" y="653222"/>
            <a:ext cx="4021376" cy="3981749"/>
          </a:xfrm>
          <a:prstGeom prst="ellipse">
            <a:avLst/>
          </a:prstGeom>
          <a:gradFill flip="none" rotWithShape="1">
            <a:gsLst>
              <a:gs pos="0">
                <a:schemeClr val="accent1">
                  <a:tint val="50000"/>
                  <a:satMod val="300000"/>
                  <a:alpha val="49000"/>
                </a:schemeClr>
              </a:gs>
              <a:gs pos="35000">
                <a:schemeClr val="accent1">
                  <a:tint val="37000"/>
                  <a:satMod val="300000"/>
                  <a:alpha val="49000"/>
                </a:schemeClr>
              </a:gs>
              <a:gs pos="100000">
                <a:schemeClr val="accent1">
                  <a:tint val="15000"/>
                  <a:satMod val="350000"/>
                  <a:alpha val="49000"/>
                </a:schemeClr>
              </a:gs>
            </a:gsLst>
            <a:lin ang="16200000" scaled="1"/>
            <a:tileRect/>
          </a:gradFill>
          <a:ln>
            <a:solidFill>
              <a:srgbClr val="4F81BD"/>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8" name="Oval 7"/>
          <p:cNvSpPr/>
          <p:nvPr/>
        </p:nvSpPr>
        <p:spPr>
          <a:xfrm>
            <a:off x="3062201" y="2586518"/>
            <a:ext cx="4021376" cy="3981749"/>
          </a:xfrm>
          <a:prstGeom prst="ellipse">
            <a:avLst/>
          </a:prstGeom>
          <a:gradFill flip="none" rotWithShape="1">
            <a:gsLst>
              <a:gs pos="0">
                <a:schemeClr val="accent3">
                  <a:tint val="50000"/>
                  <a:satMod val="300000"/>
                  <a:alpha val="52000"/>
                </a:schemeClr>
              </a:gs>
              <a:gs pos="35000">
                <a:schemeClr val="accent3">
                  <a:tint val="37000"/>
                  <a:satMod val="300000"/>
                  <a:alpha val="52000"/>
                </a:schemeClr>
              </a:gs>
              <a:gs pos="100000">
                <a:schemeClr val="accent3">
                  <a:tint val="15000"/>
                  <a:satMod val="350000"/>
                  <a:alpha val="52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
        <p:nvSpPr>
          <p:cNvPr id="9" name="Oval 8"/>
          <p:cNvSpPr/>
          <p:nvPr/>
        </p:nvSpPr>
        <p:spPr>
          <a:xfrm>
            <a:off x="4232935" y="741069"/>
            <a:ext cx="4021376" cy="3981749"/>
          </a:xfrm>
          <a:prstGeom prst="ellipse">
            <a:avLst/>
          </a:prstGeom>
          <a:gradFill flip="none" rotWithShape="1">
            <a:gsLst>
              <a:gs pos="0">
                <a:schemeClr val="accent2">
                  <a:tint val="50000"/>
                  <a:satMod val="300000"/>
                  <a:alpha val="54000"/>
                </a:schemeClr>
              </a:gs>
              <a:gs pos="35000">
                <a:schemeClr val="accent2">
                  <a:tint val="37000"/>
                  <a:satMod val="300000"/>
                  <a:alpha val="54000"/>
                </a:schemeClr>
              </a:gs>
              <a:gs pos="100000">
                <a:schemeClr val="accent2">
                  <a:tint val="15000"/>
                  <a:satMod val="350000"/>
                  <a:alpha val="54000"/>
                </a:schemeClr>
              </a:gs>
            </a:gsLst>
            <a:lin ang="16200000" scaled="1"/>
            <a:tileRect/>
          </a:gradFill>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p>
        </p:txBody>
      </p:sp>
      <p:sp>
        <p:nvSpPr>
          <p:cNvPr id="41988" name="TextBox 9"/>
          <p:cNvSpPr txBox="1">
            <a:spLocks noChangeArrowheads="1"/>
          </p:cNvSpPr>
          <p:nvPr/>
        </p:nvSpPr>
        <p:spPr bwMode="auto">
          <a:xfrm>
            <a:off x="1346059" y="1614059"/>
            <a:ext cx="16605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Public Sector</a:t>
            </a:r>
          </a:p>
        </p:txBody>
      </p:sp>
      <p:sp>
        <p:nvSpPr>
          <p:cNvPr id="41989" name="TextBox 10"/>
          <p:cNvSpPr txBox="1">
            <a:spLocks noChangeArrowheads="1"/>
          </p:cNvSpPr>
          <p:nvPr/>
        </p:nvSpPr>
        <p:spPr bwMode="auto">
          <a:xfrm>
            <a:off x="4355484" y="5939459"/>
            <a:ext cx="15446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Third Sector</a:t>
            </a:r>
          </a:p>
        </p:txBody>
      </p:sp>
      <p:sp>
        <p:nvSpPr>
          <p:cNvPr id="41990" name="TextBox 11"/>
          <p:cNvSpPr txBox="1">
            <a:spLocks noChangeArrowheads="1"/>
          </p:cNvSpPr>
          <p:nvPr/>
        </p:nvSpPr>
        <p:spPr bwMode="auto">
          <a:xfrm>
            <a:off x="6585444" y="1611312"/>
            <a:ext cx="17367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Private Sector</a:t>
            </a:r>
          </a:p>
        </p:txBody>
      </p:sp>
      <p:sp>
        <p:nvSpPr>
          <p:cNvPr id="41991" name="TextBox 12"/>
          <p:cNvSpPr txBox="1">
            <a:spLocks noChangeArrowheads="1"/>
          </p:cNvSpPr>
          <p:nvPr/>
        </p:nvSpPr>
        <p:spPr bwMode="auto">
          <a:xfrm>
            <a:off x="3348079" y="3708457"/>
            <a:ext cx="1300356"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A – </a:t>
            </a:r>
            <a:endParaRPr lang="en-US" sz="1800" dirty="0" smtClean="0"/>
          </a:p>
          <a:p>
            <a:pPr eaLnBrk="1" hangingPunct="1"/>
            <a:r>
              <a:rPr lang="en-US" sz="1800" dirty="0" smtClean="0"/>
              <a:t>Non </a:t>
            </a:r>
            <a:r>
              <a:rPr lang="en-US" sz="1800" dirty="0"/>
              <a:t>Profit </a:t>
            </a:r>
          </a:p>
        </p:txBody>
      </p:sp>
      <p:sp>
        <p:nvSpPr>
          <p:cNvPr id="41992" name="TextBox 13"/>
          <p:cNvSpPr txBox="1">
            <a:spLocks noChangeArrowheads="1"/>
          </p:cNvSpPr>
          <p:nvPr/>
        </p:nvSpPr>
        <p:spPr bwMode="auto">
          <a:xfrm>
            <a:off x="4484687" y="1685298"/>
            <a:ext cx="104457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B - CSR </a:t>
            </a:r>
          </a:p>
        </p:txBody>
      </p:sp>
      <p:sp>
        <p:nvSpPr>
          <p:cNvPr id="41993" name="TextBox 14"/>
          <p:cNvSpPr txBox="1">
            <a:spLocks noChangeArrowheads="1"/>
          </p:cNvSpPr>
          <p:nvPr/>
        </p:nvSpPr>
        <p:spPr bwMode="auto">
          <a:xfrm>
            <a:off x="5129196" y="3768716"/>
            <a:ext cx="1954381"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C -  </a:t>
            </a:r>
            <a:endParaRPr lang="en-US" sz="1800" dirty="0" smtClean="0"/>
          </a:p>
          <a:p>
            <a:pPr eaLnBrk="1" hangingPunct="1"/>
            <a:r>
              <a:rPr lang="en-US" sz="1800" dirty="0" smtClean="0"/>
              <a:t>More </a:t>
            </a:r>
            <a:r>
              <a:rPr lang="en-US" sz="1800" dirty="0"/>
              <a:t>than Profit</a:t>
            </a:r>
          </a:p>
        </p:txBody>
      </p:sp>
      <p:sp>
        <p:nvSpPr>
          <p:cNvPr id="41994" name="TextBox 15"/>
          <p:cNvSpPr txBox="1">
            <a:spLocks noChangeArrowheads="1"/>
          </p:cNvSpPr>
          <p:nvPr/>
        </p:nvSpPr>
        <p:spPr bwMode="auto">
          <a:xfrm>
            <a:off x="4232935" y="2777985"/>
            <a:ext cx="1505979"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D – </a:t>
            </a:r>
            <a:r>
              <a:rPr lang="en-US" sz="1800" dirty="0" smtClean="0"/>
              <a:t>Multi </a:t>
            </a:r>
            <a:endParaRPr lang="en-US" sz="1800" dirty="0"/>
          </a:p>
          <a:p>
            <a:pPr eaLnBrk="1" hangingPunct="1"/>
            <a:r>
              <a:rPr lang="en-US" sz="1800" dirty="0"/>
              <a:t>Stakeholder</a:t>
            </a:r>
          </a:p>
        </p:txBody>
      </p:sp>
      <p:sp>
        <p:nvSpPr>
          <p:cNvPr id="2" name="Title 1"/>
          <p:cNvSpPr>
            <a:spLocks noGrp="1"/>
          </p:cNvSpPr>
          <p:nvPr>
            <p:ph type="title" sz="quarter"/>
          </p:nvPr>
        </p:nvSpPr>
        <p:spPr>
          <a:xfrm rot="16200000">
            <a:off x="-3668688" y="2693551"/>
            <a:ext cx="7848600" cy="1143000"/>
          </a:xfrm>
        </p:spPr>
        <p:txBody>
          <a:bodyPr/>
          <a:lstStyle/>
          <a:p>
            <a:r>
              <a:rPr lang="en-US" sz="4400" kern="1200" dirty="0" smtClean="0">
                <a:solidFill>
                  <a:srgbClr val="000000"/>
                </a:solidFill>
                <a:effectLst/>
                <a:latin typeface="Calibri"/>
                <a:ea typeface="+mj-ea"/>
                <a:cs typeface="+mj-cs"/>
              </a:rPr>
              <a:t>Cross Sector</a:t>
            </a:r>
            <a:r>
              <a:rPr lang="en-US" sz="4400" kern="1200" baseline="0" dirty="0" smtClean="0">
                <a:solidFill>
                  <a:srgbClr val="000000"/>
                </a:solidFill>
                <a:effectLst/>
                <a:latin typeface="Calibri"/>
                <a:ea typeface="+mj-ea"/>
                <a:cs typeface="+mj-cs"/>
              </a:rPr>
              <a:t> Theory</a:t>
            </a:r>
            <a:r>
              <a:rPr lang="en-US" dirty="0" smtClean="0"/>
              <a:t> </a:t>
            </a:r>
            <a:endParaRPr lang="en-US" dirty="0"/>
          </a:p>
        </p:txBody>
      </p:sp>
      <p:pic>
        <p:nvPicPr>
          <p:cNvPr id="15" name="Picture 14" descr="NHS-logo.jpg"/>
          <p:cNvPicPr>
            <a:picLocks noChangeAspect="1"/>
          </p:cNvPicPr>
          <p:nvPr/>
        </p:nvPicPr>
        <p:blipFill rotWithShape="1">
          <a:blip r:embed="rId3">
            <a:extLst>
              <a:ext uri="{28A0092B-C50C-407E-A947-70E740481C1C}">
                <a14:useLocalDpi xmlns:a14="http://schemas.microsoft.com/office/drawing/2010/main" val="0"/>
              </a:ext>
            </a:extLst>
          </a:blip>
          <a:srcRect l="12534" t="29110" r="14611" b="27707"/>
          <a:stretch/>
        </p:blipFill>
        <p:spPr>
          <a:xfrm>
            <a:off x="1823086" y="1977210"/>
            <a:ext cx="2175171" cy="966957"/>
          </a:xfrm>
          <a:prstGeom prst="rect">
            <a:avLst/>
          </a:prstGeom>
        </p:spPr>
      </p:pic>
      <p:pic>
        <p:nvPicPr>
          <p:cNvPr id="16" name="Picture 15" descr="Logo Nuffield.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32716" y="3607371"/>
            <a:ext cx="1525681" cy="322689"/>
          </a:xfrm>
          <a:prstGeom prst="rect">
            <a:avLst/>
          </a:prstGeom>
        </p:spPr>
      </p:pic>
      <p:pic>
        <p:nvPicPr>
          <p:cNvPr id="17" name="Picture 16" descr="Cancer_Research_UK.svg.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38681" y="5182128"/>
            <a:ext cx="1856876" cy="715187"/>
          </a:xfrm>
          <a:prstGeom prst="rect">
            <a:avLst/>
          </a:prstGeom>
        </p:spPr>
      </p:pic>
      <p:pic>
        <p:nvPicPr>
          <p:cNvPr id="18" name="Picture 17" descr="British-Red-Cross-Logo.jpg"/>
          <p:cNvPicPr>
            <a:picLocks noChangeAspect="1"/>
          </p:cNvPicPr>
          <p:nvPr/>
        </p:nvPicPr>
        <p:blipFill rotWithShape="1">
          <a:blip r:embed="rId6">
            <a:extLst>
              <a:ext uri="{28A0092B-C50C-407E-A947-70E740481C1C}">
                <a14:useLocalDpi xmlns:a14="http://schemas.microsoft.com/office/drawing/2010/main" val="0"/>
              </a:ext>
            </a:extLst>
          </a:blip>
          <a:srcRect t="22841" b="21734"/>
          <a:stretch/>
        </p:blipFill>
        <p:spPr>
          <a:xfrm>
            <a:off x="3176720" y="4359637"/>
            <a:ext cx="1643074" cy="346347"/>
          </a:xfrm>
          <a:prstGeom prst="rect">
            <a:avLst/>
          </a:prstGeom>
        </p:spPr>
      </p:pic>
      <p:pic>
        <p:nvPicPr>
          <p:cNvPr id="19" name="Picture 18" descr="The-St-John-Ambulance-Logo.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11712" y="4448491"/>
            <a:ext cx="1576819" cy="548653"/>
          </a:xfrm>
          <a:prstGeom prst="rect">
            <a:avLst/>
          </a:prstGeom>
        </p:spPr>
      </p:pic>
    </p:spTree>
    <p:extLst>
      <p:ext uri="{BB962C8B-B14F-4D97-AF65-F5344CB8AC3E}">
        <p14:creationId xmlns:p14="http://schemas.microsoft.com/office/powerpoint/2010/main" val="2240432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Origins &amp; Early Development</a:t>
            </a:r>
            <a:endParaRPr lang="en-US" dirty="0"/>
          </a:p>
        </p:txBody>
      </p:sp>
      <p:sp>
        <p:nvSpPr>
          <p:cNvPr id="3" name="Content Placeholder 2"/>
          <p:cNvSpPr>
            <a:spLocks noGrp="1"/>
          </p:cNvSpPr>
          <p:nvPr>
            <p:ph idx="1"/>
          </p:nvPr>
        </p:nvSpPr>
        <p:spPr/>
        <p:txBody>
          <a:bodyPr/>
          <a:lstStyle/>
          <a:p>
            <a:pPr>
              <a:spcBef>
                <a:spcPct val="50000"/>
              </a:spcBef>
              <a:buFontTx/>
              <a:buChar char="•"/>
            </a:pPr>
            <a:r>
              <a:rPr lang="en-GB" sz="2800" b="0" dirty="0" smtClean="0"/>
              <a:t>Social entrepreneurship (primarily US-led)</a:t>
            </a:r>
          </a:p>
          <a:p>
            <a:pPr lvl="1">
              <a:spcBef>
                <a:spcPts val="300"/>
              </a:spcBef>
              <a:buFontTx/>
              <a:buChar char="•"/>
            </a:pPr>
            <a:r>
              <a:rPr lang="en-GB" sz="1600" b="0" dirty="0" smtClean="0"/>
              <a:t>ASHOKA (USA) - 1980</a:t>
            </a:r>
          </a:p>
          <a:p>
            <a:pPr lvl="1">
              <a:spcBef>
                <a:spcPts val="300"/>
              </a:spcBef>
              <a:buFontTx/>
              <a:buChar char="•"/>
            </a:pPr>
            <a:r>
              <a:rPr lang="en-GB" sz="1600" b="0" dirty="0" smtClean="0"/>
              <a:t>School for Social Entrepreneurs (UK) - 1997</a:t>
            </a:r>
          </a:p>
          <a:p>
            <a:pPr lvl="1">
              <a:spcBef>
                <a:spcPts val="300"/>
              </a:spcBef>
              <a:buFontTx/>
              <a:buChar char="•"/>
            </a:pPr>
            <a:r>
              <a:rPr lang="en-GB" sz="1600" b="0" dirty="0" smtClean="0"/>
              <a:t>Schwab Foundation (USA) - 1998</a:t>
            </a:r>
          </a:p>
          <a:p>
            <a:pPr lvl="1">
              <a:spcBef>
                <a:spcPts val="300"/>
              </a:spcBef>
              <a:buFontTx/>
              <a:buChar char="•"/>
            </a:pPr>
            <a:r>
              <a:rPr lang="en-GB" sz="1600" b="0" dirty="0" smtClean="0"/>
              <a:t>Community Action Network (UK) - 1998</a:t>
            </a:r>
          </a:p>
          <a:p>
            <a:pPr>
              <a:spcBef>
                <a:spcPts val="1200"/>
              </a:spcBef>
              <a:buFontTx/>
              <a:buChar char="•"/>
            </a:pPr>
            <a:r>
              <a:rPr lang="en-GB" sz="2800" b="0" dirty="0" smtClean="0"/>
              <a:t>Social enterprise (primarily EU-led)</a:t>
            </a:r>
          </a:p>
          <a:p>
            <a:pPr lvl="1">
              <a:spcBef>
                <a:spcPts val="300"/>
              </a:spcBef>
              <a:buFontTx/>
              <a:buChar char="•"/>
            </a:pPr>
            <a:r>
              <a:rPr lang="en-GB" sz="1600" b="0" dirty="0" smtClean="0"/>
              <a:t>Social Audit Tools - for worker and community co-ops (UK) - 1979</a:t>
            </a:r>
          </a:p>
          <a:p>
            <a:pPr lvl="1">
              <a:spcBef>
                <a:spcPts val="300"/>
              </a:spcBef>
              <a:buFontTx/>
              <a:buChar char="•"/>
            </a:pPr>
            <a:r>
              <a:rPr lang="en-GB" sz="1600" b="0" dirty="0" smtClean="0"/>
              <a:t>Social Cooperative Law (Italy) - 1991</a:t>
            </a:r>
          </a:p>
          <a:p>
            <a:pPr lvl="1">
              <a:spcBef>
                <a:spcPts val="300"/>
              </a:spcBef>
              <a:buFontTx/>
              <a:buChar char="•"/>
            </a:pPr>
            <a:r>
              <a:rPr lang="en-GB" sz="1600" b="0" dirty="0" smtClean="0"/>
              <a:t>Social Enterprise Institute (Harvard, US) - 1993</a:t>
            </a:r>
          </a:p>
          <a:p>
            <a:pPr lvl="1">
              <a:spcBef>
                <a:spcPts val="300"/>
              </a:spcBef>
              <a:buFontTx/>
              <a:buChar char="•"/>
            </a:pPr>
            <a:r>
              <a:rPr lang="en-GB" sz="1600" b="0" dirty="0" smtClean="0"/>
              <a:t>EMES European Research Network (EU) - 1994</a:t>
            </a:r>
          </a:p>
          <a:p>
            <a:pPr lvl="1">
              <a:spcBef>
                <a:spcPts val="300"/>
              </a:spcBef>
              <a:buFontTx/>
              <a:buChar char="•"/>
            </a:pPr>
            <a:r>
              <a:rPr lang="en-GB" sz="1600" b="0" dirty="0" smtClean="0"/>
              <a:t>Social Enterprise London (UK) - 1998</a:t>
            </a:r>
          </a:p>
          <a:p>
            <a:pPr lvl="1">
              <a:spcBef>
                <a:spcPts val="300"/>
              </a:spcBef>
              <a:buFontTx/>
              <a:buChar char="•"/>
            </a:pPr>
            <a:r>
              <a:rPr lang="en-GB" sz="1600" b="0" dirty="0" smtClean="0"/>
              <a:t>Social Enterprise Alliance (USA) - 1998</a:t>
            </a:r>
          </a:p>
          <a:p>
            <a:pPr lvl="1">
              <a:spcBef>
                <a:spcPts val="300"/>
              </a:spcBef>
              <a:buFontTx/>
              <a:buChar char="•"/>
            </a:pPr>
            <a:r>
              <a:rPr lang="en-GB" sz="1600" b="0" dirty="0" smtClean="0"/>
              <a:t>Social Exclusion Unit (UK Government Report) - 1999</a:t>
            </a:r>
          </a:p>
          <a:p>
            <a:endParaRPr lang="en-US" dirty="0"/>
          </a:p>
        </p:txBody>
      </p:sp>
    </p:spTree>
    <p:extLst>
      <p:ext uri="{BB962C8B-B14F-4D97-AF65-F5344CB8AC3E}">
        <p14:creationId xmlns:p14="http://schemas.microsoft.com/office/powerpoint/2010/main" val="407592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UK Definition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‘Social enterprise’ means an enterprise whose primary objective is to achieve social impact rather than generate profit for owners and stakeholders. It operates in the market through the production of goods and services in an entrepreneurial and innovative way, and uses surpluses mainly to achieve social goals. It is managed in an accountable and transparent way, in particular by involving workers, customers and stakeholders affected by its business activity.</a:t>
            </a:r>
          </a:p>
          <a:p>
            <a:endParaRPr lang="en-US" dirty="0"/>
          </a:p>
          <a:p>
            <a:pPr marL="0" indent="0">
              <a:buNone/>
            </a:pPr>
            <a:r>
              <a:rPr lang="en-US" sz="1100" dirty="0" smtClean="0"/>
              <a:t>See DTI (2002) A Strategy for Social Enterprise, London: HM Treasury, p7.</a:t>
            </a:r>
          </a:p>
        </p:txBody>
      </p:sp>
    </p:spTree>
    <p:extLst>
      <p:ext uri="{BB962C8B-B14F-4D97-AF65-F5344CB8AC3E}">
        <p14:creationId xmlns:p14="http://schemas.microsoft.com/office/powerpoint/2010/main" val="753127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Cross Sector Theory</a:t>
            </a:r>
            <a:endParaRPr lang="en-US" dirty="0"/>
          </a:p>
        </p:txBody>
      </p:sp>
      <p:sp>
        <p:nvSpPr>
          <p:cNvPr id="8" name="Content Placeholder 7"/>
          <p:cNvSpPr>
            <a:spLocks noGrp="1"/>
          </p:cNvSpPr>
          <p:nvPr>
            <p:ph idx="1"/>
          </p:nvPr>
        </p:nvSpPr>
        <p:spPr/>
        <p:txBody>
          <a:bodyPr>
            <a:normAutofit fontScale="92500"/>
          </a:bodyPr>
          <a:lstStyle/>
          <a:p>
            <a:pPr>
              <a:spcBef>
                <a:spcPct val="50000"/>
              </a:spcBef>
              <a:buFontTx/>
              <a:buChar char="•"/>
            </a:pPr>
            <a:r>
              <a:rPr lang="en-GB" dirty="0" smtClean="0"/>
              <a:t>Hybridisation (</a:t>
            </a:r>
            <a:r>
              <a:rPr lang="en-GB" dirty="0" err="1" smtClean="0"/>
              <a:t>Nyssens</a:t>
            </a:r>
            <a:r>
              <a:rPr lang="en-GB" dirty="0" smtClean="0"/>
              <a:t>, 2006:318)</a:t>
            </a:r>
          </a:p>
          <a:p>
            <a:endParaRPr lang="en-GB" sz="1800" dirty="0" smtClean="0"/>
          </a:p>
          <a:p>
            <a:r>
              <a:rPr lang="en-GB" sz="1800" b="0" dirty="0" smtClean="0"/>
              <a:t>"…we argue that social enterprises mix the economic principles of market, redistribution and reciprocity, and hybridize their three types of economic exchange so that they work together rather than in isolation from each other."</a:t>
            </a:r>
          </a:p>
          <a:p>
            <a:pPr>
              <a:spcBef>
                <a:spcPct val="50000"/>
              </a:spcBef>
              <a:buFontTx/>
              <a:buChar char="•"/>
            </a:pPr>
            <a:r>
              <a:rPr lang="en-GB" dirty="0" err="1" smtClean="0"/>
              <a:t>Leadbeater's</a:t>
            </a:r>
            <a:r>
              <a:rPr lang="en-GB" dirty="0" smtClean="0"/>
              <a:t> Model (1997)</a:t>
            </a:r>
          </a:p>
          <a:p>
            <a:pPr lvl="1">
              <a:spcBef>
                <a:spcPct val="50000"/>
              </a:spcBef>
              <a:buFontTx/>
              <a:buChar char="•"/>
            </a:pPr>
            <a:r>
              <a:rPr lang="en-GB" sz="1800" b="0" dirty="0" smtClean="0"/>
              <a:t>First theorisation of social entrepreneurship as cross-sector</a:t>
            </a:r>
          </a:p>
          <a:p>
            <a:pPr lvl="1">
              <a:spcBef>
                <a:spcPct val="50000"/>
              </a:spcBef>
              <a:buFontTx/>
              <a:buChar char="•"/>
            </a:pPr>
            <a:r>
              <a:rPr lang="en-GB" sz="1800" b="0" dirty="0" smtClean="0"/>
              <a:t>Recognises private and public sector influences</a:t>
            </a:r>
          </a:p>
          <a:p>
            <a:pPr lvl="1">
              <a:spcBef>
                <a:spcPct val="50000"/>
              </a:spcBef>
              <a:buFontTx/>
              <a:buChar char="•"/>
            </a:pPr>
            <a:r>
              <a:rPr lang="en-GB" sz="1800" b="0" dirty="0" smtClean="0"/>
              <a:t>Does not see social enterprise as a distinct sector	</a:t>
            </a:r>
          </a:p>
          <a:p>
            <a:pPr>
              <a:spcBef>
                <a:spcPct val="50000"/>
              </a:spcBef>
              <a:buFontTx/>
              <a:buChar char="•"/>
            </a:pPr>
            <a:r>
              <a:rPr lang="en-GB" dirty="0" smtClean="0"/>
              <a:t>Does this lead to hybrid forms of organisation?</a:t>
            </a:r>
            <a:endParaRPr lang="en-US" dirty="0"/>
          </a:p>
        </p:txBody>
      </p:sp>
    </p:spTree>
    <p:extLst>
      <p:ext uri="{BB962C8B-B14F-4D97-AF65-F5344CB8AC3E}">
        <p14:creationId xmlns:p14="http://schemas.microsoft.com/office/powerpoint/2010/main" val="2319195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701739" y="653222"/>
            <a:ext cx="4021376" cy="3981749"/>
          </a:xfrm>
          <a:prstGeom prst="ellipse">
            <a:avLst/>
          </a:prstGeom>
          <a:gradFill flip="none" rotWithShape="1">
            <a:gsLst>
              <a:gs pos="0">
                <a:schemeClr val="accent1">
                  <a:tint val="50000"/>
                  <a:satMod val="300000"/>
                  <a:alpha val="49000"/>
                </a:schemeClr>
              </a:gs>
              <a:gs pos="35000">
                <a:schemeClr val="accent1">
                  <a:tint val="37000"/>
                  <a:satMod val="300000"/>
                  <a:alpha val="49000"/>
                </a:schemeClr>
              </a:gs>
              <a:gs pos="100000">
                <a:schemeClr val="accent1">
                  <a:tint val="15000"/>
                  <a:satMod val="350000"/>
                  <a:alpha val="49000"/>
                </a:schemeClr>
              </a:gs>
            </a:gsLst>
            <a:lin ang="16200000" scaled="1"/>
            <a:tileRect/>
          </a:gradFill>
          <a:ln>
            <a:solidFill>
              <a:srgbClr val="4F81BD"/>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8" name="Oval 7"/>
          <p:cNvSpPr/>
          <p:nvPr/>
        </p:nvSpPr>
        <p:spPr>
          <a:xfrm>
            <a:off x="3062201" y="2586518"/>
            <a:ext cx="4021376" cy="3981749"/>
          </a:xfrm>
          <a:prstGeom prst="ellipse">
            <a:avLst/>
          </a:prstGeom>
          <a:gradFill flip="none" rotWithShape="1">
            <a:gsLst>
              <a:gs pos="0">
                <a:schemeClr val="accent3">
                  <a:tint val="50000"/>
                  <a:satMod val="300000"/>
                  <a:alpha val="52000"/>
                </a:schemeClr>
              </a:gs>
              <a:gs pos="35000">
                <a:schemeClr val="accent3">
                  <a:tint val="37000"/>
                  <a:satMod val="300000"/>
                  <a:alpha val="52000"/>
                </a:schemeClr>
              </a:gs>
              <a:gs pos="100000">
                <a:schemeClr val="accent3">
                  <a:tint val="15000"/>
                  <a:satMod val="350000"/>
                  <a:alpha val="52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
        <p:nvSpPr>
          <p:cNvPr id="9" name="Oval 8"/>
          <p:cNvSpPr/>
          <p:nvPr/>
        </p:nvSpPr>
        <p:spPr>
          <a:xfrm>
            <a:off x="4232935" y="741069"/>
            <a:ext cx="4021376" cy="3981749"/>
          </a:xfrm>
          <a:prstGeom prst="ellipse">
            <a:avLst/>
          </a:prstGeom>
          <a:gradFill flip="none" rotWithShape="1">
            <a:gsLst>
              <a:gs pos="0">
                <a:schemeClr val="accent2">
                  <a:tint val="50000"/>
                  <a:satMod val="300000"/>
                  <a:alpha val="54000"/>
                </a:schemeClr>
              </a:gs>
              <a:gs pos="35000">
                <a:schemeClr val="accent2">
                  <a:tint val="37000"/>
                  <a:satMod val="300000"/>
                  <a:alpha val="54000"/>
                </a:schemeClr>
              </a:gs>
              <a:gs pos="100000">
                <a:schemeClr val="accent2">
                  <a:tint val="15000"/>
                  <a:satMod val="350000"/>
                  <a:alpha val="54000"/>
                </a:schemeClr>
              </a:gs>
            </a:gsLst>
            <a:lin ang="16200000" scaled="1"/>
            <a:tileRect/>
          </a:gradFill>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p>
        </p:txBody>
      </p:sp>
      <p:sp>
        <p:nvSpPr>
          <p:cNvPr id="41988" name="TextBox 9"/>
          <p:cNvSpPr txBox="1">
            <a:spLocks noChangeArrowheads="1"/>
          </p:cNvSpPr>
          <p:nvPr/>
        </p:nvSpPr>
        <p:spPr bwMode="auto">
          <a:xfrm>
            <a:off x="1346059" y="1614059"/>
            <a:ext cx="16605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Public Sector</a:t>
            </a:r>
          </a:p>
        </p:txBody>
      </p:sp>
      <p:sp>
        <p:nvSpPr>
          <p:cNvPr id="41989" name="TextBox 10"/>
          <p:cNvSpPr txBox="1">
            <a:spLocks noChangeArrowheads="1"/>
          </p:cNvSpPr>
          <p:nvPr/>
        </p:nvSpPr>
        <p:spPr bwMode="auto">
          <a:xfrm>
            <a:off x="4355484" y="5939459"/>
            <a:ext cx="15446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Third Sector</a:t>
            </a:r>
          </a:p>
        </p:txBody>
      </p:sp>
      <p:sp>
        <p:nvSpPr>
          <p:cNvPr id="41990" name="TextBox 11"/>
          <p:cNvSpPr txBox="1">
            <a:spLocks noChangeArrowheads="1"/>
          </p:cNvSpPr>
          <p:nvPr/>
        </p:nvSpPr>
        <p:spPr bwMode="auto">
          <a:xfrm>
            <a:off x="6585444" y="1611312"/>
            <a:ext cx="17367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Private Sector</a:t>
            </a:r>
          </a:p>
        </p:txBody>
      </p:sp>
      <p:sp>
        <p:nvSpPr>
          <p:cNvPr id="41991" name="TextBox 12"/>
          <p:cNvSpPr txBox="1">
            <a:spLocks noChangeArrowheads="1"/>
          </p:cNvSpPr>
          <p:nvPr/>
        </p:nvSpPr>
        <p:spPr bwMode="auto">
          <a:xfrm>
            <a:off x="3184331" y="3789522"/>
            <a:ext cx="1300356"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algn="ctr" eaLnBrk="1" hangingPunct="1"/>
            <a:r>
              <a:rPr lang="en-US" sz="1800" dirty="0"/>
              <a:t>A – </a:t>
            </a:r>
            <a:endParaRPr lang="en-US" sz="1800" dirty="0" smtClean="0"/>
          </a:p>
          <a:p>
            <a:pPr algn="ctr" eaLnBrk="1" hangingPunct="1"/>
            <a:r>
              <a:rPr lang="en-US" sz="1800" dirty="0" smtClean="0"/>
              <a:t>Non </a:t>
            </a:r>
            <a:r>
              <a:rPr lang="en-US" sz="1800" dirty="0"/>
              <a:t>Profit </a:t>
            </a:r>
          </a:p>
        </p:txBody>
      </p:sp>
      <p:sp>
        <p:nvSpPr>
          <p:cNvPr id="41992" name="TextBox 13"/>
          <p:cNvSpPr txBox="1">
            <a:spLocks noChangeArrowheads="1"/>
          </p:cNvSpPr>
          <p:nvPr/>
        </p:nvSpPr>
        <p:spPr bwMode="auto">
          <a:xfrm>
            <a:off x="4484687" y="1685298"/>
            <a:ext cx="104457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B - CSR </a:t>
            </a:r>
          </a:p>
        </p:txBody>
      </p:sp>
      <p:sp>
        <p:nvSpPr>
          <p:cNvPr id="41993" name="TextBox 14"/>
          <p:cNvSpPr txBox="1">
            <a:spLocks noChangeArrowheads="1"/>
          </p:cNvSpPr>
          <p:nvPr/>
        </p:nvSpPr>
        <p:spPr bwMode="auto">
          <a:xfrm>
            <a:off x="5129196" y="3768716"/>
            <a:ext cx="1954381"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algn="ctr" eaLnBrk="1" hangingPunct="1"/>
            <a:r>
              <a:rPr lang="en-US" sz="1800" dirty="0"/>
              <a:t>C -  </a:t>
            </a:r>
            <a:endParaRPr lang="en-US" sz="1800" dirty="0" smtClean="0"/>
          </a:p>
          <a:p>
            <a:pPr algn="ctr" eaLnBrk="1" hangingPunct="1"/>
            <a:r>
              <a:rPr lang="en-US" sz="1800" dirty="0" smtClean="0"/>
              <a:t>More </a:t>
            </a:r>
            <a:r>
              <a:rPr lang="en-US" sz="1800" dirty="0"/>
              <a:t>than Profit</a:t>
            </a:r>
          </a:p>
        </p:txBody>
      </p:sp>
      <p:sp>
        <p:nvSpPr>
          <p:cNvPr id="41994" name="TextBox 15"/>
          <p:cNvSpPr txBox="1">
            <a:spLocks noChangeArrowheads="1"/>
          </p:cNvSpPr>
          <p:nvPr/>
        </p:nvSpPr>
        <p:spPr bwMode="auto">
          <a:xfrm>
            <a:off x="4232935" y="2777985"/>
            <a:ext cx="1505979"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lang="en-US" sz="1800" dirty="0"/>
              <a:t>D – </a:t>
            </a:r>
            <a:r>
              <a:rPr lang="en-US" sz="1800" dirty="0" smtClean="0"/>
              <a:t>Multi </a:t>
            </a:r>
            <a:endParaRPr lang="en-US" sz="1800" dirty="0"/>
          </a:p>
          <a:p>
            <a:pPr eaLnBrk="1" hangingPunct="1"/>
            <a:r>
              <a:rPr lang="en-US" sz="1800" dirty="0"/>
              <a:t>Stakeholder</a:t>
            </a:r>
          </a:p>
        </p:txBody>
      </p:sp>
      <p:sp>
        <p:nvSpPr>
          <p:cNvPr id="2" name="Title 1"/>
          <p:cNvSpPr>
            <a:spLocks noGrp="1"/>
          </p:cNvSpPr>
          <p:nvPr>
            <p:ph type="title" sz="quarter"/>
          </p:nvPr>
        </p:nvSpPr>
        <p:spPr>
          <a:xfrm rot="16200000">
            <a:off x="-3668688" y="2693551"/>
            <a:ext cx="7848600" cy="1143000"/>
          </a:xfrm>
        </p:spPr>
        <p:txBody>
          <a:bodyPr/>
          <a:lstStyle/>
          <a:p>
            <a:r>
              <a:rPr lang="en-US" sz="4400" kern="1200" dirty="0" smtClean="0">
                <a:solidFill>
                  <a:srgbClr val="000000"/>
                </a:solidFill>
                <a:effectLst/>
                <a:latin typeface="Calibri"/>
                <a:ea typeface="+mj-ea"/>
                <a:cs typeface="+mj-cs"/>
              </a:rPr>
              <a:t>Cross Sector</a:t>
            </a:r>
            <a:r>
              <a:rPr lang="en-US" sz="4400" kern="1200" baseline="0" dirty="0" smtClean="0">
                <a:solidFill>
                  <a:srgbClr val="000000"/>
                </a:solidFill>
                <a:effectLst/>
                <a:latin typeface="Calibri"/>
                <a:ea typeface="+mj-ea"/>
                <a:cs typeface="+mj-cs"/>
              </a:rPr>
              <a:t> Theory</a:t>
            </a:r>
            <a:r>
              <a:rPr lang="en-US" dirty="0" smtClean="0"/>
              <a:t> </a:t>
            </a:r>
            <a:endParaRPr lang="en-US" dirty="0"/>
          </a:p>
        </p:txBody>
      </p:sp>
      <p:sp>
        <p:nvSpPr>
          <p:cNvPr id="3" name="TextBox 2"/>
          <p:cNvSpPr txBox="1"/>
          <p:nvPr/>
        </p:nvSpPr>
        <p:spPr>
          <a:xfrm>
            <a:off x="1131961" y="5128069"/>
            <a:ext cx="1465177" cy="646331"/>
          </a:xfrm>
          <a:prstGeom prst="rect">
            <a:avLst/>
          </a:prstGeom>
          <a:noFill/>
        </p:spPr>
        <p:txBody>
          <a:bodyPr wrap="none" rtlCol="0">
            <a:spAutoFit/>
          </a:bodyPr>
          <a:lstStyle/>
          <a:p>
            <a:pPr algn="ctr"/>
            <a:r>
              <a:rPr lang="en-US" dirty="0" smtClean="0"/>
              <a:t>More mission</a:t>
            </a:r>
          </a:p>
          <a:p>
            <a:pPr algn="ctr"/>
            <a:r>
              <a:rPr lang="en-US" dirty="0" smtClean="0"/>
              <a:t>focused</a:t>
            </a:r>
            <a:endParaRPr lang="en-US" dirty="0"/>
          </a:p>
        </p:txBody>
      </p:sp>
      <p:sp>
        <p:nvSpPr>
          <p:cNvPr id="4" name="TextBox 3"/>
          <p:cNvSpPr txBox="1"/>
          <p:nvPr/>
        </p:nvSpPr>
        <p:spPr>
          <a:xfrm>
            <a:off x="7715404" y="330056"/>
            <a:ext cx="1428596" cy="646331"/>
          </a:xfrm>
          <a:prstGeom prst="rect">
            <a:avLst/>
          </a:prstGeom>
          <a:noFill/>
        </p:spPr>
        <p:txBody>
          <a:bodyPr wrap="none" rtlCol="0">
            <a:spAutoFit/>
          </a:bodyPr>
          <a:lstStyle/>
          <a:p>
            <a:pPr algn="ctr"/>
            <a:r>
              <a:rPr lang="en-US" dirty="0" smtClean="0"/>
              <a:t>More market </a:t>
            </a:r>
          </a:p>
          <a:p>
            <a:pPr algn="ctr"/>
            <a:r>
              <a:rPr lang="en-US" dirty="0" smtClean="0"/>
              <a:t>focused</a:t>
            </a:r>
            <a:endParaRPr lang="en-US" dirty="0"/>
          </a:p>
        </p:txBody>
      </p:sp>
    </p:spTree>
    <p:extLst>
      <p:ext uri="{BB962C8B-B14F-4D97-AF65-F5344CB8AC3E}">
        <p14:creationId xmlns:p14="http://schemas.microsoft.com/office/powerpoint/2010/main" val="2324654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sz="quarter"/>
          </p:nvPr>
        </p:nvSpPr>
        <p:spPr>
          <a:xfrm>
            <a:off x="762000" y="152400"/>
            <a:ext cx="7848600" cy="914400"/>
          </a:xfrm>
        </p:spPr>
        <p:txBody>
          <a:bodyPr/>
          <a:lstStyle/>
          <a:p>
            <a:pPr eaLnBrk="1" hangingPunct="1"/>
            <a:r>
              <a:rPr lang="en-GB" sz="2800" dirty="0"/>
              <a:t>Cross-Sector Theory of Social Enterprise</a:t>
            </a:r>
          </a:p>
        </p:txBody>
      </p:sp>
      <p:sp>
        <p:nvSpPr>
          <p:cNvPr id="37891" name="Rectangle 2"/>
          <p:cNvSpPr>
            <a:spLocks noChangeArrowheads="1"/>
          </p:cNvSpPr>
          <p:nvPr/>
        </p:nvSpPr>
        <p:spPr bwMode="auto">
          <a:xfrm>
            <a:off x="0" y="0"/>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endParaRPr lang="en-GB"/>
          </a:p>
        </p:txBody>
      </p:sp>
      <p:graphicFrame>
        <p:nvGraphicFramePr>
          <p:cNvPr id="7" name="Table 6"/>
          <p:cNvGraphicFramePr>
            <a:graphicFrameLocks noGrp="1"/>
          </p:cNvGraphicFramePr>
          <p:nvPr/>
        </p:nvGraphicFramePr>
        <p:xfrm>
          <a:off x="457200" y="1447800"/>
          <a:ext cx="8229600" cy="4419601"/>
        </p:xfrm>
        <a:graphic>
          <a:graphicData uri="http://schemas.openxmlformats.org/drawingml/2006/table">
            <a:tbl>
              <a:tblPr/>
              <a:tblGrid>
                <a:gridCol w="838200"/>
                <a:gridCol w="3429000"/>
                <a:gridCol w="3962400"/>
              </a:tblGrid>
              <a:tr h="1031875">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a:ln>
                            <a:noFill/>
                          </a:ln>
                          <a:solidFill>
                            <a:schemeClr val="tx1"/>
                          </a:solidFill>
                          <a:effectLst/>
                          <a:latin typeface="Arial" charset="0"/>
                          <a:ea typeface="SimSun" charset="0"/>
                          <a:cs typeface="Arial" charset="0"/>
                        </a:rPr>
                        <a:t>Type A</a:t>
                      </a:r>
                      <a:endParaRPr kumimoji="0" lang="en-GB" sz="1400" b="0" i="0" u="none" strike="noStrike" cap="none" normalizeH="0" baseline="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1" u="none" strike="noStrike" cap="none" normalizeH="0" baseline="0" dirty="0">
                          <a:ln>
                            <a:noFill/>
                          </a:ln>
                          <a:solidFill>
                            <a:schemeClr val="tx1"/>
                          </a:solidFill>
                          <a:effectLst/>
                          <a:latin typeface="Arial" charset="0"/>
                          <a:ea typeface="Times New Roman" charset="0"/>
                          <a:cs typeface="Arial" charset="0"/>
                        </a:rPr>
                        <a:t>Non-Profit Model</a:t>
                      </a:r>
                      <a:endParaRPr kumimoji="0" lang="en-GB" sz="1400" b="0" i="1" u="none" strike="noStrike" cap="none" normalizeH="0" baseline="0" dirty="0">
                        <a:ln>
                          <a:noFill/>
                        </a:ln>
                        <a:solidFill>
                          <a:schemeClr val="tx1"/>
                        </a:solidFill>
                        <a:effectLst/>
                        <a:latin typeface="Arial" charset="0"/>
                        <a:ea typeface="Times New Roma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a:ln>
                            <a:noFill/>
                          </a:ln>
                          <a:solidFill>
                            <a:schemeClr val="tx1"/>
                          </a:solidFill>
                          <a:effectLst/>
                          <a:latin typeface="Arial" charset="0"/>
                          <a:ea typeface="Times New Roman" charset="0"/>
                          <a:cs typeface="Arial" charset="0"/>
                        </a:rPr>
                        <a:t>Public interest outlook, hostility to private sector ownership and equity finance.</a:t>
                      </a:r>
                      <a:endParaRPr kumimoji="0" lang="en-GB" sz="1400" b="0" i="0" u="none" strike="noStrike" cap="none" normalizeH="0" baseline="0" dirty="0">
                        <a:ln>
                          <a:noFill/>
                        </a:ln>
                        <a:solidFill>
                          <a:schemeClr val="tx1"/>
                        </a:solidFill>
                        <a:effectLst/>
                        <a:latin typeface="Arial" charset="0"/>
                        <a:ea typeface="Times New Roma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charset="0"/>
                          <a:cs typeface="Arial" charset="0"/>
                        </a:rPr>
                        <a:t>Between public and third sectors</a:t>
                      </a:r>
                      <a:r>
                        <a:rPr kumimoji="0" lang="en-US" sz="1400" b="0" i="0" u="none" strike="noStrike" cap="none" normalizeH="0" baseline="0" dirty="0">
                          <a:ln>
                            <a:noFill/>
                          </a:ln>
                          <a:solidFill>
                            <a:schemeClr val="tx1"/>
                          </a:solidFill>
                          <a:effectLst/>
                          <a:latin typeface="Arial" charset="0"/>
                          <a:ea typeface="Times New Roman" charset="0"/>
                          <a:cs typeface="Arial" charset="0"/>
                        </a:rPr>
                        <a:t>.</a:t>
                      </a:r>
                      <a:endParaRPr kumimoji="0" lang="en-US" sz="1400" b="0" i="0" u="none" strike="noStrike" cap="none" normalizeH="0" baseline="0" dirty="0">
                        <a:ln>
                          <a:noFill/>
                        </a:ln>
                        <a:solidFill>
                          <a:schemeClr val="tx1"/>
                        </a:solidFill>
                        <a:effectLst/>
                        <a:latin typeface="Arial" charset="0"/>
                        <a:ea typeface="SimSu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a:ln>
                            <a:noFill/>
                          </a:ln>
                          <a:solidFill>
                            <a:schemeClr val="tx1"/>
                          </a:solidFill>
                          <a:effectLst/>
                          <a:latin typeface="Arial" charset="0"/>
                          <a:ea typeface="SimSun" charset="0"/>
                          <a:cs typeface="Arial" charset="0"/>
                        </a:rPr>
                        <a:t>'Non-profit' - obtains grants and/or contracts from public sector and third sector </a:t>
                      </a:r>
                      <a:r>
                        <a:rPr kumimoji="0" lang="en-US" sz="1400" b="0" i="0" u="none" strike="noStrike" cap="none" normalizeH="0" baseline="0" dirty="0" err="1">
                          <a:ln>
                            <a:noFill/>
                          </a:ln>
                          <a:solidFill>
                            <a:schemeClr val="tx1"/>
                          </a:solidFill>
                          <a:effectLst/>
                          <a:latin typeface="Arial" charset="0"/>
                          <a:ea typeface="SimSun" charset="0"/>
                          <a:cs typeface="Arial" charset="0"/>
                        </a:rPr>
                        <a:t>organisations</a:t>
                      </a:r>
                      <a:r>
                        <a:rPr kumimoji="0" lang="en-US" sz="1400" b="0" i="0" u="none" strike="noStrike" cap="none" normalizeH="0" baseline="0" dirty="0">
                          <a:ln>
                            <a:noFill/>
                          </a:ln>
                          <a:solidFill>
                            <a:schemeClr val="tx1"/>
                          </a:solidFill>
                          <a:effectLst/>
                          <a:latin typeface="Arial" charset="0"/>
                          <a:ea typeface="SimSun" charset="0"/>
                          <a:cs typeface="Arial" charset="0"/>
                        </a:rPr>
                        <a:t> - structured to prevent profit and asset transfers.</a:t>
                      </a:r>
                      <a:endParaRPr kumimoji="0" lang="en-GB" sz="1400" b="0" i="0" u="none" strike="noStrike" cap="none" normalizeH="0" baseline="0" dirty="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a:ln>
                            <a:noFill/>
                          </a:ln>
                          <a:solidFill>
                            <a:schemeClr val="tx1"/>
                          </a:solidFill>
                          <a:effectLst/>
                          <a:latin typeface="Arial" charset="0"/>
                          <a:ea typeface="SimSun" charset="0"/>
                          <a:cs typeface="Arial" charset="0"/>
                        </a:rPr>
                        <a:t>Type B</a:t>
                      </a:r>
                      <a:endParaRPr kumimoji="0" lang="en-GB" sz="1400" b="0" i="0" u="none" strike="noStrike" cap="none" normalizeH="0" baseline="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1" u="none" strike="noStrike" cap="none" normalizeH="0" baseline="0" dirty="0">
                          <a:ln>
                            <a:noFill/>
                          </a:ln>
                          <a:solidFill>
                            <a:schemeClr val="tx1"/>
                          </a:solidFill>
                          <a:effectLst/>
                          <a:latin typeface="Arial" charset="0"/>
                          <a:ea typeface="Times New Roman" charset="0"/>
                          <a:cs typeface="Arial" charset="0"/>
                        </a:rPr>
                        <a:t>Corporate Social Responsibility Model</a:t>
                      </a:r>
                      <a:endParaRPr kumimoji="0" lang="en-GB" sz="1400" b="0" i="1" u="none" strike="noStrike" cap="none" normalizeH="0" baseline="0" dirty="0">
                        <a:ln>
                          <a:noFill/>
                        </a:ln>
                        <a:solidFill>
                          <a:schemeClr val="tx1"/>
                        </a:solidFill>
                        <a:effectLst/>
                        <a:latin typeface="Arial" charset="0"/>
                        <a:ea typeface="Times New Roma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a:ln>
                            <a:noFill/>
                          </a:ln>
                          <a:solidFill>
                            <a:schemeClr val="tx1"/>
                          </a:solidFill>
                          <a:effectLst/>
                          <a:latin typeface="Arial" charset="0"/>
                          <a:ea typeface="Times New Roman" charset="0"/>
                          <a:cs typeface="Arial" charset="0"/>
                        </a:rPr>
                        <a:t>Suspicious of the third sector as a viable partner in public service delivery and economic development.</a:t>
                      </a:r>
                      <a:endParaRPr kumimoji="0" lang="en-GB" sz="1400" b="0" i="0" u="none" strike="noStrike" cap="none" normalizeH="0" baseline="0" dirty="0">
                        <a:ln>
                          <a:noFill/>
                        </a:ln>
                        <a:solidFill>
                          <a:schemeClr val="tx1"/>
                        </a:solidFill>
                        <a:effectLst/>
                        <a:latin typeface="Arial" charset="0"/>
                        <a:ea typeface="Times New Roma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charset="0"/>
                          <a:cs typeface="Arial" charset="0"/>
                        </a:rPr>
                        <a:t>Between public and private sectors</a:t>
                      </a:r>
                      <a:r>
                        <a:rPr kumimoji="0" lang="en-US" sz="1400" b="0" i="0" u="none" strike="noStrike" cap="none" normalizeH="0" baseline="0" dirty="0">
                          <a:ln>
                            <a:noFill/>
                          </a:ln>
                          <a:solidFill>
                            <a:schemeClr val="tx1"/>
                          </a:solidFill>
                          <a:effectLst/>
                          <a:latin typeface="Arial" charset="0"/>
                          <a:ea typeface="Times New Roman" charset="0"/>
                          <a:cs typeface="Arial" charset="0"/>
                        </a:rPr>
                        <a:t>.</a:t>
                      </a:r>
                      <a:endParaRPr kumimoji="0" lang="en-US" sz="1400" b="0" i="0" u="none" strike="noStrike" cap="none" normalizeH="0" baseline="0" dirty="0">
                        <a:ln>
                          <a:noFill/>
                        </a:ln>
                        <a:solidFill>
                          <a:schemeClr val="tx1"/>
                        </a:solidFill>
                        <a:effectLst/>
                        <a:latin typeface="Arial" charset="0"/>
                        <a:ea typeface="SimSu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a:ln>
                            <a:noFill/>
                          </a:ln>
                          <a:solidFill>
                            <a:schemeClr val="tx1"/>
                          </a:solidFill>
                          <a:effectLst/>
                          <a:latin typeface="Arial" charset="0"/>
                          <a:ea typeface="SimSun" charset="0"/>
                          <a:cs typeface="Arial" charset="0"/>
                        </a:rPr>
                        <a:t>Corporate social responsibility projects - environmental, ethical or fair trade business - ‘for-profit’ employee‑owned business.</a:t>
                      </a:r>
                      <a:endParaRPr kumimoji="0" lang="en-GB" sz="1400" b="0" i="0" u="none" strike="noStrike" cap="none" normalizeH="0" baseline="0" dirty="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9513">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a:ln>
                            <a:noFill/>
                          </a:ln>
                          <a:solidFill>
                            <a:schemeClr val="tx1"/>
                          </a:solidFill>
                          <a:effectLst/>
                          <a:latin typeface="Arial" charset="0"/>
                          <a:ea typeface="SimSun" charset="0"/>
                          <a:cs typeface="Arial" charset="0"/>
                        </a:rPr>
                        <a:t>Type C</a:t>
                      </a:r>
                      <a:endParaRPr kumimoji="0" lang="en-GB" sz="1400" b="0" i="0" u="none" strike="noStrike" cap="none" normalizeH="0" baseline="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1" u="none" strike="noStrike" cap="none" normalizeH="0" baseline="0">
                          <a:ln>
                            <a:noFill/>
                          </a:ln>
                          <a:solidFill>
                            <a:schemeClr val="tx1"/>
                          </a:solidFill>
                          <a:effectLst/>
                          <a:latin typeface="Arial" charset="0"/>
                          <a:ea typeface="Times New Roman" charset="0"/>
                          <a:cs typeface="Arial" charset="0"/>
                        </a:rPr>
                        <a:t>More That Profit Model</a:t>
                      </a:r>
                      <a:endParaRPr kumimoji="0" lang="en-GB" sz="1400" b="0" i="1" u="none" strike="noStrike" cap="none" normalizeH="0" baseline="0">
                        <a:ln>
                          <a:noFill/>
                        </a:ln>
                        <a:solidFill>
                          <a:schemeClr val="tx1"/>
                        </a:solidFill>
                        <a:effectLst/>
                        <a:latin typeface="Arial" charset="0"/>
                        <a:ea typeface="Times New Roma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a:ln>
                            <a:noFill/>
                          </a:ln>
                          <a:solidFill>
                            <a:schemeClr val="tx1"/>
                          </a:solidFill>
                          <a:effectLst/>
                          <a:latin typeface="Arial" charset="0"/>
                          <a:ea typeface="Times New Roman" charset="0"/>
                          <a:cs typeface="Arial" charset="0"/>
                        </a:rPr>
                        <a:t>Antipathy to the state (central government); realistic about the state’s capacity to oppress minorities.</a:t>
                      </a:r>
                      <a:endParaRPr kumimoji="0" lang="en-GB" sz="1400" b="0" i="0" u="none" strike="noStrike" cap="none" normalizeH="0" baseline="0">
                        <a:ln>
                          <a:noFill/>
                        </a:ln>
                        <a:solidFill>
                          <a:schemeClr val="tx1"/>
                        </a:solidFill>
                        <a:effectLst/>
                        <a:latin typeface="Arial" charset="0"/>
                        <a:ea typeface="Times New Roma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charset="0"/>
                          <a:cs typeface="Arial" charset="0"/>
                        </a:rPr>
                        <a:t>Between private and third sectors</a:t>
                      </a:r>
                      <a:r>
                        <a:rPr kumimoji="0" lang="en-US" sz="1400" b="0" i="0" u="none" strike="noStrike" cap="none" normalizeH="0" baseline="0" dirty="0">
                          <a:ln>
                            <a:noFill/>
                          </a:ln>
                          <a:solidFill>
                            <a:schemeClr val="tx1"/>
                          </a:solidFill>
                          <a:effectLst/>
                          <a:latin typeface="Arial" charset="0"/>
                          <a:ea typeface="Times New Roman" charset="0"/>
                          <a:cs typeface="Arial" charset="0"/>
                        </a:rPr>
                        <a:t>.</a:t>
                      </a:r>
                      <a:endParaRPr kumimoji="0" lang="en-US" sz="1400" b="0" i="0" u="none" strike="noStrike" cap="none" normalizeH="0" baseline="0" dirty="0">
                        <a:ln>
                          <a:noFill/>
                        </a:ln>
                        <a:solidFill>
                          <a:schemeClr val="tx1"/>
                        </a:solidFill>
                        <a:effectLst/>
                        <a:latin typeface="Arial" charset="0"/>
                        <a:ea typeface="SimSu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a:ln>
                            <a:noFill/>
                          </a:ln>
                          <a:solidFill>
                            <a:schemeClr val="tx1"/>
                          </a:solidFill>
                          <a:effectLst/>
                          <a:latin typeface="Arial" charset="0"/>
                          <a:ea typeface="SimSun" charset="0"/>
                          <a:cs typeface="Arial" charset="0"/>
                        </a:rPr>
                        <a:t>Single or dual stakeholder co‑operative, charity trading arm, membership society / association, or a trust that uses trading surpluses to increase social investment.</a:t>
                      </a:r>
                      <a:endParaRPr kumimoji="0" lang="en-GB" sz="1400" b="0" i="0" u="none" strike="noStrike" cap="none" normalizeH="0" baseline="0" dirty="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03313">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a:ln>
                            <a:noFill/>
                          </a:ln>
                          <a:solidFill>
                            <a:schemeClr val="tx1"/>
                          </a:solidFill>
                          <a:effectLst/>
                          <a:latin typeface="Arial" charset="0"/>
                          <a:ea typeface="SimSun" charset="0"/>
                          <a:cs typeface="Arial" charset="0"/>
                        </a:rPr>
                        <a:t>Type D</a:t>
                      </a:r>
                      <a:endParaRPr kumimoji="0" lang="en-GB" sz="1400" b="0" i="0" u="none" strike="noStrike" cap="none" normalizeH="0" baseline="0">
                        <a:ln>
                          <a:noFill/>
                        </a:ln>
                        <a:solidFill>
                          <a:schemeClr val="tx1"/>
                        </a:solidFill>
                        <a:effectLst/>
                        <a:latin typeface="Arial" charset="0"/>
                        <a:ea typeface="SimSu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a:ln>
                            <a:noFill/>
                          </a:ln>
                          <a:solidFill>
                            <a:schemeClr val="tx1"/>
                          </a:solidFill>
                          <a:effectLst/>
                          <a:latin typeface="Arial" charset="0"/>
                          <a:ea typeface="SimSun" charset="0"/>
                          <a:cs typeface="Arial" charset="0"/>
                        </a:rPr>
                        <a:t>(ideal)</a:t>
                      </a:r>
                      <a:endParaRPr kumimoji="0" lang="en-GB" sz="1400" b="0" i="0" u="none" strike="noStrike" cap="none" normalizeH="0" baseline="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1" u="none" strike="noStrike" cap="none" normalizeH="0" baseline="0">
                          <a:ln>
                            <a:noFill/>
                          </a:ln>
                          <a:solidFill>
                            <a:schemeClr val="tx1"/>
                          </a:solidFill>
                          <a:effectLst/>
                          <a:latin typeface="Arial" charset="0"/>
                          <a:ea typeface="Times New Roman" charset="0"/>
                          <a:cs typeface="Arial" charset="0"/>
                        </a:rPr>
                        <a:t>Multi-Stakeholder Model</a:t>
                      </a:r>
                      <a:endParaRPr kumimoji="0" lang="en-US" sz="1400" b="0" i="0" u="none" strike="noStrike" cap="none" normalizeH="0" baseline="0">
                        <a:ln>
                          <a:noFill/>
                        </a:ln>
                        <a:solidFill>
                          <a:schemeClr val="tx1"/>
                        </a:solidFill>
                        <a:effectLst/>
                        <a:latin typeface="Arial" charset="0"/>
                        <a:ea typeface="Times New Roma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a:ln>
                            <a:noFill/>
                          </a:ln>
                          <a:solidFill>
                            <a:schemeClr val="tx1"/>
                          </a:solidFill>
                          <a:effectLst/>
                          <a:latin typeface="Arial" charset="0"/>
                          <a:ea typeface="Times New Roman" charset="0"/>
                          <a:cs typeface="Arial" charset="0"/>
                        </a:rPr>
                        <a:t>Replaces public, private and third sector competition with a democratic multi-stakeholder model. </a:t>
                      </a:r>
                      <a:endParaRPr kumimoji="0" lang="en-GB" sz="1400" b="0" i="0" u="none" strike="noStrike" cap="none" normalizeH="0" baseline="0">
                        <a:ln>
                          <a:noFill/>
                        </a:ln>
                        <a:solidFill>
                          <a:schemeClr val="tx1"/>
                        </a:solidFill>
                        <a:effectLst/>
                        <a:latin typeface="Arial" charset="0"/>
                        <a:ea typeface="Times New Roma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charset="0"/>
                          <a:cs typeface="Arial" charset="0"/>
                        </a:rPr>
                        <a:t>At the overlap of all three sectors</a:t>
                      </a:r>
                      <a:r>
                        <a:rPr kumimoji="0" lang="en-US" sz="1400" b="0" i="0" u="none" strike="noStrike" cap="none" normalizeH="0" baseline="0" dirty="0">
                          <a:ln>
                            <a:noFill/>
                          </a:ln>
                          <a:solidFill>
                            <a:schemeClr val="tx1"/>
                          </a:solidFill>
                          <a:effectLst/>
                          <a:latin typeface="Arial" charset="0"/>
                          <a:ea typeface="Times New Roman" charset="0"/>
                          <a:cs typeface="Arial" charset="0"/>
                        </a:rPr>
                        <a:t>.</a:t>
                      </a:r>
                      <a:endParaRPr kumimoji="0" lang="en-US" sz="1400" b="0" i="0" u="none" strike="noStrike" cap="none" normalizeH="0" baseline="0" dirty="0">
                        <a:ln>
                          <a:noFill/>
                        </a:ln>
                        <a:solidFill>
                          <a:schemeClr val="tx1"/>
                        </a:solidFill>
                        <a:effectLst/>
                        <a:latin typeface="Arial" charset="0"/>
                        <a:ea typeface="SimSun" charset="0"/>
                        <a:cs typeface="Arial" charset="0"/>
                      </a:endParaRP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a:ln>
                            <a:noFill/>
                          </a:ln>
                          <a:solidFill>
                            <a:schemeClr val="tx1"/>
                          </a:solidFill>
                          <a:effectLst/>
                          <a:latin typeface="Arial" charset="0"/>
                          <a:ea typeface="SimSun" charset="0"/>
                          <a:cs typeface="Arial" charset="0"/>
                        </a:rPr>
                        <a:t>Multi-stakeholder, democratic enterprise using direct and representative democracy to achieve equitable social and economic benefits.</a:t>
                      </a:r>
                      <a:endParaRPr kumimoji="0" lang="en-GB" sz="1400" b="0" i="0" u="none" strike="noStrike" cap="none" normalizeH="0" baseline="0" dirty="0">
                        <a:ln>
                          <a:noFill/>
                        </a:ln>
                        <a:solidFill>
                          <a:schemeClr val="tx1"/>
                        </a:solidFill>
                        <a:effectLst/>
                        <a:latin typeface="Arial" charset="0"/>
                        <a:ea typeface="SimSun" charset="0"/>
                        <a:cs typeface="Arial" charset="0"/>
                      </a:endParaRPr>
                    </a:p>
                  </a:txBody>
                  <a:tcPr marL="29402" marR="294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7914" name="Rectangle 7"/>
          <p:cNvSpPr>
            <a:spLocks noChangeArrowheads="1"/>
          </p:cNvSpPr>
          <p:nvPr/>
        </p:nvSpPr>
        <p:spPr bwMode="auto">
          <a:xfrm>
            <a:off x="381000" y="5943600"/>
            <a:ext cx="82296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eaLnBrk="0" hangingPunct="0"/>
            <a:r>
              <a:rPr lang="en-US" sz="1000" b="0" dirty="0">
                <a:cs typeface="Times New Roman" charset="0"/>
              </a:rPr>
              <a:t>Adapted from Ridley-Duff, R. J. (2008) “Social Enterprise as a Socially Rational Business”, </a:t>
            </a:r>
            <a:r>
              <a:rPr lang="en-US" sz="1000" b="0" i="1" dirty="0">
                <a:cs typeface="Times New Roman" charset="0"/>
              </a:rPr>
              <a:t>International Journal of Entrepreneurial </a:t>
            </a:r>
            <a:r>
              <a:rPr lang="en-US" sz="1000" b="0" i="1" dirty="0" err="1">
                <a:cs typeface="Times New Roman" charset="0"/>
              </a:rPr>
              <a:t>Behaviour</a:t>
            </a:r>
            <a:r>
              <a:rPr lang="en-US" sz="1000" b="0" i="1" dirty="0">
                <a:cs typeface="Times New Roman" charset="0"/>
              </a:rPr>
              <a:t> and Research, </a:t>
            </a:r>
            <a:r>
              <a:rPr lang="en-US" sz="1000" b="0" dirty="0">
                <a:cs typeface="Times New Roman" charset="0"/>
              </a:rPr>
              <a:t>14(5): 291-312.</a:t>
            </a:r>
            <a:endParaRPr lang="en-US" b="0" dirty="0">
              <a:cs typeface="Times New Roman" charset="0"/>
            </a:endParaRPr>
          </a:p>
        </p:txBody>
      </p:sp>
    </p:spTree>
    <p:extLst>
      <p:ext uri="{BB962C8B-B14F-4D97-AF65-F5344CB8AC3E}">
        <p14:creationId xmlns:p14="http://schemas.microsoft.com/office/powerpoint/2010/main" val="1706630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6"/>
          <p:cNvSpPr>
            <a:spLocks noGrp="1"/>
          </p:cNvSpPr>
          <p:nvPr>
            <p:ph type="title"/>
          </p:nvPr>
        </p:nvSpPr>
        <p:spPr/>
        <p:txBody>
          <a:bodyPr/>
          <a:lstStyle/>
          <a:p>
            <a:pPr eaLnBrk="1" hangingPunct="1"/>
            <a:r>
              <a:rPr lang="en-US" dirty="0">
                <a:latin typeface="Calibri" charset="0"/>
              </a:rPr>
              <a:t>Social Enterprise Factors</a:t>
            </a:r>
          </a:p>
        </p:txBody>
      </p:sp>
      <p:sp>
        <p:nvSpPr>
          <p:cNvPr id="54274" name="Content Placeholder 7"/>
          <p:cNvSpPr>
            <a:spLocks noGrp="1"/>
          </p:cNvSpPr>
          <p:nvPr>
            <p:ph idx="1"/>
          </p:nvPr>
        </p:nvSpPr>
        <p:spPr/>
        <p:txBody>
          <a:bodyPr>
            <a:normAutofit lnSpcReduction="10000"/>
          </a:bodyPr>
          <a:lstStyle/>
          <a:p>
            <a:pPr marL="514350" indent="-514350" eaLnBrk="1" hangingPunct="1">
              <a:buFont typeface="+mj-ea"/>
              <a:buAutoNum type="circleNumDbPlain"/>
            </a:pPr>
            <a:r>
              <a:rPr lang="en-US" dirty="0">
                <a:latin typeface="Calibri" charset="0"/>
              </a:rPr>
              <a:t>Company Structure</a:t>
            </a:r>
          </a:p>
          <a:p>
            <a:pPr marL="971550" lvl="1" indent="-514350" eaLnBrk="1" hangingPunct="1">
              <a:buFont typeface="+mj-lt"/>
              <a:buAutoNum type="alphaLcParenR"/>
            </a:pPr>
            <a:r>
              <a:rPr lang="en-US" dirty="0">
                <a:latin typeface="Calibri" charset="0"/>
              </a:rPr>
              <a:t>Strategic Intention</a:t>
            </a:r>
          </a:p>
          <a:p>
            <a:pPr marL="971550" lvl="1" indent="-514350" eaLnBrk="1" hangingPunct="1">
              <a:buFont typeface="+mj-lt"/>
              <a:buAutoNum type="alphaLcParenR"/>
            </a:pPr>
            <a:r>
              <a:rPr lang="en-US" dirty="0">
                <a:latin typeface="Calibri" charset="0"/>
              </a:rPr>
              <a:t>Governance</a:t>
            </a:r>
          </a:p>
          <a:p>
            <a:pPr marL="514350" indent="-514350" eaLnBrk="1" hangingPunct="1">
              <a:buFont typeface="+mj-ea"/>
              <a:buAutoNum type="circleNumDbPlain"/>
            </a:pPr>
            <a:r>
              <a:rPr lang="en-US" dirty="0">
                <a:latin typeface="Calibri" charset="0"/>
              </a:rPr>
              <a:t>Financial</a:t>
            </a:r>
          </a:p>
          <a:p>
            <a:pPr marL="971550" lvl="1" indent="-514350" eaLnBrk="1" hangingPunct="1">
              <a:buFont typeface="+mj-lt"/>
              <a:buAutoNum type="alphaLcParenR"/>
            </a:pPr>
            <a:r>
              <a:rPr lang="en-US" dirty="0" smtClean="0">
                <a:latin typeface="Calibri" charset="0"/>
              </a:rPr>
              <a:t>Total Turnover</a:t>
            </a:r>
            <a:endParaRPr lang="en-US" dirty="0">
              <a:latin typeface="Calibri" charset="0"/>
            </a:endParaRPr>
          </a:p>
          <a:p>
            <a:pPr marL="971550" lvl="1" indent="-514350" eaLnBrk="1" hangingPunct="1">
              <a:buFont typeface="+mj-lt"/>
              <a:buAutoNum type="alphaLcParenR"/>
            </a:pPr>
            <a:r>
              <a:rPr lang="en-US" dirty="0" smtClean="0">
                <a:latin typeface="Calibri" charset="0"/>
              </a:rPr>
              <a:t>Turnover dedicated to social impact</a:t>
            </a:r>
          </a:p>
          <a:p>
            <a:pPr marL="571500" indent="-514350">
              <a:buFont typeface="+mj-lt"/>
              <a:buAutoNum type="circleNumDbPlain"/>
            </a:pPr>
            <a:r>
              <a:rPr lang="en-US" dirty="0" smtClean="0">
                <a:latin typeface="Calibri" charset="0"/>
              </a:rPr>
              <a:t>Social Impact</a:t>
            </a:r>
            <a:endParaRPr lang="en-US" dirty="0">
              <a:latin typeface="Calibri" charset="0"/>
            </a:endParaRPr>
          </a:p>
          <a:p>
            <a:pPr marL="971550" lvl="1" indent="-514350">
              <a:buFont typeface="+mj-lt"/>
              <a:buAutoNum type="alphaLcParenR"/>
            </a:pPr>
            <a:r>
              <a:rPr lang="en-US" dirty="0" smtClean="0">
                <a:latin typeface="Calibri" charset="0"/>
              </a:rPr>
              <a:t>Interventions</a:t>
            </a:r>
          </a:p>
          <a:p>
            <a:pPr marL="971550" lvl="1" indent="-514350">
              <a:buFont typeface="+mj-lt"/>
              <a:buAutoNum type="alphaLcParenR"/>
            </a:pPr>
            <a:r>
              <a:rPr lang="en-US" dirty="0" smtClean="0">
                <a:latin typeface="Calibri" charset="0"/>
              </a:rPr>
              <a:t>PR &amp; Policy</a:t>
            </a:r>
          </a:p>
          <a:p>
            <a:pPr lvl="1" eaLnBrk="1" hangingPunct="1"/>
            <a:endParaRPr lang="en-US" dirty="0">
              <a:latin typeface="Calibri" charset="0"/>
            </a:endParaRPr>
          </a:p>
          <a:p>
            <a:pPr eaLnBrk="1" hangingPunct="1"/>
            <a:endParaRPr lang="en-US" dirty="0">
              <a:latin typeface="Calibri" charset="0"/>
            </a:endParaRPr>
          </a:p>
        </p:txBody>
      </p:sp>
    </p:spTree>
    <p:extLst>
      <p:ext uri="{BB962C8B-B14F-4D97-AF65-F5344CB8AC3E}">
        <p14:creationId xmlns:p14="http://schemas.microsoft.com/office/powerpoint/2010/main" val="1667169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NHS</a:t>
            </a:r>
            <a:endParaRPr lang="en-US" dirty="0"/>
          </a:p>
        </p:txBody>
      </p:sp>
      <p:pic>
        <p:nvPicPr>
          <p:cNvPr id="6" name="Picture 5" descr="NHS-logo.jpg"/>
          <p:cNvPicPr>
            <a:picLocks noChangeAspect="1"/>
          </p:cNvPicPr>
          <p:nvPr/>
        </p:nvPicPr>
        <p:blipFill rotWithShape="1">
          <a:blip r:embed="rId2">
            <a:extLst>
              <a:ext uri="{28A0092B-C50C-407E-A947-70E740481C1C}">
                <a14:useLocalDpi xmlns:a14="http://schemas.microsoft.com/office/drawing/2010/main" val="0"/>
              </a:ext>
            </a:extLst>
          </a:blip>
          <a:srcRect t="23462" b="24529"/>
          <a:stretch/>
        </p:blipFill>
        <p:spPr>
          <a:xfrm>
            <a:off x="1954451" y="274638"/>
            <a:ext cx="5080000" cy="1981551"/>
          </a:xfrm>
          <a:prstGeom prst="rect">
            <a:avLst/>
          </a:prstGeom>
        </p:spPr>
      </p:pic>
      <p:sp>
        <p:nvSpPr>
          <p:cNvPr id="7" name="TextBox 6"/>
          <p:cNvSpPr txBox="1"/>
          <p:nvPr/>
        </p:nvSpPr>
        <p:spPr>
          <a:xfrm>
            <a:off x="7837714" y="1886857"/>
            <a:ext cx="933406" cy="369332"/>
          </a:xfrm>
          <a:prstGeom prst="rect">
            <a:avLst/>
          </a:prstGeom>
          <a:noFill/>
        </p:spPr>
        <p:txBody>
          <a:bodyPr wrap="none" rtlCol="0">
            <a:spAutoFit/>
          </a:bodyPr>
          <a:lstStyle/>
          <a:p>
            <a:r>
              <a:rPr lang="en-US" dirty="0" smtClean="0"/>
              <a:t>England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2503795"/>
              </p:ext>
            </p:extLst>
          </p:nvPr>
        </p:nvGraphicFramePr>
        <p:xfrm>
          <a:off x="311788" y="2482445"/>
          <a:ext cx="8229600" cy="3169919"/>
        </p:xfrm>
        <a:graphic>
          <a:graphicData uri="http://schemas.openxmlformats.org/drawingml/2006/table">
            <a:tbl>
              <a:tblPr firstRow="1" bandRow="1">
                <a:tableStyleId>{5C22544A-7EE6-4342-B048-85BDC9FD1C3A}</a:tableStyleId>
              </a:tblPr>
              <a:tblGrid>
                <a:gridCol w="2344407"/>
                <a:gridCol w="5885193"/>
              </a:tblGrid>
              <a:tr h="370840">
                <a:tc>
                  <a:txBody>
                    <a:bodyPr/>
                    <a:lstStyle/>
                    <a:p>
                      <a:endParaRPr lang="en-US" dirty="0"/>
                    </a:p>
                  </a:txBody>
                  <a:tcPr/>
                </a:tc>
                <a:tc>
                  <a:txBody>
                    <a:bodyPr/>
                    <a:lstStyle/>
                    <a:p>
                      <a:endParaRPr lang="en-US"/>
                    </a:p>
                  </a:txBody>
                  <a:tcPr/>
                </a:tc>
              </a:tr>
              <a:tr h="370840">
                <a:tc>
                  <a:txBody>
                    <a:bodyPr/>
                    <a:lstStyle/>
                    <a:p>
                      <a:r>
                        <a:rPr lang="en-US" sz="1400" dirty="0" smtClean="0"/>
                        <a:t>Governance</a:t>
                      </a:r>
                      <a:endParaRPr lang="en-US" sz="1400" dirty="0"/>
                    </a:p>
                  </a:txBody>
                  <a:tcPr/>
                </a:tc>
                <a:tc>
                  <a:txBody>
                    <a:bodyPr/>
                    <a:lstStyle/>
                    <a:p>
                      <a:r>
                        <a:rPr lang="en-US" sz="1400" dirty="0" smtClean="0"/>
                        <a:t>Public</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Social Strategic</a:t>
                      </a:r>
                      <a:r>
                        <a:rPr lang="en-US" sz="1400" baseline="0" dirty="0" smtClean="0"/>
                        <a:t> Intention</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English NHS is controlled by the UK government through the Department of Health (DH), which takes political responsibility for the service. Resource allocation and oversight was delegated to NHS England, an arms-length body, by the Health and Social Care Act 2012.</a:t>
                      </a:r>
                    </a:p>
                  </a:txBody>
                  <a:tcPr/>
                </a:tc>
              </a:tr>
              <a:tr h="370840">
                <a:tc>
                  <a:txBody>
                    <a:bodyPr/>
                    <a:lstStyle/>
                    <a:p>
                      <a:r>
                        <a:rPr lang="en-US" sz="1400" dirty="0" smtClean="0"/>
                        <a:t>Total Turnover</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£95bn</a:t>
                      </a:r>
                    </a:p>
                  </a:txBody>
                  <a:tcPr/>
                </a:tc>
              </a:tr>
              <a:tr h="370840">
                <a:tc>
                  <a:txBody>
                    <a:bodyPr/>
                    <a:lstStyle/>
                    <a:p>
                      <a:r>
                        <a:rPr lang="en-US" sz="1400" dirty="0" smtClean="0"/>
                        <a:t>Social Impact Turnover</a:t>
                      </a:r>
                      <a:endParaRPr lang="en-US" sz="1400" dirty="0"/>
                    </a:p>
                  </a:txBody>
                  <a:tcPr/>
                </a:tc>
                <a:tc>
                  <a:txBody>
                    <a:bodyPr/>
                    <a:lstStyle/>
                    <a:p>
                      <a:r>
                        <a:rPr lang="en-US" sz="1400" dirty="0" smtClean="0"/>
                        <a:t>100%</a:t>
                      </a:r>
                      <a:endParaRPr lang="en-US" sz="1400" dirty="0"/>
                    </a:p>
                  </a:txBody>
                  <a:tcPr/>
                </a:tc>
              </a:tr>
              <a:tr h="370840">
                <a:tc>
                  <a:txBody>
                    <a:bodyPr/>
                    <a:lstStyle/>
                    <a:p>
                      <a:r>
                        <a:rPr lang="en-US" sz="1400" dirty="0" smtClean="0"/>
                        <a:t>Interventions</a:t>
                      </a:r>
                      <a:endParaRPr lang="en-US" sz="1400" dirty="0"/>
                    </a:p>
                  </a:txBody>
                  <a:tcPr/>
                </a:tc>
                <a:tc>
                  <a:txBody>
                    <a:bodyPr/>
                    <a:lstStyle/>
                    <a:p>
                      <a:r>
                        <a:rPr lang="en-US" sz="1400" dirty="0" smtClean="0"/>
                        <a:t>The NHS in England deals with over 1 million patients every 36 hours.</a:t>
                      </a:r>
                      <a:endParaRPr lang="en-US" sz="1400" dirty="0"/>
                    </a:p>
                  </a:txBody>
                  <a:tcPr/>
                </a:tc>
              </a:tr>
              <a:tr h="370840">
                <a:tc>
                  <a:txBody>
                    <a:bodyPr/>
                    <a:lstStyle/>
                    <a:p>
                      <a:r>
                        <a:rPr lang="en-US" sz="1400" dirty="0" smtClean="0"/>
                        <a:t>PR / Policy</a:t>
                      </a:r>
                      <a:endParaRPr lang="en-US" sz="1400" dirty="0"/>
                    </a:p>
                  </a:txBody>
                  <a:tcPr/>
                </a:tc>
                <a:tc>
                  <a:txBody>
                    <a:bodyPr/>
                    <a:lstStyle/>
                    <a:p>
                      <a:r>
                        <a:rPr lang="en-US" sz="1400" dirty="0" smtClean="0"/>
                        <a:t>Best Practice Policy</a:t>
                      </a:r>
                      <a:endParaRPr lang="en-US" sz="1400" dirty="0"/>
                    </a:p>
                  </a:txBody>
                  <a:tcPr/>
                </a:tc>
              </a:tr>
            </a:tbl>
          </a:graphicData>
        </a:graphic>
      </p:graphicFrame>
      <p:sp>
        <p:nvSpPr>
          <p:cNvPr id="3" name="TextBox 2"/>
          <p:cNvSpPr txBox="1"/>
          <p:nvPr/>
        </p:nvSpPr>
        <p:spPr>
          <a:xfrm>
            <a:off x="0" y="6488668"/>
            <a:ext cx="981421" cy="369332"/>
          </a:xfrm>
          <a:prstGeom prst="rect">
            <a:avLst/>
          </a:prstGeom>
          <a:noFill/>
        </p:spPr>
        <p:txBody>
          <a:bodyPr wrap="none" rtlCol="0">
            <a:spAutoFit/>
          </a:bodyPr>
          <a:lstStyle/>
          <a:p>
            <a:r>
              <a:rPr lang="en-US" dirty="0" smtClean="0">
                <a:solidFill>
                  <a:srgbClr val="008000"/>
                </a:solidFill>
              </a:rPr>
              <a:t>Example</a:t>
            </a:r>
            <a:endParaRPr lang="en-US" dirty="0">
              <a:solidFill>
                <a:srgbClr val="008000"/>
              </a:solidFill>
            </a:endParaRPr>
          </a:p>
        </p:txBody>
      </p:sp>
    </p:spTree>
    <p:extLst>
      <p:ext uri="{BB962C8B-B14F-4D97-AF65-F5344CB8AC3E}">
        <p14:creationId xmlns:p14="http://schemas.microsoft.com/office/powerpoint/2010/main" val="4078187231"/>
      </p:ext>
    </p:extLst>
  </p:cSld>
  <p:clrMapOvr>
    <a:masterClrMapping/>
  </p:clrMapOvr>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959</TotalTime>
  <Words>2091</Words>
  <Application>Microsoft Office PowerPoint</Application>
  <PresentationFormat>On-screen Show (4:3)</PresentationFormat>
  <Paragraphs>328</Paragraphs>
  <Slides>23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ＭＳ Ｐゴシック</vt:lpstr>
      <vt:lpstr>SimSun</vt:lpstr>
      <vt:lpstr>Arial</vt:lpstr>
      <vt:lpstr>Calibri</vt:lpstr>
      <vt:lpstr>Times New Roman</vt:lpstr>
      <vt:lpstr>Office Theme</vt:lpstr>
      <vt:lpstr>Social Enterprise Cross Sector Theory</vt:lpstr>
      <vt:lpstr>Learning Goals</vt:lpstr>
      <vt:lpstr>Origins &amp; Early Development</vt:lpstr>
      <vt:lpstr>UK Definition</vt:lpstr>
      <vt:lpstr>Cross Sector Theory</vt:lpstr>
      <vt:lpstr>Cross Sector Theory </vt:lpstr>
      <vt:lpstr>Cross-Sector Theory of Social Enterprise</vt:lpstr>
      <vt:lpstr>Social Enterprise Factors</vt:lpstr>
      <vt:lpstr>NHS</vt:lpstr>
      <vt:lpstr>Cross Sector Theory </vt:lpstr>
      <vt:lpstr>Nuffield Health</vt:lpstr>
      <vt:lpstr>Cancer Research</vt:lpstr>
      <vt:lpstr>British Red Cross</vt:lpstr>
      <vt:lpstr>St John Ambulance</vt:lpstr>
      <vt:lpstr>Cross Sector Theory </vt:lpstr>
      <vt:lpstr>Bupa</vt:lpstr>
      <vt:lpstr>Boots</vt:lpstr>
      <vt:lpstr>GSK</vt:lpstr>
      <vt:lpstr>Astra Zeneca</vt:lpstr>
      <vt:lpstr>Summary</vt:lpstr>
      <vt:lpstr>References and Reading</vt:lpstr>
      <vt:lpstr>Resources and Support</vt:lpstr>
      <vt:lpstr>Cross Sector Theory </vt:lpstr>
    </vt:vector>
  </TitlesOfParts>
  <Company>Zenga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Goals</dc:title>
  <dc:creator>David Bozward</dc:creator>
  <cp:lastModifiedBy>Alison Price</cp:lastModifiedBy>
  <cp:revision>35</cp:revision>
  <cp:lastPrinted>2015-03-31T18:48:33Z</cp:lastPrinted>
  <dcterms:created xsi:type="dcterms:W3CDTF">2015-03-22T16:56:07Z</dcterms:created>
  <dcterms:modified xsi:type="dcterms:W3CDTF">2015-10-23T09:43:35Z</dcterms:modified>
</cp:coreProperties>
</file>