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7" r:id="rId2"/>
    <p:sldId id="258" r:id="rId3"/>
    <p:sldId id="259" r:id="rId4"/>
    <p:sldId id="260" r:id="rId5"/>
    <p:sldId id="261" r:id="rId6"/>
    <p:sldId id="262" r:id="rId7"/>
    <p:sldId id="263" r:id="rId8"/>
    <p:sldId id="264" r:id="rId9"/>
    <p:sldId id="265" r:id="rId10"/>
    <p:sldId id="31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 id="290" r:id="rId35"/>
    <p:sldId id="291" r:id="rId36"/>
    <p:sldId id="320" r:id="rId37"/>
    <p:sldId id="315" r:id="rId38"/>
    <p:sldId id="316" r:id="rId39"/>
    <p:sldId id="317" r:id="rId40"/>
    <p:sldId id="318" r:id="rId41"/>
    <p:sldId id="319" r:id="rId42"/>
    <p:sldId id="314" r:id="rId43"/>
    <p:sldId id="292" r:id="rId44"/>
    <p:sldId id="293" r:id="rId45"/>
    <p:sldId id="294" r:id="rId46"/>
    <p:sldId id="295" r:id="rId47"/>
    <p:sldId id="296" r:id="rId48"/>
    <p:sldId id="297" r:id="rId49"/>
    <p:sldId id="298" r:id="rId50"/>
    <p:sldId id="299" r:id="rId51"/>
    <p:sldId id="300" r:id="rId52"/>
    <p:sldId id="301" r:id="rId53"/>
    <p:sldId id="303"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4DB4C4-6383-42E8-9FCF-6FB7F35E0D43}" type="datetimeFigureOut">
              <a:rPr lang="en-GB" smtClean="0"/>
              <a:t>21/10/2015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5C57F2-CD8B-43B1-AC98-29139871172B}" type="slidenum">
              <a:rPr lang="en-GB" smtClean="0"/>
              <a:t>‹#›</a:t>
            </a:fld>
            <a:endParaRPr lang="en-GB"/>
          </a:p>
        </p:txBody>
      </p:sp>
    </p:spTree>
    <p:extLst>
      <p:ext uri="{BB962C8B-B14F-4D97-AF65-F5344CB8AC3E}">
        <p14:creationId xmlns:p14="http://schemas.microsoft.com/office/powerpoint/2010/main" val="7518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1</a:t>
            </a:fld>
            <a:endParaRPr lang="en-GB"/>
          </a:p>
        </p:txBody>
      </p:sp>
    </p:spTree>
    <p:extLst>
      <p:ext uri="{BB962C8B-B14F-4D97-AF65-F5344CB8AC3E}">
        <p14:creationId xmlns:p14="http://schemas.microsoft.com/office/powerpoint/2010/main" val="1345296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11</a:t>
            </a:fld>
            <a:endParaRPr lang="en-GB"/>
          </a:p>
        </p:txBody>
      </p:sp>
    </p:spTree>
    <p:extLst>
      <p:ext uri="{BB962C8B-B14F-4D97-AF65-F5344CB8AC3E}">
        <p14:creationId xmlns:p14="http://schemas.microsoft.com/office/powerpoint/2010/main" val="30355189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12</a:t>
            </a:fld>
            <a:endParaRPr lang="en-GB"/>
          </a:p>
        </p:txBody>
      </p:sp>
    </p:spTree>
    <p:extLst>
      <p:ext uri="{BB962C8B-B14F-4D97-AF65-F5344CB8AC3E}">
        <p14:creationId xmlns:p14="http://schemas.microsoft.com/office/powerpoint/2010/main" val="784526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13</a:t>
            </a:fld>
            <a:endParaRPr lang="en-GB"/>
          </a:p>
        </p:txBody>
      </p:sp>
    </p:spTree>
    <p:extLst>
      <p:ext uri="{BB962C8B-B14F-4D97-AF65-F5344CB8AC3E}">
        <p14:creationId xmlns:p14="http://schemas.microsoft.com/office/powerpoint/2010/main" val="833092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14</a:t>
            </a:fld>
            <a:endParaRPr lang="en-GB"/>
          </a:p>
        </p:txBody>
      </p:sp>
    </p:spTree>
    <p:extLst>
      <p:ext uri="{BB962C8B-B14F-4D97-AF65-F5344CB8AC3E}">
        <p14:creationId xmlns:p14="http://schemas.microsoft.com/office/powerpoint/2010/main" val="374360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15</a:t>
            </a:fld>
            <a:endParaRPr lang="en-GB"/>
          </a:p>
        </p:txBody>
      </p:sp>
    </p:spTree>
    <p:extLst>
      <p:ext uri="{BB962C8B-B14F-4D97-AF65-F5344CB8AC3E}">
        <p14:creationId xmlns:p14="http://schemas.microsoft.com/office/powerpoint/2010/main" val="1966684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16</a:t>
            </a:fld>
            <a:endParaRPr lang="en-GB"/>
          </a:p>
        </p:txBody>
      </p:sp>
    </p:spTree>
    <p:extLst>
      <p:ext uri="{BB962C8B-B14F-4D97-AF65-F5344CB8AC3E}">
        <p14:creationId xmlns:p14="http://schemas.microsoft.com/office/powerpoint/2010/main" val="1238410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17</a:t>
            </a:fld>
            <a:endParaRPr lang="en-GB"/>
          </a:p>
        </p:txBody>
      </p:sp>
    </p:spTree>
    <p:extLst>
      <p:ext uri="{BB962C8B-B14F-4D97-AF65-F5344CB8AC3E}">
        <p14:creationId xmlns:p14="http://schemas.microsoft.com/office/powerpoint/2010/main" val="17699192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18</a:t>
            </a:fld>
            <a:endParaRPr lang="en-GB"/>
          </a:p>
        </p:txBody>
      </p:sp>
    </p:spTree>
    <p:extLst>
      <p:ext uri="{BB962C8B-B14F-4D97-AF65-F5344CB8AC3E}">
        <p14:creationId xmlns:p14="http://schemas.microsoft.com/office/powerpoint/2010/main" val="3446762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19</a:t>
            </a:fld>
            <a:endParaRPr lang="en-GB"/>
          </a:p>
        </p:txBody>
      </p:sp>
    </p:spTree>
    <p:extLst>
      <p:ext uri="{BB962C8B-B14F-4D97-AF65-F5344CB8AC3E}">
        <p14:creationId xmlns:p14="http://schemas.microsoft.com/office/powerpoint/2010/main" val="295356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20</a:t>
            </a:fld>
            <a:endParaRPr lang="en-GB"/>
          </a:p>
        </p:txBody>
      </p:sp>
    </p:spTree>
    <p:extLst>
      <p:ext uri="{BB962C8B-B14F-4D97-AF65-F5344CB8AC3E}">
        <p14:creationId xmlns:p14="http://schemas.microsoft.com/office/powerpoint/2010/main" val="653450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49DE633-9201-4E3D-BE8F-6B31CFF1953D}" type="slidenum">
              <a:rPr lang="en-GB" smtClean="0"/>
              <a:pPr/>
              <a:t>2</a:t>
            </a:fld>
            <a:endParaRPr lang="en-GB"/>
          </a:p>
        </p:txBody>
      </p:sp>
    </p:spTree>
    <p:extLst>
      <p:ext uri="{BB962C8B-B14F-4D97-AF65-F5344CB8AC3E}">
        <p14:creationId xmlns:p14="http://schemas.microsoft.com/office/powerpoint/2010/main" val="41521219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21</a:t>
            </a:fld>
            <a:endParaRPr lang="en-GB"/>
          </a:p>
        </p:txBody>
      </p:sp>
    </p:spTree>
    <p:extLst>
      <p:ext uri="{BB962C8B-B14F-4D97-AF65-F5344CB8AC3E}">
        <p14:creationId xmlns:p14="http://schemas.microsoft.com/office/powerpoint/2010/main" val="1198698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22</a:t>
            </a:fld>
            <a:endParaRPr lang="en-GB"/>
          </a:p>
        </p:txBody>
      </p:sp>
    </p:spTree>
    <p:extLst>
      <p:ext uri="{BB962C8B-B14F-4D97-AF65-F5344CB8AC3E}">
        <p14:creationId xmlns:p14="http://schemas.microsoft.com/office/powerpoint/2010/main" val="3972166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23</a:t>
            </a:fld>
            <a:endParaRPr lang="en-GB"/>
          </a:p>
        </p:txBody>
      </p:sp>
    </p:spTree>
    <p:extLst>
      <p:ext uri="{BB962C8B-B14F-4D97-AF65-F5344CB8AC3E}">
        <p14:creationId xmlns:p14="http://schemas.microsoft.com/office/powerpoint/2010/main" val="2349972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24</a:t>
            </a:fld>
            <a:endParaRPr lang="en-GB"/>
          </a:p>
        </p:txBody>
      </p:sp>
    </p:spTree>
    <p:extLst>
      <p:ext uri="{BB962C8B-B14F-4D97-AF65-F5344CB8AC3E}">
        <p14:creationId xmlns:p14="http://schemas.microsoft.com/office/powerpoint/2010/main" val="2070010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25</a:t>
            </a:fld>
            <a:endParaRPr lang="en-GB"/>
          </a:p>
        </p:txBody>
      </p:sp>
    </p:spTree>
    <p:extLst>
      <p:ext uri="{BB962C8B-B14F-4D97-AF65-F5344CB8AC3E}">
        <p14:creationId xmlns:p14="http://schemas.microsoft.com/office/powerpoint/2010/main" val="14045924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26</a:t>
            </a:fld>
            <a:endParaRPr lang="en-GB"/>
          </a:p>
        </p:txBody>
      </p:sp>
    </p:spTree>
    <p:extLst>
      <p:ext uri="{BB962C8B-B14F-4D97-AF65-F5344CB8AC3E}">
        <p14:creationId xmlns:p14="http://schemas.microsoft.com/office/powerpoint/2010/main" val="32736685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27</a:t>
            </a:fld>
            <a:endParaRPr lang="en-GB"/>
          </a:p>
        </p:txBody>
      </p:sp>
    </p:spTree>
    <p:extLst>
      <p:ext uri="{BB962C8B-B14F-4D97-AF65-F5344CB8AC3E}">
        <p14:creationId xmlns:p14="http://schemas.microsoft.com/office/powerpoint/2010/main" val="30443598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28</a:t>
            </a:fld>
            <a:endParaRPr lang="en-GB"/>
          </a:p>
        </p:txBody>
      </p:sp>
    </p:spTree>
    <p:extLst>
      <p:ext uri="{BB962C8B-B14F-4D97-AF65-F5344CB8AC3E}">
        <p14:creationId xmlns:p14="http://schemas.microsoft.com/office/powerpoint/2010/main" val="36084758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29</a:t>
            </a:fld>
            <a:endParaRPr lang="en-GB"/>
          </a:p>
        </p:txBody>
      </p:sp>
    </p:spTree>
    <p:extLst>
      <p:ext uri="{BB962C8B-B14F-4D97-AF65-F5344CB8AC3E}">
        <p14:creationId xmlns:p14="http://schemas.microsoft.com/office/powerpoint/2010/main" val="39861773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30</a:t>
            </a:fld>
            <a:endParaRPr lang="en-GB"/>
          </a:p>
        </p:txBody>
      </p:sp>
    </p:spTree>
    <p:extLst>
      <p:ext uri="{BB962C8B-B14F-4D97-AF65-F5344CB8AC3E}">
        <p14:creationId xmlns:p14="http://schemas.microsoft.com/office/powerpoint/2010/main" val="4131669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193F3E8-A5B1-40BA-A2FF-ACA15FD8D7C5}" type="slidenum">
              <a:rPr lang="en-GB" smtClean="0"/>
              <a:pPr/>
              <a:t>3</a:t>
            </a:fld>
            <a:endParaRPr lang="en-GB"/>
          </a:p>
        </p:txBody>
      </p:sp>
    </p:spTree>
    <p:extLst>
      <p:ext uri="{BB962C8B-B14F-4D97-AF65-F5344CB8AC3E}">
        <p14:creationId xmlns:p14="http://schemas.microsoft.com/office/powerpoint/2010/main" val="12467858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31</a:t>
            </a:fld>
            <a:endParaRPr lang="en-GB"/>
          </a:p>
        </p:txBody>
      </p:sp>
    </p:spTree>
    <p:extLst>
      <p:ext uri="{BB962C8B-B14F-4D97-AF65-F5344CB8AC3E}">
        <p14:creationId xmlns:p14="http://schemas.microsoft.com/office/powerpoint/2010/main" val="41032756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32</a:t>
            </a:fld>
            <a:endParaRPr lang="en-GB"/>
          </a:p>
        </p:txBody>
      </p:sp>
    </p:spTree>
    <p:extLst>
      <p:ext uri="{BB962C8B-B14F-4D97-AF65-F5344CB8AC3E}">
        <p14:creationId xmlns:p14="http://schemas.microsoft.com/office/powerpoint/2010/main" val="15059028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33</a:t>
            </a:fld>
            <a:endParaRPr lang="en-GB"/>
          </a:p>
        </p:txBody>
      </p:sp>
    </p:spTree>
    <p:extLst>
      <p:ext uri="{BB962C8B-B14F-4D97-AF65-F5344CB8AC3E}">
        <p14:creationId xmlns:p14="http://schemas.microsoft.com/office/powerpoint/2010/main" val="27167401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34</a:t>
            </a:fld>
            <a:endParaRPr lang="en-GB"/>
          </a:p>
        </p:txBody>
      </p:sp>
    </p:spTree>
    <p:extLst>
      <p:ext uri="{BB962C8B-B14F-4D97-AF65-F5344CB8AC3E}">
        <p14:creationId xmlns:p14="http://schemas.microsoft.com/office/powerpoint/2010/main" val="771783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35</a:t>
            </a:fld>
            <a:endParaRPr lang="en-GB"/>
          </a:p>
        </p:txBody>
      </p:sp>
    </p:spTree>
    <p:extLst>
      <p:ext uri="{BB962C8B-B14F-4D97-AF65-F5344CB8AC3E}">
        <p14:creationId xmlns:p14="http://schemas.microsoft.com/office/powerpoint/2010/main" val="31674944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37</a:t>
            </a:fld>
            <a:endParaRPr lang="en-GB"/>
          </a:p>
        </p:txBody>
      </p:sp>
    </p:spTree>
    <p:extLst>
      <p:ext uri="{BB962C8B-B14F-4D97-AF65-F5344CB8AC3E}">
        <p14:creationId xmlns:p14="http://schemas.microsoft.com/office/powerpoint/2010/main" val="29520613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38</a:t>
            </a:fld>
            <a:endParaRPr lang="en-GB"/>
          </a:p>
        </p:txBody>
      </p:sp>
    </p:spTree>
    <p:extLst>
      <p:ext uri="{BB962C8B-B14F-4D97-AF65-F5344CB8AC3E}">
        <p14:creationId xmlns:p14="http://schemas.microsoft.com/office/powerpoint/2010/main" val="11429850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39</a:t>
            </a:fld>
            <a:endParaRPr lang="en-GB"/>
          </a:p>
        </p:txBody>
      </p:sp>
    </p:spTree>
    <p:extLst>
      <p:ext uri="{BB962C8B-B14F-4D97-AF65-F5344CB8AC3E}">
        <p14:creationId xmlns:p14="http://schemas.microsoft.com/office/powerpoint/2010/main" val="19643567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40</a:t>
            </a:fld>
            <a:endParaRPr lang="en-GB"/>
          </a:p>
        </p:txBody>
      </p:sp>
    </p:spTree>
    <p:extLst>
      <p:ext uri="{BB962C8B-B14F-4D97-AF65-F5344CB8AC3E}">
        <p14:creationId xmlns:p14="http://schemas.microsoft.com/office/powerpoint/2010/main" val="23430121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41</a:t>
            </a:fld>
            <a:endParaRPr lang="en-GB"/>
          </a:p>
        </p:txBody>
      </p:sp>
    </p:spTree>
    <p:extLst>
      <p:ext uri="{BB962C8B-B14F-4D97-AF65-F5344CB8AC3E}">
        <p14:creationId xmlns:p14="http://schemas.microsoft.com/office/powerpoint/2010/main" val="3142406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193F3E8-A5B1-40BA-A2FF-ACA15FD8D7C5}" type="slidenum">
              <a:rPr lang="en-GB" smtClean="0"/>
              <a:pPr/>
              <a:t>4</a:t>
            </a:fld>
            <a:endParaRPr lang="en-GB"/>
          </a:p>
        </p:txBody>
      </p:sp>
    </p:spTree>
    <p:extLst>
      <p:ext uri="{BB962C8B-B14F-4D97-AF65-F5344CB8AC3E}">
        <p14:creationId xmlns:p14="http://schemas.microsoft.com/office/powerpoint/2010/main" val="9827328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43</a:t>
            </a:fld>
            <a:endParaRPr lang="en-GB"/>
          </a:p>
        </p:txBody>
      </p:sp>
    </p:spTree>
    <p:extLst>
      <p:ext uri="{BB962C8B-B14F-4D97-AF65-F5344CB8AC3E}">
        <p14:creationId xmlns:p14="http://schemas.microsoft.com/office/powerpoint/2010/main" val="13680898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44</a:t>
            </a:fld>
            <a:endParaRPr lang="en-GB"/>
          </a:p>
        </p:txBody>
      </p:sp>
    </p:spTree>
    <p:extLst>
      <p:ext uri="{BB962C8B-B14F-4D97-AF65-F5344CB8AC3E}">
        <p14:creationId xmlns:p14="http://schemas.microsoft.com/office/powerpoint/2010/main" val="39116212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45</a:t>
            </a:fld>
            <a:endParaRPr lang="en-GB"/>
          </a:p>
        </p:txBody>
      </p:sp>
    </p:spTree>
    <p:extLst>
      <p:ext uri="{BB962C8B-B14F-4D97-AF65-F5344CB8AC3E}">
        <p14:creationId xmlns:p14="http://schemas.microsoft.com/office/powerpoint/2010/main" val="41512260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46</a:t>
            </a:fld>
            <a:endParaRPr lang="en-GB"/>
          </a:p>
        </p:txBody>
      </p:sp>
    </p:spTree>
    <p:extLst>
      <p:ext uri="{BB962C8B-B14F-4D97-AF65-F5344CB8AC3E}">
        <p14:creationId xmlns:p14="http://schemas.microsoft.com/office/powerpoint/2010/main" val="32437248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47</a:t>
            </a:fld>
            <a:endParaRPr lang="en-GB"/>
          </a:p>
        </p:txBody>
      </p:sp>
    </p:spTree>
    <p:extLst>
      <p:ext uri="{BB962C8B-B14F-4D97-AF65-F5344CB8AC3E}">
        <p14:creationId xmlns:p14="http://schemas.microsoft.com/office/powerpoint/2010/main" val="161076948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48</a:t>
            </a:fld>
            <a:endParaRPr lang="en-GB"/>
          </a:p>
        </p:txBody>
      </p:sp>
    </p:spTree>
    <p:extLst>
      <p:ext uri="{BB962C8B-B14F-4D97-AF65-F5344CB8AC3E}">
        <p14:creationId xmlns:p14="http://schemas.microsoft.com/office/powerpoint/2010/main" val="14069148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49</a:t>
            </a:fld>
            <a:endParaRPr lang="en-GB"/>
          </a:p>
        </p:txBody>
      </p:sp>
    </p:spTree>
    <p:extLst>
      <p:ext uri="{BB962C8B-B14F-4D97-AF65-F5344CB8AC3E}">
        <p14:creationId xmlns:p14="http://schemas.microsoft.com/office/powerpoint/2010/main" val="384672420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50</a:t>
            </a:fld>
            <a:endParaRPr lang="en-GB"/>
          </a:p>
        </p:txBody>
      </p:sp>
    </p:spTree>
    <p:extLst>
      <p:ext uri="{BB962C8B-B14F-4D97-AF65-F5344CB8AC3E}">
        <p14:creationId xmlns:p14="http://schemas.microsoft.com/office/powerpoint/2010/main" val="12720134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51</a:t>
            </a:fld>
            <a:endParaRPr lang="en-GB"/>
          </a:p>
        </p:txBody>
      </p:sp>
    </p:spTree>
    <p:extLst>
      <p:ext uri="{BB962C8B-B14F-4D97-AF65-F5344CB8AC3E}">
        <p14:creationId xmlns:p14="http://schemas.microsoft.com/office/powerpoint/2010/main" val="407707558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52</a:t>
            </a:fld>
            <a:endParaRPr lang="en-GB"/>
          </a:p>
        </p:txBody>
      </p:sp>
    </p:spTree>
    <p:extLst>
      <p:ext uri="{BB962C8B-B14F-4D97-AF65-F5344CB8AC3E}">
        <p14:creationId xmlns:p14="http://schemas.microsoft.com/office/powerpoint/2010/main" val="646142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5</a:t>
            </a:fld>
            <a:endParaRPr lang="en-GB"/>
          </a:p>
        </p:txBody>
      </p:sp>
    </p:spTree>
    <p:extLst>
      <p:ext uri="{BB962C8B-B14F-4D97-AF65-F5344CB8AC3E}">
        <p14:creationId xmlns:p14="http://schemas.microsoft.com/office/powerpoint/2010/main" val="424461365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A8217790-32E4-4A7C-B47A-65496BDD1BEA}" type="slidenum">
              <a:rPr lang="en-GB" smtClean="0"/>
              <a:pPr/>
              <a:t>53</a:t>
            </a:fld>
            <a:endParaRPr lang="en-GB"/>
          </a:p>
        </p:txBody>
      </p:sp>
    </p:spTree>
    <p:extLst>
      <p:ext uri="{BB962C8B-B14F-4D97-AF65-F5344CB8AC3E}">
        <p14:creationId xmlns:p14="http://schemas.microsoft.com/office/powerpoint/2010/main" val="1988864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6</a:t>
            </a:fld>
            <a:endParaRPr lang="en-GB"/>
          </a:p>
        </p:txBody>
      </p:sp>
    </p:spTree>
    <p:extLst>
      <p:ext uri="{BB962C8B-B14F-4D97-AF65-F5344CB8AC3E}">
        <p14:creationId xmlns:p14="http://schemas.microsoft.com/office/powerpoint/2010/main" val="1175631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7</a:t>
            </a:fld>
            <a:endParaRPr lang="en-GB"/>
          </a:p>
        </p:txBody>
      </p:sp>
    </p:spTree>
    <p:extLst>
      <p:ext uri="{BB962C8B-B14F-4D97-AF65-F5344CB8AC3E}">
        <p14:creationId xmlns:p14="http://schemas.microsoft.com/office/powerpoint/2010/main" val="2665851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90A8CD5-EF71-437A-A6F2-B19EB31125BD}" type="slidenum">
              <a:rPr lang="en-GB" smtClean="0"/>
              <a:pPr/>
              <a:t>8</a:t>
            </a:fld>
            <a:endParaRPr lang="en-GB"/>
          </a:p>
        </p:txBody>
      </p:sp>
    </p:spTree>
    <p:extLst>
      <p:ext uri="{BB962C8B-B14F-4D97-AF65-F5344CB8AC3E}">
        <p14:creationId xmlns:p14="http://schemas.microsoft.com/office/powerpoint/2010/main" val="1971132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90A8CD5-EF71-437A-A6F2-B19EB31125BD}" type="slidenum">
              <a:rPr lang="en-GB" smtClean="0"/>
              <a:pPr/>
              <a:t>9</a:t>
            </a:fld>
            <a:endParaRPr lang="en-GB"/>
          </a:p>
        </p:txBody>
      </p:sp>
    </p:spTree>
    <p:extLst>
      <p:ext uri="{BB962C8B-B14F-4D97-AF65-F5344CB8AC3E}">
        <p14:creationId xmlns:p14="http://schemas.microsoft.com/office/powerpoint/2010/main" val="3087185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EC5D6A-0E65-4E12-A64A-9AA1968F67AB}" type="datetimeFigureOut">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2848382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EC5D6A-0E65-4E12-A64A-9AA1968F67AB}" type="datetimeFigureOut">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297812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EC5D6A-0E65-4E12-A64A-9AA1968F67AB}" type="datetimeFigureOut">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283507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EC5D6A-0E65-4E12-A64A-9AA1968F67AB}" type="datetimeFigureOut">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1386130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EC5D6A-0E65-4E12-A64A-9AA1968F67AB}" type="datetimeFigureOut">
              <a:rPr lang="en-GB" smtClean="0"/>
              <a:t>21/10/2015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1394416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EC5D6A-0E65-4E12-A64A-9AA1968F67AB}" type="datetimeFigureOut">
              <a:rPr lang="en-GB" smtClean="0"/>
              <a:t>21/10/2015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157907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EC5D6A-0E65-4E12-A64A-9AA1968F67AB}" type="datetimeFigureOut">
              <a:rPr lang="en-GB" smtClean="0"/>
              <a:t>21/10/2015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4182811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EC5D6A-0E65-4E12-A64A-9AA1968F67AB}" type="datetimeFigureOut">
              <a:rPr lang="en-GB" smtClean="0"/>
              <a:t>21/10/2015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2815771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EC5D6A-0E65-4E12-A64A-9AA1968F67AB}" type="datetimeFigureOut">
              <a:rPr lang="en-GB" smtClean="0"/>
              <a:t>21/10/2015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187666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EC5D6A-0E65-4E12-A64A-9AA1968F67AB}" type="datetimeFigureOut">
              <a:rPr lang="en-GB" smtClean="0"/>
              <a:t>21/10/2015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1110527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EC5D6A-0E65-4E12-A64A-9AA1968F67AB}" type="datetimeFigureOut">
              <a:rPr lang="en-GB" smtClean="0"/>
              <a:t>21/10/2015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4F8F70-D9DA-4315-9637-4E0359B4647C}" type="slidenum">
              <a:rPr lang="en-GB" smtClean="0"/>
              <a:t>‹#›</a:t>
            </a:fld>
            <a:endParaRPr lang="en-GB"/>
          </a:p>
        </p:txBody>
      </p:sp>
    </p:spTree>
    <p:extLst>
      <p:ext uri="{BB962C8B-B14F-4D97-AF65-F5344CB8AC3E}">
        <p14:creationId xmlns:p14="http://schemas.microsoft.com/office/powerpoint/2010/main" val="249648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EC5D6A-0E65-4E12-A64A-9AA1968F67AB}" type="datetimeFigureOut">
              <a:rPr lang="en-GB" smtClean="0"/>
              <a:t>21/10/2015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4F8F70-D9DA-4315-9637-4E0359B4647C}" type="slidenum">
              <a:rPr lang="en-GB" smtClean="0"/>
              <a:t>‹#›</a:t>
            </a:fld>
            <a:endParaRPr lang="en-GB"/>
          </a:p>
        </p:txBody>
      </p:sp>
    </p:spTree>
    <p:extLst>
      <p:ext uri="{BB962C8B-B14F-4D97-AF65-F5344CB8AC3E}">
        <p14:creationId xmlns:p14="http://schemas.microsoft.com/office/powerpoint/2010/main" val="3524113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eamtechnology.co.uk/mmdi-re/mmdi-re.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belbin.com/"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Working in  and creating </a:t>
            </a:r>
            <a:br>
              <a:rPr lang="en-GB" dirty="0" smtClean="0"/>
            </a:br>
            <a:r>
              <a:rPr lang="en-GB" dirty="0" smtClean="0"/>
              <a:t>Effective Teams</a:t>
            </a:r>
            <a:endParaRPr lang="en-GB" dirty="0"/>
          </a:p>
        </p:txBody>
      </p:sp>
      <p:sp>
        <p:nvSpPr>
          <p:cNvPr id="3" name="Subtitle 2"/>
          <p:cNvSpPr>
            <a:spLocks noGrp="1"/>
          </p:cNvSpPr>
          <p:nvPr>
            <p:ph type="subTitle" idx="1"/>
          </p:nvPr>
        </p:nvSpPr>
        <p:spPr/>
        <p:txBody>
          <a:bodyPr/>
          <a:lstStyle/>
          <a:p>
            <a:r>
              <a:rPr lang="en-GB" dirty="0" smtClean="0"/>
              <a:t>Dr Simon Brown</a:t>
            </a:r>
          </a:p>
          <a:p>
            <a:r>
              <a:rPr lang="en-GB" dirty="0" smtClean="0"/>
              <a:t>www.drsimonb.co.uk</a:t>
            </a:r>
            <a:endParaRPr lang="en-GB" dirty="0"/>
          </a:p>
        </p:txBody>
      </p:sp>
    </p:spTree>
    <p:extLst>
      <p:ext uri="{BB962C8B-B14F-4D97-AF65-F5344CB8AC3E}">
        <p14:creationId xmlns:p14="http://schemas.microsoft.com/office/powerpoint/2010/main" val="3037723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200176" y="836713"/>
            <a:ext cx="6540175" cy="4896544"/>
          </a:xfrm>
        </p:spPr>
      </p:pic>
    </p:spTree>
    <p:extLst>
      <p:ext uri="{BB962C8B-B14F-4D97-AF65-F5344CB8AC3E}">
        <p14:creationId xmlns:p14="http://schemas.microsoft.com/office/powerpoint/2010/main" val="603879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 activity for the team to do</a:t>
            </a:r>
            <a:endParaRPr lang="en-GB" dirty="0"/>
          </a:p>
        </p:txBody>
      </p:sp>
      <p:sp>
        <p:nvSpPr>
          <p:cNvPr id="3" name="Content Placeholder 2"/>
          <p:cNvSpPr>
            <a:spLocks noGrp="1"/>
          </p:cNvSpPr>
          <p:nvPr>
            <p:ph idx="1"/>
          </p:nvPr>
        </p:nvSpPr>
        <p:spPr/>
        <p:txBody>
          <a:bodyPr/>
          <a:lstStyle/>
          <a:p>
            <a:r>
              <a:rPr lang="en-GB" dirty="0" smtClean="0"/>
              <a:t>Read the hand outs and reflect…</a:t>
            </a:r>
          </a:p>
          <a:p>
            <a:endParaRPr lang="en-GB" dirty="0" smtClean="0"/>
          </a:p>
          <a:p>
            <a:r>
              <a:rPr lang="en-GB" dirty="0" smtClean="0"/>
              <a:t>You should identify the stage of development a team you work in is operating at.</a:t>
            </a:r>
          </a:p>
          <a:p>
            <a:endParaRPr lang="en-GB" dirty="0"/>
          </a:p>
        </p:txBody>
      </p:sp>
    </p:spTree>
    <p:extLst>
      <p:ext uri="{BB962C8B-B14F-4D97-AF65-F5344CB8AC3E}">
        <p14:creationId xmlns:p14="http://schemas.microsoft.com/office/powerpoint/2010/main" val="751524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1</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Characteristics of a team that has just started or is working at the lowest level. </a:t>
            </a:r>
            <a:r>
              <a:rPr lang="en-GB" b="1" dirty="0" smtClean="0"/>
              <a:t>You</a:t>
            </a:r>
            <a:r>
              <a:rPr lang="en-GB" dirty="0" smtClean="0"/>
              <a:t>;</a:t>
            </a:r>
          </a:p>
          <a:p>
            <a:r>
              <a:rPr lang="en-GB" sz="2800" dirty="0" smtClean="0"/>
              <a:t>Don’t deal with the feelings of any members</a:t>
            </a:r>
          </a:p>
          <a:p>
            <a:r>
              <a:rPr lang="en-GB" sz="2800" dirty="0" smtClean="0"/>
              <a:t>Restrict being together to just dealing with work</a:t>
            </a:r>
          </a:p>
          <a:p>
            <a:r>
              <a:rPr lang="en-GB" sz="2800" dirty="0" smtClean="0"/>
              <a:t>Don’t rock the boat</a:t>
            </a:r>
          </a:p>
          <a:p>
            <a:r>
              <a:rPr lang="en-GB" sz="2800" dirty="0" smtClean="0"/>
              <a:t>Don’t listen very well</a:t>
            </a:r>
          </a:p>
          <a:p>
            <a:r>
              <a:rPr lang="en-GB" sz="2800" dirty="0" smtClean="0"/>
              <a:t>Don’t have very clear objectives</a:t>
            </a:r>
          </a:p>
          <a:p>
            <a:r>
              <a:rPr lang="en-GB" sz="2800" dirty="0" smtClean="0"/>
              <a:t>Don’t feel very involved</a:t>
            </a:r>
          </a:p>
          <a:p>
            <a:r>
              <a:rPr lang="en-GB" sz="2800" dirty="0" smtClean="0"/>
              <a:t>Don’t really feel very good about the project</a:t>
            </a:r>
          </a:p>
          <a:p>
            <a:r>
              <a:rPr lang="en-GB" sz="2800" dirty="0" smtClean="0"/>
              <a:t>Are happy for somebody else to lead or make decisions</a:t>
            </a:r>
          </a:p>
          <a:p>
            <a:endParaRPr lang="en-GB" dirty="0"/>
          </a:p>
        </p:txBody>
      </p:sp>
    </p:spTree>
    <p:extLst>
      <p:ext uri="{BB962C8B-B14F-4D97-AF65-F5344CB8AC3E}">
        <p14:creationId xmlns:p14="http://schemas.microsoft.com/office/powerpoint/2010/main" val="261820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2</a:t>
            </a:r>
            <a:endParaRPr lang="en-GB" dirty="0"/>
          </a:p>
        </p:txBody>
      </p:sp>
      <p:sp>
        <p:nvSpPr>
          <p:cNvPr id="3" name="Content Placeholder 2"/>
          <p:cNvSpPr>
            <a:spLocks noGrp="1"/>
          </p:cNvSpPr>
          <p:nvPr>
            <p:ph idx="1"/>
          </p:nvPr>
        </p:nvSpPr>
        <p:spPr/>
        <p:txBody>
          <a:bodyPr/>
          <a:lstStyle/>
          <a:p>
            <a:pPr>
              <a:buNone/>
            </a:pPr>
            <a:r>
              <a:rPr lang="en-GB" dirty="0" smtClean="0"/>
              <a:t>Have you moved on from stage 1 and do </a:t>
            </a:r>
            <a:r>
              <a:rPr lang="en-GB" b="1" dirty="0" smtClean="0"/>
              <a:t>you</a:t>
            </a:r>
            <a:r>
              <a:rPr lang="en-GB" dirty="0" smtClean="0"/>
              <a:t>;</a:t>
            </a:r>
          </a:p>
          <a:p>
            <a:r>
              <a:rPr lang="en-GB" sz="2800" dirty="0" smtClean="0"/>
              <a:t>Raise ideas and suggest experimentation</a:t>
            </a:r>
          </a:p>
          <a:p>
            <a:r>
              <a:rPr lang="en-GB" sz="2800" dirty="0" smtClean="0"/>
              <a:t>Debate risky issues and open up the debate to everybody</a:t>
            </a:r>
          </a:p>
          <a:p>
            <a:r>
              <a:rPr lang="en-GB" sz="2800" dirty="0" smtClean="0"/>
              <a:t>Talk about how you are feeling about the project</a:t>
            </a:r>
          </a:p>
          <a:p>
            <a:r>
              <a:rPr lang="en-GB" sz="2800" dirty="0" smtClean="0"/>
              <a:t>Express concern for those who may be struggling</a:t>
            </a:r>
          </a:p>
          <a:p>
            <a:r>
              <a:rPr lang="en-GB" sz="2800" dirty="0" smtClean="0"/>
              <a:t>Listen to what is said and respond appropriately</a:t>
            </a:r>
          </a:p>
          <a:p>
            <a:r>
              <a:rPr lang="en-GB" sz="2800" dirty="0" smtClean="0"/>
              <a:t>Not stop the discussion when it gets uncomfortable?</a:t>
            </a:r>
          </a:p>
          <a:p>
            <a:endParaRPr lang="en-GB" sz="2800" dirty="0"/>
          </a:p>
        </p:txBody>
      </p:sp>
    </p:spTree>
    <p:extLst>
      <p:ext uri="{BB962C8B-B14F-4D97-AF65-F5344CB8AC3E}">
        <p14:creationId xmlns:p14="http://schemas.microsoft.com/office/powerpoint/2010/main" val="277287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3</a:t>
            </a:r>
            <a:endParaRPr lang="en-GB" dirty="0"/>
          </a:p>
        </p:txBody>
      </p:sp>
      <p:sp>
        <p:nvSpPr>
          <p:cNvPr id="3" name="Content Placeholder 2"/>
          <p:cNvSpPr>
            <a:spLocks noGrp="1"/>
          </p:cNvSpPr>
          <p:nvPr>
            <p:ph idx="1"/>
          </p:nvPr>
        </p:nvSpPr>
        <p:spPr/>
        <p:txBody>
          <a:bodyPr/>
          <a:lstStyle/>
          <a:p>
            <a:pPr>
              <a:buNone/>
            </a:pPr>
            <a:r>
              <a:rPr lang="en-GB" dirty="0" smtClean="0"/>
              <a:t>If you have achieved stage 2 but have you;</a:t>
            </a:r>
          </a:p>
          <a:p>
            <a:pPr>
              <a:buNone/>
            </a:pPr>
            <a:endParaRPr lang="en-GB" dirty="0" smtClean="0"/>
          </a:p>
          <a:p>
            <a:r>
              <a:rPr lang="en-GB" sz="2800" dirty="0" smtClean="0"/>
              <a:t>Begun to introduce a more methodical approach to your working</a:t>
            </a:r>
          </a:p>
          <a:p>
            <a:r>
              <a:rPr lang="en-GB" sz="2800" dirty="0" smtClean="0"/>
              <a:t>Established procedures for the team and members</a:t>
            </a:r>
          </a:p>
          <a:p>
            <a:r>
              <a:rPr lang="en-GB" sz="2800" dirty="0" smtClean="0"/>
              <a:t>Agreed on some mutually acceptable ground rules for the team.</a:t>
            </a:r>
          </a:p>
          <a:p>
            <a:pPr>
              <a:buNone/>
            </a:pPr>
            <a:endParaRPr lang="en-GB" sz="2800" dirty="0"/>
          </a:p>
        </p:txBody>
      </p:sp>
    </p:spTree>
    <p:extLst>
      <p:ext uri="{BB962C8B-B14F-4D97-AF65-F5344CB8AC3E}">
        <p14:creationId xmlns:p14="http://schemas.microsoft.com/office/powerpoint/2010/main" val="3759935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 4</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As good as it gets......the team and its members operate;</a:t>
            </a:r>
          </a:p>
          <a:p>
            <a:r>
              <a:rPr lang="en-GB" sz="2800" dirty="0" smtClean="0"/>
              <a:t>Highly flexibly</a:t>
            </a:r>
          </a:p>
          <a:p>
            <a:r>
              <a:rPr lang="en-GB" sz="2800" dirty="0" smtClean="0"/>
              <a:t>Leadership moves around the team as the project develops</a:t>
            </a:r>
          </a:p>
          <a:p>
            <a:r>
              <a:rPr lang="en-GB" sz="2800" dirty="0" smtClean="0"/>
              <a:t>You  are all putting in maximum effort</a:t>
            </a:r>
          </a:p>
          <a:p>
            <a:r>
              <a:rPr lang="en-GB" sz="2800" dirty="0" smtClean="0"/>
              <a:t>You continually review how you operate and adjust as needed</a:t>
            </a:r>
          </a:p>
          <a:p>
            <a:r>
              <a:rPr lang="en-GB" sz="2800" dirty="0" smtClean="0"/>
              <a:t>Everybody feels fully involved and valued</a:t>
            </a:r>
          </a:p>
          <a:p>
            <a:r>
              <a:rPr lang="en-GB" sz="2800" dirty="0" smtClean="0"/>
              <a:t>You see the project as a development opportunity</a:t>
            </a:r>
            <a:endParaRPr lang="en-GB" sz="2800" dirty="0"/>
          </a:p>
        </p:txBody>
      </p:sp>
    </p:spTree>
    <p:extLst>
      <p:ext uri="{BB962C8B-B14F-4D97-AF65-F5344CB8AC3E}">
        <p14:creationId xmlns:p14="http://schemas.microsoft.com/office/powerpoint/2010/main" val="1744105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where are you?</a:t>
            </a:r>
            <a:endParaRPr lang="en-GB" dirty="0"/>
          </a:p>
        </p:txBody>
      </p:sp>
      <p:sp>
        <p:nvSpPr>
          <p:cNvPr id="3" name="Content Placeholder 2"/>
          <p:cNvSpPr>
            <a:spLocks noGrp="1"/>
          </p:cNvSpPr>
          <p:nvPr>
            <p:ph idx="1"/>
          </p:nvPr>
        </p:nvSpPr>
        <p:spPr/>
        <p:txBody>
          <a:bodyPr/>
          <a:lstStyle/>
          <a:p>
            <a:r>
              <a:rPr lang="en-GB" dirty="0" smtClean="0"/>
              <a:t>Looking at the various stages of development – where is your team?</a:t>
            </a:r>
          </a:p>
          <a:p>
            <a:r>
              <a:rPr lang="en-GB" dirty="0" smtClean="0"/>
              <a:t>Thinking about the communication level that you operate at?</a:t>
            </a:r>
          </a:p>
          <a:p>
            <a:r>
              <a:rPr lang="en-GB" dirty="0" smtClean="0"/>
              <a:t>Could you get your team to agree on where you are and whether you want to develop?</a:t>
            </a:r>
            <a:endParaRPr lang="en-GB" dirty="0"/>
          </a:p>
        </p:txBody>
      </p:sp>
    </p:spTree>
    <p:extLst>
      <p:ext uri="{BB962C8B-B14F-4D97-AF65-F5344CB8AC3E}">
        <p14:creationId xmlns:p14="http://schemas.microsoft.com/office/powerpoint/2010/main" val="3158176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If you want to develop</a:t>
            </a:r>
            <a:endParaRPr lang="en-GB" dirty="0"/>
          </a:p>
        </p:txBody>
      </p:sp>
      <p:sp>
        <p:nvSpPr>
          <p:cNvPr id="3" name="Content Placeholder 2"/>
          <p:cNvSpPr>
            <a:spLocks noGrp="1"/>
          </p:cNvSpPr>
          <p:nvPr>
            <p:ph idx="1"/>
          </p:nvPr>
        </p:nvSpPr>
        <p:spPr/>
        <p:txBody>
          <a:bodyPr/>
          <a:lstStyle/>
          <a:p>
            <a:pPr>
              <a:buNone/>
            </a:pPr>
            <a:r>
              <a:rPr lang="en-GB" dirty="0" smtClean="0"/>
              <a:t>You should identify then combine </a:t>
            </a:r>
          </a:p>
          <a:p>
            <a:r>
              <a:rPr lang="en-GB" dirty="0" smtClean="0"/>
              <a:t>Your individual strengths and weaknesses</a:t>
            </a:r>
          </a:p>
          <a:p>
            <a:pPr>
              <a:buNone/>
            </a:pPr>
            <a:r>
              <a:rPr lang="en-GB" dirty="0" smtClean="0"/>
              <a:t>To improve</a:t>
            </a:r>
          </a:p>
          <a:p>
            <a:r>
              <a:rPr lang="en-GB" dirty="0" smtClean="0"/>
              <a:t>The internal relationships</a:t>
            </a:r>
          </a:p>
          <a:p>
            <a:r>
              <a:rPr lang="en-GB" dirty="0" smtClean="0"/>
              <a:t>The atmosphere in the team</a:t>
            </a:r>
          </a:p>
          <a:p>
            <a:r>
              <a:rPr lang="en-GB" dirty="0" smtClean="0"/>
              <a:t>The leadership style you bring to the team</a:t>
            </a:r>
          </a:p>
          <a:p>
            <a:endParaRPr lang="en-GB" dirty="0"/>
          </a:p>
        </p:txBody>
      </p:sp>
    </p:spTree>
    <p:extLst>
      <p:ext uri="{BB962C8B-B14F-4D97-AF65-F5344CB8AC3E}">
        <p14:creationId xmlns:p14="http://schemas.microsoft.com/office/powerpoint/2010/main" val="2948249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Effective Teams demonstrate</a:t>
            </a:r>
            <a:endParaRPr lang="en-GB" dirty="0"/>
          </a:p>
        </p:txBody>
      </p:sp>
      <p:sp>
        <p:nvSpPr>
          <p:cNvPr id="3" name="Content Placeholder 2"/>
          <p:cNvSpPr>
            <a:spLocks noGrp="1"/>
          </p:cNvSpPr>
          <p:nvPr>
            <p:ph idx="1"/>
          </p:nvPr>
        </p:nvSpPr>
        <p:spPr/>
        <p:txBody>
          <a:bodyPr/>
          <a:lstStyle/>
          <a:p>
            <a:r>
              <a:rPr lang="en-GB" dirty="0" smtClean="0"/>
              <a:t>High levels of </a:t>
            </a:r>
          </a:p>
          <a:p>
            <a:endParaRPr lang="en-GB" dirty="0" smtClean="0"/>
          </a:p>
          <a:p>
            <a:r>
              <a:rPr lang="en-GB" dirty="0" smtClean="0"/>
              <a:t>Mutual trust</a:t>
            </a:r>
          </a:p>
          <a:p>
            <a:r>
              <a:rPr lang="en-GB" dirty="0" smtClean="0"/>
              <a:t>Mutual respect</a:t>
            </a:r>
          </a:p>
          <a:p>
            <a:r>
              <a:rPr lang="en-GB" dirty="0" smtClean="0"/>
              <a:t>Mutual support</a:t>
            </a:r>
            <a:endParaRPr lang="en-GB" dirty="0"/>
          </a:p>
        </p:txBody>
      </p:sp>
    </p:spTree>
    <p:extLst>
      <p:ext uri="{BB962C8B-B14F-4D97-AF65-F5344CB8AC3E}">
        <p14:creationId xmlns:p14="http://schemas.microsoft.com/office/powerpoint/2010/main" val="289002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237459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t>If you want to succeed</a:t>
            </a:r>
          </a:p>
        </p:txBody>
      </p:sp>
      <p:sp>
        <p:nvSpPr>
          <p:cNvPr id="13315" name="Rectangle 3"/>
          <p:cNvSpPr>
            <a:spLocks noGrp="1" noChangeArrowheads="1"/>
          </p:cNvSpPr>
          <p:nvPr>
            <p:ph type="body" idx="1"/>
          </p:nvPr>
        </p:nvSpPr>
        <p:spPr/>
        <p:txBody>
          <a:bodyPr/>
          <a:lstStyle/>
          <a:p>
            <a:pPr eaLnBrk="1" hangingPunct="1">
              <a:lnSpc>
                <a:spcPct val="80000"/>
              </a:lnSpc>
            </a:pPr>
            <a:r>
              <a:rPr lang="en-US" dirty="0" smtClean="0"/>
              <a:t>People are more motivated and happy when they are performing and working in a way that is natural to them. Expecting a person with a particular personality type (be it represented by a </a:t>
            </a:r>
            <a:r>
              <a:rPr lang="en-US" dirty="0" err="1" smtClean="0"/>
              <a:t>Belbin</a:t>
            </a:r>
            <a:r>
              <a:rPr lang="en-US" dirty="0" smtClean="0"/>
              <a:t> team role, a Jung psychological type, a Myers Briggs MBTI, or whatever) to perform well and enthusiastically in a role that is foreign or alien to their natural preferences and strengths is not helpful for anyone.</a:t>
            </a:r>
            <a:endParaRPr lang="en-GB" dirty="0" smtClean="0"/>
          </a:p>
          <a:p>
            <a:pPr eaLnBrk="1" hangingPunct="1">
              <a:lnSpc>
                <a:spcPct val="80000"/>
              </a:lnSpc>
            </a:pPr>
            <a:r>
              <a:rPr lang="en-US" sz="2400" dirty="0" smtClean="0">
                <a:hlinkClick r:id="rId3"/>
              </a:rPr>
              <a:t>http://www.teamtechnology.co.uk/mmdi-re/mmdi-re.htm</a:t>
            </a:r>
            <a:endParaRPr lang="en-US" sz="2400" dirty="0" smtClean="0"/>
          </a:p>
          <a:p>
            <a:pPr eaLnBrk="1" hangingPunct="1">
              <a:lnSpc>
                <a:spcPct val="80000"/>
              </a:lnSpc>
            </a:pPr>
            <a:r>
              <a:rPr lang="en-US" sz="2400" dirty="0" smtClean="0">
                <a:hlinkClick r:id="rId4"/>
              </a:rPr>
              <a:t>http://www.belbin.com/</a:t>
            </a:r>
            <a:endParaRPr lang="en-US" sz="2400" dirty="0" smtClean="0"/>
          </a:p>
          <a:p>
            <a:pPr eaLnBrk="1" hangingPunct="1">
              <a:lnSpc>
                <a:spcPct val="80000"/>
              </a:lnSpc>
            </a:pPr>
            <a:endParaRPr lang="en-US" sz="2400" dirty="0" smtClean="0"/>
          </a:p>
        </p:txBody>
      </p:sp>
    </p:spTree>
    <p:extLst>
      <p:ext uri="{BB962C8B-B14F-4D97-AF65-F5344CB8AC3E}">
        <p14:creationId xmlns:p14="http://schemas.microsoft.com/office/powerpoint/2010/main" val="4186196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task today</a:t>
            </a:r>
            <a:endParaRPr lang="en-GB" dirty="0"/>
          </a:p>
        </p:txBody>
      </p:sp>
      <p:sp>
        <p:nvSpPr>
          <p:cNvPr id="3" name="Content Placeholder 2"/>
          <p:cNvSpPr>
            <a:spLocks noGrp="1"/>
          </p:cNvSpPr>
          <p:nvPr>
            <p:ph idx="1"/>
          </p:nvPr>
        </p:nvSpPr>
        <p:spPr/>
        <p:txBody>
          <a:bodyPr>
            <a:normAutofit/>
          </a:bodyPr>
          <a:lstStyle/>
          <a:p>
            <a:r>
              <a:rPr lang="en-GB" dirty="0" smtClean="0"/>
              <a:t>Today we want you to engage in a role play.</a:t>
            </a:r>
          </a:p>
          <a:p>
            <a:r>
              <a:rPr lang="en-GB" dirty="0" smtClean="0"/>
              <a:t>We will demonstrate a technique that is often used to establish and create effective teams.</a:t>
            </a:r>
          </a:p>
          <a:p>
            <a:r>
              <a:rPr lang="en-GB" dirty="0" smtClean="0"/>
              <a:t>To begin with we have to get you into groups or around 4-6.  If you have a group that meets the following criteria then stay in that group if  your current groups does not meet the criteria – then we will mix you up.</a:t>
            </a:r>
            <a:endParaRPr lang="en-GB" dirty="0"/>
          </a:p>
        </p:txBody>
      </p:sp>
    </p:spTree>
    <p:extLst>
      <p:ext uri="{BB962C8B-B14F-4D97-AF65-F5344CB8AC3E}">
        <p14:creationId xmlns:p14="http://schemas.microsoft.com/office/powerpoint/2010/main" val="1949741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 quick and dirty quiz.</a:t>
            </a:r>
            <a:endParaRPr lang="en-GB" dirty="0"/>
          </a:p>
        </p:txBody>
      </p:sp>
      <p:sp>
        <p:nvSpPr>
          <p:cNvPr id="3" name="Content Placeholder 2"/>
          <p:cNvSpPr>
            <a:spLocks noGrp="1"/>
          </p:cNvSpPr>
          <p:nvPr>
            <p:ph idx="1"/>
          </p:nvPr>
        </p:nvSpPr>
        <p:spPr/>
        <p:txBody>
          <a:bodyPr/>
          <a:lstStyle/>
          <a:p>
            <a:r>
              <a:rPr lang="en-GB" dirty="0" smtClean="0"/>
              <a:t>From the following statements write down the letter you identify most with.</a:t>
            </a:r>
          </a:p>
          <a:p>
            <a:r>
              <a:rPr lang="en-GB" dirty="0" smtClean="0"/>
              <a:t>Don’t think too much about the answer – it is NOT scientific...just a bit of fun..</a:t>
            </a:r>
            <a:endParaRPr lang="en-GB" dirty="0"/>
          </a:p>
        </p:txBody>
      </p:sp>
    </p:spTree>
    <p:extLst>
      <p:ext uri="{BB962C8B-B14F-4D97-AF65-F5344CB8AC3E}">
        <p14:creationId xmlns:p14="http://schemas.microsoft.com/office/powerpoint/2010/main" val="3329206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you direct your energy</a:t>
            </a:r>
            <a:endParaRPr lang="en-GB" dirty="0"/>
          </a:p>
        </p:txBody>
      </p:sp>
      <p:sp>
        <p:nvSpPr>
          <p:cNvPr id="3" name="Text Placeholder 2"/>
          <p:cNvSpPr>
            <a:spLocks noGrp="1"/>
          </p:cNvSpPr>
          <p:nvPr>
            <p:ph type="body" idx="1"/>
          </p:nvPr>
        </p:nvSpPr>
        <p:spPr>
          <a:xfrm>
            <a:off x="457200" y="1535112"/>
            <a:ext cx="4040188" cy="1179507"/>
          </a:xfrm>
        </p:spPr>
        <p:txBody>
          <a:bodyPr>
            <a:noAutofit/>
          </a:bodyPr>
          <a:lstStyle/>
          <a:p>
            <a:pPr algn="ctr"/>
            <a:r>
              <a:rPr lang="en-GB" sz="6000" dirty="0" smtClean="0"/>
              <a:t>E</a:t>
            </a:r>
            <a:endParaRPr lang="en-GB" sz="6000" dirty="0"/>
          </a:p>
        </p:txBody>
      </p:sp>
      <p:sp>
        <p:nvSpPr>
          <p:cNvPr id="4" name="Content Placeholder 3"/>
          <p:cNvSpPr>
            <a:spLocks noGrp="1"/>
          </p:cNvSpPr>
          <p:nvPr>
            <p:ph sz="half" idx="2"/>
          </p:nvPr>
        </p:nvSpPr>
        <p:spPr>
          <a:xfrm>
            <a:off x="457200" y="3143247"/>
            <a:ext cx="4040188" cy="2982915"/>
          </a:xfrm>
        </p:spPr>
        <p:txBody>
          <a:bodyPr/>
          <a:lstStyle/>
          <a:p>
            <a:r>
              <a:rPr lang="en-GB" dirty="0" smtClean="0"/>
              <a:t>You prefer to direct your energy to deal with people, things or situations</a:t>
            </a:r>
            <a:endParaRPr lang="en-GB" dirty="0"/>
          </a:p>
        </p:txBody>
      </p:sp>
      <p:sp>
        <p:nvSpPr>
          <p:cNvPr id="5" name="Text Placeholder 4"/>
          <p:cNvSpPr>
            <a:spLocks noGrp="1"/>
          </p:cNvSpPr>
          <p:nvPr>
            <p:ph type="body" sz="quarter" idx="3"/>
          </p:nvPr>
        </p:nvSpPr>
        <p:spPr>
          <a:xfrm>
            <a:off x="4645025" y="1535112"/>
            <a:ext cx="4041775" cy="1179507"/>
          </a:xfrm>
        </p:spPr>
        <p:txBody>
          <a:bodyPr>
            <a:normAutofit/>
          </a:bodyPr>
          <a:lstStyle/>
          <a:p>
            <a:pPr algn="ctr"/>
            <a:r>
              <a:rPr lang="en-GB" sz="6000" dirty="0" smtClean="0"/>
              <a:t>I</a:t>
            </a:r>
            <a:endParaRPr lang="en-GB" sz="6000" dirty="0"/>
          </a:p>
        </p:txBody>
      </p:sp>
      <p:sp>
        <p:nvSpPr>
          <p:cNvPr id="6" name="Content Placeholder 5"/>
          <p:cNvSpPr>
            <a:spLocks noGrp="1"/>
          </p:cNvSpPr>
          <p:nvPr>
            <p:ph sz="quarter" idx="4"/>
          </p:nvPr>
        </p:nvSpPr>
        <p:spPr>
          <a:xfrm>
            <a:off x="4645025" y="3214685"/>
            <a:ext cx="4041775" cy="2911477"/>
          </a:xfrm>
        </p:spPr>
        <p:txBody>
          <a:bodyPr/>
          <a:lstStyle/>
          <a:p>
            <a:r>
              <a:rPr lang="en-GB" dirty="0" smtClean="0"/>
              <a:t>You prefer to direct your energy to study ideas, information, explanations or beliefs</a:t>
            </a:r>
            <a:endParaRPr lang="en-GB" dirty="0"/>
          </a:p>
        </p:txBody>
      </p:sp>
    </p:spTree>
    <p:extLst>
      <p:ext uri="{BB962C8B-B14F-4D97-AF65-F5344CB8AC3E}">
        <p14:creationId xmlns:p14="http://schemas.microsoft.com/office/powerpoint/2010/main" val="14490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you process information</a:t>
            </a:r>
            <a:endParaRPr lang="en-GB" dirty="0"/>
          </a:p>
        </p:txBody>
      </p:sp>
      <p:sp>
        <p:nvSpPr>
          <p:cNvPr id="3" name="Text Placeholder 2"/>
          <p:cNvSpPr>
            <a:spLocks noGrp="1"/>
          </p:cNvSpPr>
          <p:nvPr>
            <p:ph type="body" idx="1"/>
          </p:nvPr>
        </p:nvSpPr>
        <p:spPr>
          <a:xfrm>
            <a:off x="457200" y="1535112"/>
            <a:ext cx="4040188" cy="1608135"/>
          </a:xfrm>
        </p:spPr>
        <p:txBody>
          <a:bodyPr>
            <a:normAutofit/>
          </a:bodyPr>
          <a:lstStyle/>
          <a:p>
            <a:pPr algn="ctr"/>
            <a:r>
              <a:rPr lang="en-GB" sz="6000" dirty="0" smtClean="0"/>
              <a:t>S</a:t>
            </a:r>
            <a:endParaRPr lang="en-GB" sz="6000" dirty="0"/>
          </a:p>
        </p:txBody>
      </p:sp>
      <p:sp>
        <p:nvSpPr>
          <p:cNvPr id="4" name="Content Placeholder 3"/>
          <p:cNvSpPr>
            <a:spLocks noGrp="1"/>
          </p:cNvSpPr>
          <p:nvPr>
            <p:ph sz="half" idx="2"/>
          </p:nvPr>
        </p:nvSpPr>
        <p:spPr>
          <a:xfrm>
            <a:off x="457200" y="3357561"/>
            <a:ext cx="4040188" cy="2768601"/>
          </a:xfrm>
        </p:spPr>
        <p:txBody>
          <a:bodyPr/>
          <a:lstStyle/>
          <a:p>
            <a:r>
              <a:rPr lang="en-GB" dirty="0" smtClean="0"/>
              <a:t>You prefer to deal with facts, what you know, to have clarity,. You are a realist in the here and now. For you the force is a tool – a fission screwdriver!</a:t>
            </a:r>
            <a:endParaRPr lang="en-GB" dirty="0"/>
          </a:p>
        </p:txBody>
      </p:sp>
      <p:sp>
        <p:nvSpPr>
          <p:cNvPr id="5" name="Text Placeholder 4"/>
          <p:cNvSpPr>
            <a:spLocks noGrp="1"/>
          </p:cNvSpPr>
          <p:nvPr>
            <p:ph type="body" sz="quarter" idx="3"/>
          </p:nvPr>
        </p:nvSpPr>
        <p:spPr>
          <a:xfrm>
            <a:off x="4645025" y="1535112"/>
            <a:ext cx="4041775" cy="1608135"/>
          </a:xfrm>
        </p:spPr>
        <p:txBody>
          <a:bodyPr>
            <a:normAutofit/>
          </a:bodyPr>
          <a:lstStyle/>
          <a:p>
            <a:pPr algn="ctr"/>
            <a:r>
              <a:rPr lang="en-GB" sz="6000" dirty="0" smtClean="0"/>
              <a:t>N</a:t>
            </a:r>
            <a:endParaRPr lang="en-GB" sz="6000" dirty="0"/>
          </a:p>
        </p:txBody>
      </p:sp>
      <p:sp>
        <p:nvSpPr>
          <p:cNvPr id="6" name="Content Placeholder 5"/>
          <p:cNvSpPr>
            <a:spLocks noGrp="1"/>
          </p:cNvSpPr>
          <p:nvPr>
            <p:ph sz="quarter" idx="4"/>
          </p:nvPr>
        </p:nvSpPr>
        <p:spPr>
          <a:xfrm>
            <a:off x="4645025" y="3357561"/>
            <a:ext cx="4041775" cy="2768601"/>
          </a:xfrm>
        </p:spPr>
        <p:txBody>
          <a:bodyPr/>
          <a:lstStyle/>
          <a:p>
            <a:r>
              <a:rPr lang="en-GB" dirty="0" smtClean="0"/>
              <a:t>You prefer to deal with ideas, look into the unknown, to generate new possibilities or to anticipate what isn’t obvious. You seek the nature of the force</a:t>
            </a:r>
            <a:endParaRPr lang="en-GB" dirty="0"/>
          </a:p>
        </p:txBody>
      </p:sp>
    </p:spTree>
    <p:extLst>
      <p:ext uri="{BB962C8B-B14F-4D97-AF65-F5344CB8AC3E}">
        <p14:creationId xmlns:p14="http://schemas.microsoft.com/office/powerpoint/2010/main" val="1786055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you make decisions</a:t>
            </a:r>
            <a:endParaRPr lang="en-GB" dirty="0"/>
          </a:p>
        </p:txBody>
      </p:sp>
      <p:sp>
        <p:nvSpPr>
          <p:cNvPr id="3" name="Text Placeholder 2"/>
          <p:cNvSpPr>
            <a:spLocks noGrp="1"/>
          </p:cNvSpPr>
          <p:nvPr>
            <p:ph type="body" idx="1"/>
          </p:nvPr>
        </p:nvSpPr>
        <p:spPr>
          <a:xfrm>
            <a:off x="457200" y="1535112"/>
            <a:ext cx="4040188" cy="1608135"/>
          </a:xfrm>
        </p:spPr>
        <p:txBody>
          <a:bodyPr>
            <a:normAutofit/>
          </a:bodyPr>
          <a:lstStyle/>
          <a:p>
            <a:pPr algn="ctr"/>
            <a:r>
              <a:rPr lang="en-GB" sz="6000" dirty="0" smtClean="0"/>
              <a:t>T</a:t>
            </a:r>
            <a:endParaRPr lang="en-GB" sz="6000" dirty="0"/>
          </a:p>
        </p:txBody>
      </p:sp>
      <p:sp>
        <p:nvSpPr>
          <p:cNvPr id="4" name="Content Placeholder 3"/>
          <p:cNvSpPr>
            <a:spLocks noGrp="1"/>
          </p:cNvSpPr>
          <p:nvPr>
            <p:ph sz="half" idx="2"/>
          </p:nvPr>
        </p:nvSpPr>
        <p:spPr>
          <a:xfrm>
            <a:off x="457200" y="3357561"/>
            <a:ext cx="4040188" cy="2768601"/>
          </a:xfrm>
        </p:spPr>
        <p:txBody>
          <a:bodyPr/>
          <a:lstStyle/>
          <a:p>
            <a:r>
              <a:rPr lang="en-GB" dirty="0" smtClean="0"/>
              <a:t>You prefer to decide on the basis of logic, using an analytical and detached approach</a:t>
            </a:r>
            <a:endParaRPr lang="en-GB" dirty="0"/>
          </a:p>
        </p:txBody>
      </p:sp>
      <p:sp>
        <p:nvSpPr>
          <p:cNvPr id="5" name="Text Placeholder 4"/>
          <p:cNvSpPr>
            <a:spLocks noGrp="1"/>
          </p:cNvSpPr>
          <p:nvPr>
            <p:ph type="body" sz="quarter" idx="3"/>
          </p:nvPr>
        </p:nvSpPr>
        <p:spPr>
          <a:xfrm>
            <a:off x="4645025" y="1535112"/>
            <a:ext cx="4041775" cy="1608135"/>
          </a:xfrm>
        </p:spPr>
        <p:txBody>
          <a:bodyPr>
            <a:normAutofit/>
          </a:bodyPr>
          <a:lstStyle/>
          <a:p>
            <a:pPr algn="ctr"/>
            <a:r>
              <a:rPr lang="en-GB" sz="6000" dirty="0" smtClean="0"/>
              <a:t>F</a:t>
            </a:r>
            <a:endParaRPr lang="en-GB" sz="6000" dirty="0"/>
          </a:p>
        </p:txBody>
      </p:sp>
      <p:sp>
        <p:nvSpPr>
          <p:cNvPr id="6" name="Content Placeholder 5"/>
          <p:cNvSpPr>
            <a:spLocks noGrp="1"/>
          </p:cNvSpPr>
          <p:nvPr>
            <p:ph sz="quarter" idx="4"/>
          </p:nvPr>
        </p:nvSpPr>
        <p:spPr>
          <a:xfrm>
            <a:off x="4645025" y="3357561"/>
            <a:ext cx="4041775" cy="2768601"/>
          </a:xfrm>
        </p:spPr>
        <p:txBody>
          <a:bodyPr/>
          <a:lstStyle/>
          <a:p>
            <a:r>
              <a:rPr lang="en-GB" dirty="0" smtClean="0"/>
              <a:t>You prefer to decide using values and/or personal beliefs.</a:t>
            </a:r>
            <a:endParaRPr lang="en-GB" dirty="0"/>
          </a:p>
        </p:txBody>
      </p:sp>
    </p:spTree>
    <p:extLst>
      <p:ext uri="{BB962C8B-B14F-4D97-AF65-F5344CB8AC3E}">
        <p14:creationId xmlns:p14="http://schemas.microsoft.com/office/powerpoint/2010/main" val="2781010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you organise your life</a:t>
            </a:r>
            <a:endParaRPr lang="en-GB" dirty="0"/>
          </a:p>
        </p:txBody>
      </p:sp>
      <p:sp>
        <p:nvSpPr>
          <p:cNvPr id="3" name="Text Placeholder 2"/>
          <p:cNvSpPr>
            <a:spLocks noGrp="1"/>
          </p:cNvSpPr>
          <p:nvPr>
            <p:ph type="body" idx="1"/>
          </p:nvPr>
        </p:nvSpPr>
        <p:spPr>
          <a:xfrm>
            <a:off x="457200" y="1535112"/>
            <a:ext cx="4040188" cy="1608135"/>
          </a:xfrm>
        </p:spPr>
        <p:txBody>
          <a:bodyPr>
            <a:normAutofit/>
          </a:bodyPr>
          <a:lstStyle/>
          <a:p>
            <a:pPr algn="ctr"/>
            <a:r>
              <a:rPr lang="en-GB" sz="6000" dirty="0" smtClean="0"/>
              <a:t>J</a:t>
            </a:r>
            <a:endParaRPr lang="en-GB" sz="6000" dirty="0"/>
          </a:p>
        </p:txBody>
      </p:sp>
      <p:sp>
        <p:nvSpPr>
          <p:cNvPr id="4" name="Content Placeholder 3"/>
          <p:cNvSpPr>
            <a:spLocks noGrp="1"/>
          </p:cNvSpPr>
          <p:nvPr>
            <p:ph sz="half" idx="2"/>
          </p:nvPr>
        </p:nvSpPr>
        <p:spPr>
          <a:xfrm>
            <a:off x="457200" y="3357561"/>
            <a:ext cx="4040188" cy="2768601"/>
          </a:xfrm>
        </p:spPr>
        <p:txBody>
          <a:bodyPr/>
          <a:lstStyle/>
          <a:p>
            <a:r>
              <a:rPr lang="en-GB" dirty="0" smtClean="0"/>
              <a:t>You prefer your life to be planned in a stable and organised way</a:t>
            </a:r>
            <a:endParaRPr lang="en-GB" dirty="0"/>
          </a:p>
        </p:txBody>
      </p:sp>
      <p:sp>
        <p:nvSpPr>
          <p:cNvPr id="5" name="Text Placeholder 4"/>
          <p:cNvSpPr>
            <a:spLocks noGrp="1"/>
          </p:cNvSpPr>
          <p:nvPr>
            <p:ph type="body" sz="quarter" idx="3"/>
          </p:nvPr>
        </p:nvSpPr>
        <p:spPr>
          <a:xfrm>
            <a:off x="4645025" y="1535112"/>
            <a:ext cx="4041775" cy="1608135"/>
          </a:xfrm>
        </p:spPr>
        <p:txBody>
          <a:bodyPr>
            <a:normAutofit/>
          </a:bodyPr>
          <a:lstStyle/>
          <a:p>
            <a:pPr algn="ctr"/>
            <a:r>
              <a:rPr lang="en-GB" sz="6000" dirty="0" smtClean="0"/>
              <a:t>P</a:t>
            </a:r>
            <a:endParaRPr lang="en-GB" sz="6000" dirty="0"/>
          </a:p>
        </p:txBody>
      </p:sp>
      <p:sp>
        <p:nvSpPr>
          <p:cNvPr id="6" name="Content Placeholder 5"/>
          <p:cNvSpPr>
            <a:spLocks noGrp="1"/>
          </p:cNvSpPr>
          <p:nvPr>
            <p:ph sz="quarter" idx="4"/>
          </p:nvPr>
        </p:nvSpPr>
        <p:spPr>
          <a:xfrm>
            <a:off x="4645025" y="3357561"/>
            <a:ext cx="4041775" cy="2768601"/>
          </a:xfrm>
        </p:spPr>
        <p:txBody>
          <a:bodyPr/>
          <a:lstStyle/>
          <a:p>
            <a:r>
              <a:rPr lang="en-GB" dirty="0" smtClean="0"/>
              <a:t>You prefer to go with the flow, to maintain flexibility and respond to events</a:t>
            </a:r>
            <a:endParaRPr lang="en-GB" dirty="0"/>
          </a:p>
        </p:txBody>
      </p:sp>
    </p:spTree>
    <p:extLst>
      <p:ext uri="{BB962C8B-B14F-4D97-AF65-F5344CB8AC3E}">
        <p14:creationId xmlns:p14="http://schemas.microsoft.com/office/powerpoint/2010/main" val="1285395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 should have a 4 letter code</a:t>
            </a:r>
            <a:endParaRPr lang="en-GB" dirty="0"/>
          </a:p>
        </p:txBody>
      </p:sp>
      <p:graphicFrame>
        <p:nvGraphicFramePr>
          <p:cNvPr id="4" name="Content Placeholder 3"/>
          <p:cNvGraphicFramePr>
            <a:graphicFrameLocks noGrp="1"/>
          </p:cNvGraphicFramePr>
          <p:nvPr>
            <p:ph idx="1"/>
          </p:nvPr>
        </p:nvGraphicFramePr>
        <p:xfrm>
          <a:off x="457200" y="1600200"/>
          <a:ext cx="8229600" cy="4257692"/>
        </p:xfrm>
        <a:graphic>
          <a:graphicData uri="http://schemas.openxmlformats.org/drawingml/2006/table">
            <a:tbl>
              <a:tblPr firstRow="1" bandRow="1">
                <a:tableStyleId>{5C22544A-7EE6-4342-B048-85BDC9FD1C3A}</a:tableStyleId>
              </a:tblPr>
              <a:tblGrid>
                <a:gridCol w="2057400"/>
                <a:gridCol w="2057400"/>
                <a:gridCol w="2057400"/>
                <a:gridCol w="2057400"/>
              </a:tblGrid>
              <a:tr h="1064423">
                <a:tc>
                  <a:txBody>
                    <a:bodyPr/>
                    <a:lstStyle/>
                    <a:p>
                      <a:pPr algn="ctr"/>
                      <a:r>
                        <a:rPr lang="en-GB" dirty="0" smtClean="0"/>
                        <a:t>ESTJ –</a:t>
                      </a:r>
                      <a:r>
                        <a:rPr lang="en-GB" baseline="0" dirty="0" smtClean="0"/>
                        <a:t> Overseer</a:t>
                      </a:r>
                    </a:p>
                    <a:p>
                      <a:pPr algn="ctr"/>
                      <a:r>
                        <a:rPr lang="en-GB" baseline="0" dirty="0" smtClean="0"/>
                        <a:t>10.4%</a:t>
                      </a:r>
                      <a:endParaRPr lang="en-GB" dirty="0"/>
                    </a:p>
                  </a:txBody>
                  <a:tcPr anchor="ctr"/>
                </a:tc>
                <a:tc>
                  <a:txBody>
                    <a:bodyPr/>
                    <a:lstStyle/>
                    <a:p>
                      <a:pPr algn="ctr"/>
                      <a:r>
                        <a:rPr lang="en-GB" dirty="0" smtClean="0"/>
                        <a:t>ESFJ – Supporter</a:t>
                      </a:r>
                    </a:p>
                    <a:p>
                      <a:pPr algn="ctr"/>
                      <a:r>
                        <a:rPr lang="en-GB" dirty="0" smtClean="0"/>
                        <a:t>12.6%</a:t>
                      </a:r>
                      <a:endParaRPr lang="en-GB" dirty="0"/>
                    </a:p>
                  </a:txBody>
                  <a:tcPr anchor="ctr"/>
                </a:tc>
                <a:tc>
                  <a:txBody>
                    <a:bodyPr/>
                    <a:lstStyle/>
                    <a:p>
                      <a:pPr algn="ctr"/>
                      <a:r>
                        <a:rPr lang="en-GB" dirty="0" smtClean="0"/>
                        <a:t>ISTJ – Examiner</a:t>
                      </a:r>
                    </a:p>
                    <a:p>
                      <a:pPr algn="ctr"/>
                      <a:r>
                        <a:rPr lang="en-GB" dirty="0" smtClean="0"/>
                        <a:t>13.7%</a:t>
                      </a:r>
                      <a:endParaRPr lang="en-GB" dirty="0"/>
                    </a:p>
                  </a:txBody>
                  <a:tcPr anchor="ctr"/>
                </a:tc>
                <a:tc>
                  <a:txBody>
                    <a:bodyPr/>
                    <a:lstStyle/>
                    <a:p>
                      <a:pPr algn="ctr"/>
                      <a:r>
                        <a:rPr lang="en-GB" dirty="0" smtClean="0"/>
                        <a:t>ISFJ – Defender</a:t>
                      </a:r>
                    </a:p>
                    <a:p>
                      <a:pPr algn="ctr"/>
                      <a:r>
                        <a:rPr lang="en-GB" dirty="0" smtClean="0"/>
                        <a:t>12.7%</a:t>
                      </a:r>
                      <a:endParaRPr lang="en-GB" dirty="0"/>
                    </a:p>
                  </a:txBody>
                  <a:tcPr anchor="ctr"/>
                </a:tc>
              </a:tr>
              <a:tr h="1064423">
                <a:tc>
                  <a:txBody>
                    <a:bodyPr/>
                    <a:lstStyle/>
                    <a:p>
                      <a:pPr algn="ctr"/>
                      <a:r>
                        <a:rPr lang="en-GB" dirty="0" smtClean="0"/>
                        <a:t>ESTP – Persuader</a:t>
                      </a:r>
                    </a:p>
                    <a:p>
                      <a:pPr algn="ctr"/>
                      <a:r>
                        <a:rPr lang="en-GB" dirty="0" smtClean="0"/>
                        <a:t>5.8%</a:t>
                      </a:r>
                      <a:endParaRPr lang="en-GB" dirty="0"/>
                    </a:p>
                  </a:txBody>
                  <a:tcPr anchor="ctr"/>
                </a:tc>
                <a:tc>
                  <a:txBody>
                    <a:bodyPr/>
                    <a:lstStyle/>
                    <a:p>
                      <a:pPr algn="ctr"/>
                      <a:r>
                        <a:rPr lang="en-GB" dirty="0" smtClean="0"/>
                        <a:t>ESFP – Entertainer </a:t>
                      </a:r>
                    </a:p>
                    <a:p>
                      <a:pPr algn="ctr"/>
                      <a:r>
                        <a:rPr lang="en-GB" dirty="0" smtClean="0"/>
                        <a:t>8.7%</a:t>
                      </a:r>
                      <a:endParaRPr lang="en-GB" dirty="0"/>
                    </a:p>
                  </a:txBody>
                  <a:tcPr anchor="ctr"/>
                </a:tc>
                <a:tc>
                  <a:txBody>
                    <a:bodyPr/>
                    <a:lstStyle/>
                    <a:p>
                      <a:pPr algn="ctr"/>
                      <a:r>
                        <a:rPr lang="en-GB" dirty="0" smtClean="0"/>
                        <a:t>ISTP – Craftsman</a:t>
                      </a:r>
                    </a:p>
                    <a:p>
                      <a:pPr algn="ctr"/>
                      <a:r>
                        <a:rPr lang="en-GB" dirty="0" smtClean="0"/>
                        <a:t>6.4%</a:t>
                      </a:r>
                      <a:endParaRPr lang="en-GB" dirty="0"/>
                    </a:p>
                  </a:txBody>
                  <a:tcPr anchor="ctr"/>
                </a:tc>
                <a:tc>
                  <a:txBody>
                    <a:bodyPr/>
                    <a:lstStyle/>
                    <a:p>
                      <a:pPr algn="ctr"/>
                      <a:r>
                        <a:rPr lang="en-GB" dirty="0" smtClean="0"/>
                        <a:t>ISFP – Artist</a:t>
                      </a:r>
                    </a:p>
                    <a:p>
                      <a:pPr algn="ctr"/>
                      <a:r>
                        <a:rPr lang="en-GB" dirty="0" smtClean="0"/>
                        <a:t>6.1%</a:t>
                      </a:r>
                      <a:endParaRPr lang="en-GB" dirty="0"/>
                    </a:p>
                  </a:txBody>
                  <a:tcPr anchor="ctr"/>
                </a:tc>
              </a:tr>
              <a:tr h="1064423">
                <a:tc>
                  <a:txBody>
                    <a:bodyPr/>
                    <a:lstStyle/>
                    <a:p>
                      <a:pPr algn="ctr"/>
                      <a:r>
                        <a:rPr lang="en-GB" dirty="0" smtClean="0"/>
                        <a:t>ENTJ – Chief</a:t>
                      </a:r>
                    </a:p>
                    <a:p>
                      <a:pPr algn="ctr"/>
                      <a:r>
                        <a:rPr lang="en-GB" dirty="0" smtClean="0"/>
                        <a:t>2.9%</a:t>
                      </a:r>
                      <a:endParaRPr lang="en-GB" dirty="0"/>
                    </a:p>
                  </a:txBody>
                  <a:tcPr anchor="ctr"/>
                </a:tc>
                <a:tc>
                  <a:txBody>
                    <a:bodyPr/>
                    <a:lstStyle/>
                    <a:p>
                      <a:pPr algn="ctr"/>
                      <a:r>
                        <a:rPr lang="en-GB" dirty="0" smtClean="0"/>
                        <a:t>ENTP – Originator</a:t>
                      </a:r>
                    </a:p>
                    <a:p>
                      <a:pPr algn="ctr"/>
                      <a:r>
                        <a:rPr lang="en-GB" dirty="0" smtClean="0"/>
                        <a:t>2.8%</a:t>
                      </a:r>
                      <a:endParaRPr lang="en-GB" dirty="0"/>
                    </a:p>
                  </a:txBody>
                  <a:tcPr anchor="ctr"/>
                </a:tc>
                <a:tc>
                  <a:txBody>
                    <a:bodyPr/>
                    <a:lstStyle/>
                    <a:p>
                      <a:pPr algn="ctr"/>
                      <a:r>
                        <a:rPr lang="en-GB" dirty="0" smtClean="0"/>
                        <a:t>INTJ –Strategist</a:t>
                      </a:r>
                    </a:p>
                    <a:p>
                      <a:pPr algn="ctr"/>
                      <a:r>
                        <a:rPr lang="en-GB" dirty="0" smtClean="0"/>
                        <a:t>1.4%</a:t>
                      </a:r>
                      <a:endParaRPr lang="en-GB" dirty="0"/>
                    </a:p>
                  </a:txBody>
                  <a:tcPr anchor="ctr"/>
                </a:tc>
                <a:tc>
                  <a:txBody>
                    <a:bodyPr/>
                    <a:lstStyle/>
                    <a:p>
                      <a:pPr algn="ctr"/>
                      <a:r>
                        <a:rPr lang="en-GB" dirty="0" smtClean="0"/>
                        <a:t>INTP – Engineer</a:t>
                      </a:r>
                    </a:p>
                    <a:p>
                      <a:pPr algn="ctr"/>
                      <a:r>
                        <a:rPr lang="en-GB" dirty="0" smtClean="0"/>
                        <a:t>2.4%</a:t>
                      </a:r>
                      <a:endParaRPr lang="en-GB" dirty="0"/>
                    </a:p>
                  </a:txBody>
                  <a:tcPr anchor="ctr"/>
                </a:tc>
              </a:tr>
              <a:tr h="1064423">
                <a:tc>
                  <a:txBody>
                    <a:bodyPr/>
                    <a:lstStyle/>
                    <a:p>
                      <a:pPr algn="ctr"/>
                      <a:r>
                        <a:rPr lang="en-GB" dirty="0" smtClean="0"/>
                        <a:t>ENFJ – Mentor</a:t>
                      </a:r>
                    </a:p>
                    <a:p>
                      <a:pPr algn="ctr"/>
                      <a:r>
                        <a:rPr lang="en-GB" dirty="0" smtClean="0"/>
                        <a:t>2.8%</a:t>
                      </a:r>
                      <a:endParaRPr lang="en-GB" dirty="0"/>
                    </a:p>
                  </a:txBody>
                  <a:tcPr anchor="ctr"/>
                </a:tc>
                <a:tc>
                  <a:txBody>
                    <a:bodyPr/>
                    <a:lstStyle/>
                    <a:p>
                      <a:pPr algn="ctr"/>
                      <a:r>
                        <a:rPr lang="en-GB" dirty="0" smtClean="0"/>
                        <a:t>ENFP – Advocate </a:t>
                      </a:r>
                    </a:p>
                    <a:p>
                      <a:pPr algn="ctr"/>
                      <a:r>
                        <a:rPr lang="en-GB" dirty="0" smtClean="0"/>
                        <a:t>6.3%</a:t>
                      </a:r>
                      <a:endParaRPr lang="en-GB" dirty="0"/>
                    </a:p>
                  </a:txBody>
                  <a:tcPr anchor="ctr"/>
                </a:tc>
                <a:tc>
                  <a:txBody>
                    <a:bodyPr/>
                    <a:lstStyle/>
                    <a:p>
                      <a:pPr algn="ctr"/>
                      <a:r>
                        <a:rPr lang="en-GB" dirty="0" smtClean="0"/>
                        <a:t>INFJ – Confidant</a:t>
                      </a:r>
                    </a:p>
                    <a:p>
                      <a:pPr algn="ctr"/>
                      <a:r>
                        <a:rPr lang="en-GB" dirty="0" smtClean="0"/>
                        <a:t>1.7%</a:t>
                      </a:r>
                      <a:endParaRPr lang="en-GB" dirty="0"/>
                    </a:p>
                  </a:txBody>
                  <a:tcPr anchor="ctr"/>
                </a:tc>
                <a:tc>
                  <a:txBody>
                    <a:bodyPr/>
                    <a:lstStyle/>
                    <a:p>
                      <a:pPr algn="ctr"/>
                      <a:r>
                        <a:rPr lang="en-GB" dirty="0" smtClean="0"/>
                        <a:t>INFP – Dreamer</a:t>
                      </a:r>
                    </a:p>
                    <a:p>
                      <a:pPr algn="ctr"/>
                      <a:r>
                        <a:rPr lang="en-GB" dirty="0" smtClean="0"/>
                        <a:t>3.2%</a:t>
                      </a:r>
                      <a:endParaRPr lang="en-GB" dirty="0"/>
                    </a:p>
                  </a:txBody>
                  <a:tcPr anchor="ctr"/>
                </a:tc>
              </a:tr>
            </a:tbl>
          </a:graphicData>
        </a:graphic>
      </p:graphicFrame>
    </p:spTree>
    <p:extLst>
      <p:ext uri="{BB962C8B-B14F-4D97-AF65-F5344CB8AC3E}">
        <p14:creationId xmlns:p14="http://schemas.microsoft.com/office/powerpoint/2010/main" val="1245672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performing teams require</a:t>
            </a:r>
            <a:endParaRPr lang="en-GB" dirty="0"/>
          </a:p>
        </p:txBody>
      </p:sp>
      <p:sp>
        <p:nvSpPr>
          <p:cNvPr id="3" name="Content Placeholder 2"/>
          <p:cNvSpPr>
            <a:spLocks noGrp="1"/>
          </p:cNvSpPr>
          <p:nvPr>
            <p:ph sz="half" idx="1"/>
          </p:nvPr>
        </p:nvSpPr>
        <p:spPr>
          <a:xfrm>
            <a:off x="457200" y="1600200"/>
            <a:ext cx="2328850" cy="4525963"/>
          </a:xfrm>
        </p:spPr>
        <p:txBody>
          <a:bodyPr/>
          <a:lstStyle/>
          <a:p>
            <a:r>
              <a:rPr lang="en-GB" dirty="0" smtClean="0">
                <a:solidFill>
                  <a:srgbClr val="00B050"/>
                </a:solidFill>
              </a:rPr>
              <a:t>Advisors</a:t>
            </a:r>
          </a:p>
          <a:p>
            <a:r>
              <a:rPr lang="en-GB" dirty="0" smtClean="0">
                <a:solidFill>
                  <a:srgbClr val="92D050"/>
                </a:solidFill>
              </a:rPr>
              <a:t>Innovators</a:t>
            </a:r>
          </a:p>
          <a:p>
            <a:r>
              <a:rPr lang="en-GB" dirty="0" smtClean="0">
                <a:solidFill>
                  <a:srgbClr val="FFFF00"/>
                </a:solidFill>
              </a:rPr>
              <a:t>Promoters</a:t>
            </a:r>
          </a:p>
          <a:p>
            <a:r>
              <a:rPr lang="en-GB" dirty="0" smtClean="0">
                <a:solidFill>
                  <a:srgbClr val="FFC000"/>
                </a:solidFill>
              </a:rPr>
              <a:t>Developers</a:t>
            </a:r>
          </a:p>
          <a:p>
            <a:r>
              <a:rPr lang="en-GB" dirty="0" smtClean="0">
                <a:solidFill>
                  <a:srgbClr val="FF0000"/>
                </a:solidFill>
              </a:rPr>
              <a:t>Organisers</a:t>
            </a:r>
          </a:p>
          <a:p>
            <a:r>
              <a:rPr lang="en-GB" dirty="0" smtClean="0">
                <a:solidFill>
                  <a:srgbClr val="C00000"/>
                </a:solidFill>
              </a:rPr>
              <a:t>Producers</a:t>
            </a:r>
          </a:p>
          <a:p>
            <a:r>
              <a:rPr lang="en-GB" dirty="0" smtClean="0">
                <a:solidFill>
                  <a:srgbClr val="0070C0"/>
                </a:solidFill>
              </a:rPr>
              <a:t>Inspectors</a:t>
            </a:r>
          </a:p>
          <a:p>
            <a:r>
              <a:rPr lang="en-GB" dirty="0" smtClean="0">
                <a:solidFill>
                  <a:srgbClr val="00B0F0"/>
                </a:solidFill>
              </a:rPr>
              <a:t>Maintainers</a:t>
            </a:r>
            <a:endParaRPr lang="en-GB" dirty="0">
              <a:solidFill>
                <a:srgbClr val="00B0F0"/>
              </a:solidFill>
            </a:endParaRPr>
          </a:p>
        </p:txBody>
      </p:sp>
      <p:sp>
        <p:nvSpPr>
          <p:cNvPr id="4" name="Content Placeholder 3"/>
          <p:cNvSpPr>
            <a:spLocks noGrp="1"/>
          </p:cNvSpPr>
          <p:nvPr>
            <p:ph sz="half" idx="2"/>
          </p:nvPr>
        </p:nvSpPr>
        <p:spPr>
          <a:xfrm>
            <a:off x="2857488" y="1600200"/>
            <a:ext cx="5829312" cy="4525963"/>
          </a:xfrm>
        </p:spPr>
        <p:txBody>
          <a:bodyPr/>
          <a:lstStyle/>
          <a:p>
            <a:r>
              <a:rPr lang="en-GB" dirty="0" smtClean="0"/>
              <a:t>To gather and report information</a:t>
            </a:r>
          </a:p>
          <a:p>
            <a:r>
              <a:rPr lang="en-GB" dirty="0" smtClean="0"/>
              <a:t>To create and experiment with ideas</a:t>
            </a:r>
          </a:p>
          <a:p>
            <a:r>
              <a:rPr lang="en-GB" dirty="0" smtClean="0"/>
              <a:t>To explore opportunities for ..</a:t>
            </a:r>
            <a:r>
              <a:rPr lang="en-GB" dirty="0" smtClean="0">
                <a:solidFill>
                  <a:srgbClr val="FF0000"/>
                </a:solidFill>
              </a:rPr>
              <a:t>it</a:t>
            </a:r>
          </a:p>
          <a:p>
            <a:r>
              <a:rPr lang="en-GB" dirty="0" smtClean="0"/>
              <a:t>To assess the viability of .. </a:t>
            </a:r>
            <a:r>
              <a:rPr lang="en-GB" dirty="0" smtClean="0">
                <a:solidFill>
                  <a:srgbClr val="FF0000"/>
                </a:solidFill>
              </a:rPr>
              <a:t>it</a:t>
            </a:r>
            <a:r>
              <a:rPr lang="en-GB" dirty="0" smtClean="0"/>
              <a:t>.</a:t>
            </a:r>
          </a:p>
          <a:p>
            <a:r>
              <a:rPr lang="en-GB" dirty="0" smtClean="0"/>
              <a:t>To find ways to make  </a:t>
            </a:r>
            <a:r>
              <a:rPr lang="en-GB" dirty="0" smtClean="0">
                <a:solidFill>
                  <a:srgbClr val="FF0000"/>
                </a:solidFill>
              </a:rPr>
              <a:t>it</a:t>
            </a:r>
            <a:r>
              <a:rPr lang="en-GB" dirty="0" smtClean="0"/>
              <a:t> happen</a:t>
            </a:r>
          </a:p>
          <a:p>
            <a:r>
              <a:rPr lang="en-GB" dirty="0" smtClean="0"/>
              <a:t>To bring </a:t>
            </a:r>
            <a:r>
              <a:rPr lang="en-GB" dirty="0" smtClean="0">
                <a:solidFill>
                  <a:srgbClr val="FF0000"/>
                </a:solidFill>
              </a:rPr>
              <a:t>it</a:t>
            </a:r>
            <a:r>
              <a:rPr lang="en-GB" dirty="0" smtClean="0"/>
              <a:t> to the market</a:t>
            </a:r>
          </a:p>
          <a:p>
            <a:r>
              <a:rPr lang="en-GB" dirty="0" smtClean="0"/>
              <a:t>To control how </a:t>
            </a:r>
            <a:r>
              <a:rPr lang="en-GB" dirty="0" smtClean="0">
                <a:solidFill>
                  <a:srgbClr val="FF0000"/>
                </a:solidFill>
              </a:rPr>
              <a:t>it</a:t>
            </a:r>
            <a:r>
              <a:rPr lang="en-GB" dirty="0" smtClean="0"/>
              <a:t> is made</a:t>
            </a:r>
          </a:p>
          <a:p>
            <a:r>
              <a:rPr lang="en-GB" dirty="0" smtClean="0"/>
              <a:t>To safeguard standards</a:t>
            </a:r>
            <a:endParaRPr lang="en-GB" dirty="0"/>
          </a:p>
        </p:txBody>
      </p:sp>
    </p:spTree>
    <p:extLst>
      <p:ext uri="{BB962C8B-B14F-4D97-AF65-F5344CB8AC3E}">
        <p14:creationId xmlns:p14="http://schemas.microsoft.com/office/powerpoint/2010/main" val="4282159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 Each letter code will be given a role</a:t>
            </a:r>
            <a:endParaRPr lang="en-GB" dirty="0"/>
          </a:p>
        </p:txBody>
      </p:sp>
      <p:sp>
        <p:nvSpPr>
          <p:cNvPr id="3" name="Content Placeholder 2"/>
          <p:cNvSpPr>
            <a:spLocks noGrp="1"/>
          </p:cNvSpPr>
          <p:nvPr>
            <p:ph sz="half" idx="1"/>
          </p:nvPr>
        </p:nvSpPr>
        <p:spPr/>
        <p:txBody>
          <a:bodyPr/>
          <a:lstStyle/>
          <a:p>
            <a:r>
              <a:rPr lang="en-GB" dirty="0" smtClean="0">
                <a:solidFill>
                  <a:srgbClr val="00B050"/>
                </a:solidFill>
              </a:rPr>
              <a:t>Advisors</a:t>
            </a:r>
          </a:p>
          <a:p>
            <a:r>
              <a:rPr lang="en-GB" dirty="0" smtClean="0">
                <a:solidFill>
                  <a:srgbClr val="92D050"/>
                </a:solidFill>
              </a:rPr>
              <a:t>Innovators</a:t>
            </a:r>
          </a:p>
          <a:p>
            <a:r>
              <a:rPr lang="en-GB" dirty="0" smtClean="0">
                <a:solidFill>
                  <a:srgbClr val="FFFF00"/>
                </a:solidFill>
              </a:rPr>
              <a:t>Promoters</a:t>
            </a:r>
          </a:p>
          <a:p>
            <a:r>
              <a:rPr lang="en-GB" dirty="0" smtClean="0">
                <a:solidFill>
                  <a:srgbClr val="FFC000"/>
                </a:solidFill>
              </a:rPr>
              <a:t>Developers</a:t>
            </a:r>
          </a:p>
          <a:p>
            <a:r>
              <a:rPr lang="en-GB" dirty="0" smtClean="0">
                <a:solidFill>
                  <a:srgbClr val="FF0000"/>
                </a:solidFill>
              </a:rPr>
              <a:t>Organisers</a:t>
            </a:r>
          </a:p>
          <a:p>
            <a:r>
              <a:rPr lang="en-GB" dirty="0" smtClean="0">
                <a:solidFill>
                  <a:srgbClr val="C00000"/>
                </a:solidFill>
              </a:rPr>
              <a:t>Producers</a:t>
            </a:r>
          </a:p>
          <a:p>
            <a:r>
              <a:rPr lang="en-GB" dirty="0" smtClean="0">
                <a:solidFill>
                  <a:srgbClr val="0070C0"/>
                </a:solidFill>
              </a:rPr>
              <a:t>Inspectors</a:t>
            </a:r>
          </a:p>
          <a:p>
            <a:r>
              <a:rPr lang="en-GB" dirty="0" smtClean="0">
                <a:solidFill>
                  <a:srgbClr val="00B0F0"/>
                </a:solidFill>
              </a:rPr>
              <a:t>Maintainers</a:t>
            </a:r>
          </a:p>
          <a:p>
            <a:endParaRPr lang="en-GB" dirty="0" smtClean="0"/>
          </a:p>
          <a:p>
            <a:endParaRPr lang="en-GB" dirty="0"/>
          </a:p>
        </p:txBody>
      </p:sp>
      <p:sp>
        <p:nvSpPr>
          <p:cNvPr id="4" name="Content Placeholder 3"/>
          <p:cNvSpPr>
            <a:spLocks noGrp="1"/>
          </p:cNvSpPr>
          <p:nvPr>
            <p:ph sz="half" idx="2"/>
          </p:nvPr>
        </p:nvSpPr>
        <p:spPr>
          <a:xfrm>
            <a:off x="3143240" y="1600200"/>
            <a:ext cx="5543560" cy="4525963"/>
          </a:xfrm>
        </p:spPr>
        <p:txBody>
          <a:bodyPr/>
          <a:lstStyle/>
          <a:p>
            <a:r>
              <a:rPr lang="en-GB" dirty="0" smtClean="0"/>
              <a:t>ENFJ &amp; ENFP</a:t>
            </a:r>
            <a:endParaRPr lang="en-GB" dirty="0"/>
          </a:p>
          <a:p>
            <a:r>
              <a:rPr lang="en-GB" dirty="0" smtClean="0"/>
              <a:t>INFJ &amp; INFP</a:t>
            </a:r>
          </a:p>
          <a:p>
            <a:r>
              <a:rPr lang="en-GB" dirty="0" smtClean="0"/>
              <a:t>ENTJ &amp; ENTP</a:t>
            </a:r>
          </a:p>
          <a:p>
            <a:r>
              <a:rPr lang="en-GB" dirty="0" smtClean="0"/>
              <a:t>INTJ &amp; INTP</a:t>
            </a:r>
          </a:p>
          <a:p>
            <a:r>
              <a:rPr lang="en-GB" dirty="0" smtClean="0"/>
              <a:t>ESTP &amp; ESFP</a:t>
            </a:r>
          </a:p>
          <a:p>
            <a:r>
              <a:rPr lang="en-GB" dirty="0" smtClean="0"/>
              <a:t>ISTP &amp; ISFP</a:t>
            </a:r>
          </a:p>
          <a:p>
            <a:r>
              <a:rPr lang="en-GB" dirty="0" smtClean="0"/>
              <a:t>ESTJ &amp; ESFJ</a:t>
            </a:r>
          </a:p>
          <a:p>
            <a:r>
              <a:rPr lang="en-GB" dirty="0" smtClean="0"/>
              <a:t>ISTJ &amp; ISFJ</a:t>
            </a:r>
          </a:p>
          <a:p>
            <a:endParaRPr lang="en-GB" dirty="0"/>
          </a:p>
        </p:txBody>
      </p:sp>
    </p:spTree>
    <p:extLst>
      <p:ext uri="{BB962C8B-B14F-4D97-AF65-F5344CB8AC3E}">
        <p14:creationId xmlns:p14="http://schemas.microsoft.com/office/powerpoint/2010/main" val="1739131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Margerison,McCann</a:t>
            </a:r>
            <a:r>
              <a:rPr lang="en-GB" dirty="0" smtClean="0"/>
              <a:t> Team Management Wheel</a:t>
            </a:r>
            <a:endParaRPr lang="en-GB" dirty="0"/>
          </a:p>
        </p:txBody>
      </p:sp>
      <p:pic>
        <p:nvPicPr>
          <p:cNvPr id="2050" name="Picture 2"/>
          <p:cNvPicPr>
            <a:picLocks noChangeAspect="1" noChangeArrowheads="1"/>
          </p:cNvPicPr>
          <p:nvPr/>
        </p:nvPicPr>
        <p:blipFill>
          <a:blip r:embed="rId3"/>
          <a:srcRect/>
          <a:stretch>
            <a:fillRect/>
          </a:stretch>
        </p:blipFill>
        <p:spPr bwMode="auto">
          <a:xfrm>
            <a:off x="2143108" y="1643050"/>
            <a:ext cx="4643468" cy="4643468"/>
          </a:xfrm>
          <a:prstGeom prst="rect">
            <a:avLst/>
          </a:prstGeom>
          <a:noFill/>
          <a:ln w="9525">
            <a:noFill/>
            <a:miter lim="800000"/>
            <a:headEnd/>
            <a:tailEnd/>
          </a:ln>
          <a:effectLst/>
        </p:spPr>
      </p:pic>
    </p:spTree>
    <p:extLst>
      <p:ext uri="{BB962C8B-B14F-4D97-AF65-F5344CB8AC3E}">
        <p14:creationId xmlns:p14="http://schemas.microsoft.com/office/powerpoint/2010/main" val="3107810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n-GB" sz="3600" dirty="0" smtClean="0"/>
              <a:t>Why is this important?</a:t>
            </a:r>
            <a:endParaRPr lang="en-GB" sz="3600" dirty="0"/>
          </a:p>
        </p:txBody>
      </p:sp>
      <p:sp>
        <p:nvSpPr>
          <p:cNvPr id="19459" name="Rectangle 3"/>
          <p:cNvSpPr>
            <a:spLocks noGrp="1" noChangeArrowheads="1"/>
          </p:cNvSpPr>
          <p:nvPr>
            <p:ph type="body" idx="1"/>
          </p:nvPr>
        </p:nvSpPr>
        <p:spPr>
          <a:xfrm>
            <a:off x="457200" y="1484313"/>
            <a:ext cx="8229600" cy="4535487"/>
          </a:xfrm>
        </p:spPr>
        <p:txBody>
          <a:bodyPr/>
          <a:lstStyle/>
          <a:p>
            <a:pPr>
              <a:lnSpc>
                <a:spcPct val="90000"/>
              </a:lnSpc>
              <a:buFontTx/>
              <a:buNone/>
            </a:pPr>
            <a:r>
              <a:rPr lang="en-GB" sz="2400" dirty="0"/>
              <a:t>Projects are dependent upon people to succeed. </a:t>
            </a:r>
          </a:p>
          <a:p>
            <a:pPr>
              <a:lnSpc>
                <a:spcPct val="90000"/>
              </a:lnSpc>
              <a:buFontTx/>
              <a:buNone/>
            </a:pPr>
            <a:r>
              <a:rPr lang="en-GB" sz="2400" dirty="0"/>
              <a:t>Convincing </a:t>
            </a:r>
            <a:r>
              <a:rPr lang="en-GB" sz="2400" dirty="0" smtClean="0"/>
              <a:t>“the client” </a:t>
            </a:r>
            <a:r>
              <a:rPr lang="en-GB" sz="2400" dirty="0"/>
              <a:t>that you have a </a:t>
            </a:r>
            <a:r>
              <a:rPr lang="en-GB" sz="2400" dirty="0" smtClean="0"/>
              <a:t>well formed </a:t>
            </a:r>
            <a:r>
              <a:rPr lang="en-GB" sz="2400" dirty="0"/>
              <a:t>team often adds robustness to your proposal (one person, however capable, might fall under a bus…..) </a:t>
            </a:r>
            <a:r>
              <a:rPr lang="en-GB" sz="2400" dirty="0" smtClean="0"/>
              <a:t>because a team</a:t>
            </a:r>
            <a:endParaRPr lang="en-GB" sz="2400" dirty="0"/>
          </a:p>
          <a:p>
            <a:pPr lvl="1">
              <a:lnSpc>
                <a:spcPct val="90000"/>
              </a:lnSpc>
            </a:pPr>
            <a:r>
              <a:rPr lang="en-GB" sz="2000" dirty="0" smtClean="0"/>
              <a:t>should </a:t>
            </a:r>
            <a:r>
              <a:rPr lang="en-GB" sz="2000" dirty="0"/>
              <a:t>have people with complementary skills and abilities</a:t>
            </a:r>
          </a:p>
          <a:p>
            <a:pPr lvl="1">
              <a:lnSpc>
                <a:spcPct val="90000"/>
              </a:lnSpc>
            </a:pPr>
            <a:r>
              <a:rPr lang="en-GB" sz="2000" dirty="0" smtClean="0"/>
              <a:t>is </a:t>
            </a:r>
            <a:r>
              <a:rPr lang="en-GB" sz="2000" dirty="0"/>
              <a:t>better able to cope with peaks and troughs in demand/workload (flexibility)</a:t>
            </a:r>
          </a:p>
          <a:p>
            <a:pPr lvl="1">
              <a:lnSpc>
                <a:spcPct val="90000"/>
              </a:lnSpc>
            </a:pPr>
            <a:r>
              <a:rPr lang="en-GB" sz="2000" dirty="0" smtClean="0"/>
              <a:t>builds </a:t>
            </a:r>
            <a:r>
              <a:rPr lang="en-GB" sz="2000" dirty="0"/>
              <a:t>up broader experience which can be shared between team members and passed on to new ones</a:t>
            </a:r>
          </a:p>
          <a:p>
            <a:pPr lvl="1">
              <a:lnSpc>
                <a:spcPct val="90000"/>
              </a:lnSpc>
            </a:pPr>
            <a:r>
              <a:rPr lang="en-GB" sz="2000" dirty="0" smtClean="0"/>
              <a:t>Can cope with a </a:t>
            </a:r>
            <a:r>
              <a:rPr lang="en-GB" sz="2000" dirty="0"/>
              <a:t>person </a:t>
            </a:r>
            <a:r>
              <a:rPr lang="en-GB" sz="2000" dirty="0" smtClean="0"/>
              <a:t>leaving; it </a:t>
            </a:r>
            <a:r>
              <a:rPr lang="en-GB" sz="2000" dirty="0"/>
              <a:t>isn’t so disastrous, teams can renew and re-invigorate themselves through recruitment</a:t>
            </a:r>
          </a:p>
          <a:p>
            <a:pPr lvl="1">
              <a:lnSpc>
                <a:spcPct val="90000"/>
              </a:lnSpc>
            </a:pPr>
            <a:r>
              <a:rPr lang="en-GB" sz="2000" dirty="0" smtClean="0"/>
              <a:t>often works </a:t>
            </a:r>
            <a:r>
              <a:rPr lang="en-GB" sz="2000" dirty="0"/>
              <a:t>synergistically, achieving more together than the individuals could do on their own (creativity and innovation)</a:t>
            </a:r>
          </a:p>
        </p:txBody>
      </p:sp>
    </p:spTree>
    <p:extLst>
      <p:ext uri="{BB962C8B-B14F-4D97-AF65-F5344CB8AC3E}">
        <p14:creationId xmlns:p14="http://schemas.microsoft.com/office/powerpoint/2010/main" val="26191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54164"/>
          </a:xfrm>
        </p:spPr>
        <p:txBody>
          <a:bodyPr>
            <a:normAutofit fontScale="90000"/>
          </a:bodyPr>
          <a:lstStyle/>
          <a:p>
            <a:r>
              <a:rPr lang="en-GB" dirty="0" smtClean="0"/>
              <a:t>Each group should have at least one of the following roles but no single role should be duplicated;</a:t>
            </a:r>
            <a:endParaRPr lang="en-GB" dirty="0"/>
          </a:p>
        </p:txBody>
      </p:sp>
      <p:sp>
        <p:nvSpPr>
          <p:cNvPr id="3" name="Content Placeholder 2"/>
          <p:cNvSpPr>
            <a:spLocks noGrp="1"/>
          </p:cNvSpPr>
          <p:nvPr>
            <p:ph idx="1"/>
          </p:nvPr>
        </p:nvSpPr>
        <p:spPr>
          <a:xfrm>
            <a:off x="457200" y="2000240"/>
            <a:ext cx="8229600" cy="4125923"/>
          </a:xfrm>
        </p:spPr>
        <p:txBody>
          <a:bodyPr>
            <a:normAutofit/>
          </a:bodyPr>
          <a:lstStyle/>
          <a:p>
            <a:r>
              <a:rPr lang="en-GB" dirty="0" smtClean="0">
                <a:solidFill>
                  <a:srgbClr val="00B050"/>
                </a:solidFill>
              </a:rPr>
              <a:t>Advisor or </a:t>
            </a:r>
            <a:r>
              <a:rPr lang="en-GB" dirty="0" smtClean="0">
                <a:solidFill>
                  <a:srgbClr val="92D050"/>
                </a:solidFill>
              </a:rPr>
              <a:t>Innovator </a:t>
            </a:r>
          </a:p>
          <a:p>
            <a:r>
              <a:rPr lang="en-GB" dirty="0" smtClean="0">
                <a:solidFill>
                  <a:srgbClr val="FFFF00"/>
                </a:solidFill>
              </a:rPr>
              <a:t>Promoter or </a:t>
            </a:r>
            <a:r>
              <a:rPr lang="en-GB" dirty="0" smtClean="0">
                <a:solidFill>
                  <a:srgbClr val="FFC000"/>
                </a:solidFill>
              </a:rPr>
              <a:t>Developer</a:t>
            </a:r>
          </a:p>
          <a:p>
            <a:r>
              <a:rPr lang="en-GB" dirty="0" smtClean="0">
                <a:solidFill>
                  <a:srgbClr val="FF0000"/>
                </a:solidFill>
              </a:rPr>
              <a:t>Organiser or </a:t>
            </a:r>
            <a:r>
              <a:rPr lang="en-GB" dirty="0" smtClean="0">
                <a:solidFill>
                  <a:srgbClr val="C00000"/>
                </a:solidFill>
              </a:rPr>
              <a:t>Producer</a:t>
            </a:r>
          </a:p>
          <a:p>
            <a:r>
              <a:rPr lang="en-GB" dirty="0" smtClean="0">
                <a:solidFill>
                  <a:srgbClr val="0070C0"/>
                </a:solidFill>
              </a:rPr>
              <a:t>Inspector or </a:t>
            </a:r>
            <a:r>
              <a:rPr lang="en-GB" dirty="0" smtClean="0">
                <a:solidFill>
                  <a:srgbClr val="00B0F0"/>
                </a:solidFill>
              </a:rPr>
              <a:t>Maintainer</a:t>
            </a:r>
          </a:p>
          <a:p>
            <a:endParaRPr lang="en-GB" dirty="0" smtClean="0"/>
          </a:p>
          <a:p>
            <a:r>
              <a:rPr lang="en-GB" dirty="0" smtClean="0"/>
              <a:t>If there are more than 4 in the group ensure that no role is duplicated</a:t>
            </a:r>
          </a:p>
          <a:p>
            <a:endParaRPr lang="en-GB" dirty="0"/>
          </a:p>
        </p:txBody>
      </p:sp>
    </p:spTree>
    <p:extLst>
      <p:ext uri="{BB962C8B-B14F-4D97-AF65-F5344CB8AC3E}">
        <p14:creationId xmlns:p14="http://schemas.microsoft.com/office/powerpoint/2010/main" val="365396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 into groups</a:t>
            </a:r>
            <a:endParaRPr lang="en-GB" dirty="0"/>
          </a:p>
        </p:txBody>
      </p:sp>
      <p:sp>
        <p:nvSpPr>
          <p:cNvPr id="3" name="Content Placeholder 2"/>
          <p:cNvSpPr>
            <a:spLocks noGrp="1"/>
          </p:cNvSpPr>
          <p:nvPr>
            <p:ph sz="half" idx="1"/>
          </p:nvPr>
        </p:nvSpPr>
        <p:spPr/>
        <p:txBody>
          <a:bodyPr/>
          <a:lstStyle/>
          <a:p>
            <a:r>
              <a:rPr lang="en-GB" dirty="0" smtClean="0"/>
              <a:t>Try to get a group with as many different  roles as possible from the exercise above.</a:t>
            </a:r>
          </a:p>
          <a:p>
            <a:r>
              <a:rPr lang="en-GB" dirty="0" smtClean="0"/>
              <a:t>With only 4-6 in a group not all 8 roles  will be covered, however for the exercise try to be as diverse as possible</a:t>
            </a:r>
            <a:endParaRPr lang="en-GB" dirty="0"/>
          </a:p>
        </p:txBody>
      </p:sp>
      <p:sp>
        <p:nvSpPr>
          <p:cNvPr id="4" name="Content Placeholder 3"/>
          <p:cNvSpPr>
            <a:spLocks noGrp="1"/>
          </p:cNvSpPr>
          <p:nvPr>
            <p:ph sz="half" idx="2"/>
          </p:nvPr>
        </p:nvSpPr>
        <p:spPr/>
        <p:txBody>
          <a:bodyPr/>
          <a:lstStyle/>
          <a:p>
            <a:r>
              <a:rPr lang="en-GB" dirty="0" smtClean="0"/>
              <a:t>When you are in your group take one of the role cards that is closest to your preferred role and do your best to perform that role as described on the card</a:t>
            </a:r>
            <a:endParaRPr lang="en-GB" dirty="0"/>
          </a:p>
        </p:txBody>
      </p:sp>
    </p:spTree>
    <p:extLst>
      <p:ext uri="{BB962C8B-B14F-4D97-AF65-F5344CB8AC3E}">
        <p14:creationId xmlns:p14="http://schemas.microsoft.com/office/powerpoint/2010/main" val="835740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a:t>
            </a:r>
            <a:endParaRPr lang="en-GB" dirty="0"/>
          </a:p>
        </p:txBody>
      </p:sp>
      <p:sp>
        <p:nvSpPr>
          <p:cNvPr id="3" name="Content Placeholder 2"/>
          <p:cNvSpPr>
            <a:spLocks noGrp="1"/>
          </p:cNvSpPr>
          <p:nvPr>
            <p:ph idx="1"/>
          </p:nvPr>
        </p:nvSpPr>
        <p:spPr/>
        <p:txBody>
          <a:bodyPr/>
          <a:lstStyle/>
          <a:p>
            <a:r>
              <a:rPr lang="en-GB" dirty="0" smtClean="0"/>
              <a:t>Do not share your task with the other groups</a:t>
            </a:r>
          </a:p>
          <a:p>
            <a:r>
              <a:rPr lang="en-GB" dirty="0" smtClean="0"/>
              <a:t>In the rest of the session you should work to;</a:t>
            </a:r>
          </a:p>
          <a:p>
            <a:pPr algn="ctr">
              <a:buNone/>
            </a:pPr>
            <a:endParaRPr lang="en-GB" sz="6000" dirty="0" smtClean="0"/>
          </a:p>
          <a:p>
            <a:pPr algn="ctr">
              <a:buNone/>
            </a:pPr>
            <a:r>
              <a:rPr lang="en-GB" sz="6000" dirty="0" smtClean="0"/>
              <a:t>Organise an event to raise money for a charity</a:t>
            </a:r>
            <a:r>
              <a:rPr lang="en-GB" dirty="0" smtClean="0"/>
              <a:t>.</a:t>
            </a:r>
            <a:endParaRPr lang="en-GB" dirty="0"/>
          </a:p>
        </p:txBody>
      </p:sp>
    </p:spTree>
    <p:extLst>
      <p:ext uri="{BB962C8B-B14F-4D97-AF65-F5344CB8AC3E}">
        <p14:creationId xmlns:p14="http://schemas.microsoft.com/office/powerpoint/2010/main" val="2935076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a:t>
            </a:r>
            <a:endParaRPr lang="en-GB" dirty="0"/>
          </a:p>
        </p:txBody>
      </p:sp>
      <p:sp>
        <p:nvSpPr>
          <p:cNvPr id="3" name="Content Placeholder 2"/>
          <p:cNvSpPr>
            <a:spLocks noGrp="1"/>
          </p:cNvSpPr>
          <p:nvPr>
            <p:ph idx="1"/>
          </p:nvPr>
        </p:nvSpPr>
        <p:spPr/>
        <p:txBody>
          <a:bodyPr/>
          <a:lstStyle/>
          <a:p>
            <a:r>
              <a:rPr lang="en-GB" dirty="0" smtClean="0"/>
              <a:t>Do not share your task with the other groups</a:t>
            </a:r>
          </a:p>
          <a:p>
            <a:r>
              <a:rPr lang="en-GB" dirty="0" smtClean="0"/>
              <a:t>In the rest of the session you should work to;</a:t>
            </a:r>
          </a:p>
          <a:p>
            <a:pPr algn="ctr">
              <a:buNone/>
            </a:pPr>
            <a:endParaRPr lang="en-GB" sz="6000" dirty="0" smtClean="0"/>
          </a:p>
          <a:p>
            <a:pPr algn="ctr">
              <a:buNone/>
            </a:pPr>
            <a:r>
              <a:rPr lang="en-GB" sz="6000" dirty="0" smtClean="0"/>
              <a:t>Organise an event to raise money for a charity</a:t>
            </a:r>
            <a:r>
              <a:rPr lang="en-GB" dirty="0" smtClean="0"/>
              <a:t>.</a:t>
            </a:r>
            <a:endParaRPr lang="en-GB" dirty="0"/>
          </a:p>
        </p:txBody>
      </p:sp>
    </p:spTree>
    <p:extLst>
      <p:ext uri="{BB962C8B-B14F-4D97-AF65-F5344CB8AC3E}">
        <p14:creationId xmlns:p14="http://schemas.microsoft.com/office/powerpoint/2010/main" val="2355570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a:t>
            </a:r>
            <a:endParaRPr lang="en-GB" dirty="0"/>
          </a:p>
        </p:txBody>
      </p:sp>
      <p:sp>
        <p:nvSpPr>
          <p:cNvPr id="3" name="Content Placeholder 2"/>
          <p:cNvSpPr>
            <a:spLocks noGrp="1"/>
          </p:cNvSpPr>
          <p:nvPr>
            <p:ph idx="1"/>
          </p:nvPr>
        </p:nvSpPr>
        <p:spPr/>
        <p:txBody>
          <a:bodyPr/>
          <a:lstStyle/>
          <a:p>
            <a:r>
              <a:rPr lang="en-GB" dirty="0" smtClean="0"/>
              <a:t>Do not share your task with the other groups</a:t>
            </a:r>
          </a:p>
          <a:p>
            <a:r>
              <a:rPr lang="en-GB" dirty="0" smtClean="0"/>
              <a:t>In the rest of the session you should work to;</a:t>
            </a:r>
          </a:p>
          <a:p>
            <a:pPr algn="ctr">
              <a:buNone/>
            </a:pPr>
            <a:endParaRPr lang="en-GB" sz="6000" dirty="0" smtClean="0"/>
          </a:p>
          <a:p>
            <a:pPr algn="ctr">
              <a:buNone/>
            </a:pPr>
            <a:r>
              <a:rPr lang="en-GB" sz="6000" dirty="0" smtClean="0"/>
              <a:t>Organise an event to raise money for a charity</a:t>
            </a:r>
            <a:r>
              <a:rPr lang="en-GB" dirty="0" smtClean="0"/>
              <a:t>.</a:t>
            </a:r>
            <a:endParaRPr lang="en-GB" dirty="0"/>
          </a:p>
        </p:txBody>
      </p:sp>
    </p:spTree>
    <p:extLst>
      <p:ext uri="{BB962C8B-B14F-4D97-AF65-F5344CB8AC3E}">
        <p14:creationId xmlns:p14="http://schemas.microsoft.com/office/powerpoint/2010/main" val="118202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a:t>
            </a:r>
            <a:endParaRPr lang="en-GB" dirty="0"/>
          </a:p>
        </p:txBody>
      </p:sp>
      <p:sp>
        <p:nvSpPr>
          <p:cNvPr id="3" name="Content Placeholder 2"/>
          <p:cNvSpPr>
            <a:spLocks noGrp="1"/>
          </p:cNvSpPr>
          <p:nvPr>
            <p:ph idx="1"/>
          </p:nvPr>
        </p:nvSpPr>
        <p:spPr/>
        <p:txBody>
          <a:bodyPr/>
          <a:lstStyle/>
          <a:p>
            <a:r>
              <a:rPr lang="en-GB" dirty="0" smtClean="0"/>
              <a:t>Do not share your task with the other groups</a:t>
            </a:r>
          </a:p>
          <a:p>
            <a:r>
              <a:rPr lang="en-GB" dirty="0" smtClean="0"/>
              <a:t>In the rest of the session you should work to;</a:t>
            </a:r>
          </a:p>
          <a:p>
            <a:pPr algn="ctr">
              <a:buNone/>
            </a:pPr>
            <a:endParaRPr lang="en-GB" sz="6000" dirty="0" smtClean="0"/>
          </a:p>
          <a:p>
            <a:pPr algn="ctr">
              <a:buNone/>
            </a:pPr>
            <a:r>
              <a:rPr lang="en-GB" sz="6000" dirty="0" smtClean="0"/>
              <a:t>Organise an event to raise money for a charity</a:t>
            </a:r>
            <a:r>
              <a:rPr lang="en-GB" dirty="0" smtClean="0"/>
              <a:t>.</a:t>
            </a:r>
            <a:endParaRPr lang="en-GB" dirty="0"/>
          </a:p>
        </p:txBody>
      </p:sp>
    </p:spTree>
    <p:extLst>
      <p:ext uri="{BB962C8B-B14F-4D97-AF65-F5344CB8AC3E}">
        <p14:creationId xmlns:p14="http://schemas.microsoft.com/office/powerpoint/2010/main" val="2043997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Left blank on purpose…</a:t>
            </a:r>
            <a:endParaRPr lang="en-GB" dirty="0"/>
          </a:p>
        </p:txBody>
      </p:sp>
    </p:spTree>
    <p:extLst>
      <p:ext uri="{BB962C8B-B14F-4D97-AF65-F5344CB8AC3E}">
        <p14:creationId xmlns:p14="http://schemas.microsoft.com/office/powerpoint/2010/main" val="11979873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was it for you?</a:t>
            </a:r>
            <a:endParaRPr lang="en-GB" dirty="0"/>
          </a:p>
        </p:txBody>
      </p:sp>
      <p:sp>
        <p:nvSpPr>
          <p:cNvPr id="3" name="Content Placeholder 2"/>
          <p:cNvSpPr>
            <a:spLocks noGrp="1"/>
          </p:cNvSpPr>
          <p:nvPr>
            <p:ph idx="1"/>
          </p:nvPr>
        </p:nvSpPr>
        <p:spPr/>
        <p:txBody>
          <a:bodyPr/>
          <a:lstStyle/>
          <a:p>
            <a:r>
              <a:rPr lang="en-GB" dirty="0" smtClean="0"/>
              <a:t>Group  – should have been working to your preferred style and role – you should have been as happy as you could have been and there would probably have been lots of laughter and you probably would have come up with a proposal that made sense.. </a:t>
            </a:r>
            <a:endParaRPr lang="en-GB" dirty="0"/>
          </a:p>
        </p:txBody>
      </p:sp>
    </p:spTree>
    <p:extLst>
      <p:ext uri="{BB962C8B-B14F-4D97-AF65-F5344CB8AC3E}">
        <p14:creationId xmlns:p14="http://schemas.microsoft.com/office/powerpoint/2010/main" val="2407187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was it for you?</a:t>
            </a:r>
            <a:endParaRPr lang="en-GB" dirty="0"/>
          </a:p>
        </p:txBody>
      </p:sp>
      <p:sp>
        <p:nvSpPr>
          <p:cNvPr id="3" name="Content Placeholder 2"/>
          <p:cNvSpPr>
            <a:spLocks noGrp="1"/>
          </p:cNvSpPr>
          <p:nvPr>
            <p:ph idx="1"/>
          </p:nvPr>
        </p:nvSpPr>
        <p:spPr/>
        <p:txBody>
          <a:bodyPr>
            <a:normAutofit/>
          </a:bodyPr>
          <a:lstStyle/>
          <a:p>
            <a:r>
              <a:rPr lang="en-GB" dirty="0" smtClean="0"/>
              <a:t>Group – if you were asked to perform roles that were not how you would naturally behave.</a:t>
            </a:r>
          </a:p>
          <a:p>
            <a:r>
              <a:rPr lang="en-GB" dirty="0" smtClean="0"/>
              <a:t>This would have created unease and you would have struggled to achieve a successful conclusion</a:t>
            </a:r>
          </a:p>
          <a:p>
            <a:r>
              <a:rPr lang="en-GB" dirty="0" smtClean="0"/>
              <a:t>The group was probably subdued and failed to achieve its potential</a:t>
            </a:r>
            <a:endParaRPr lang="en-GB" dirty="0"/>
          </a:p>
        </p:txBody>
      </p:sp>
    </p:spTree>
    <p:extLst>
      <p:ext uri="{BB962C8B-B14F-4D97-AF65-F5344CB8AC3E}">
        <p14:creationId xmlns:p14="http://schemas.microsoft.com/office/powerpoint/2010/main" val="33018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was it for you?</a:t>
            </a:r>
            <a:endParaRPr lang="en-GB" dirty="0"/>
          </a:p>
        </p:txBody>
      </p:sp>
      <p:sp>
        <p:nvSpPr>
          <p:cNvPr id="3" name="Content Placeholder 2"/>
          <p:cNvSpPr>
            <a:spLocks noGrp="1"/>
          </p:cNvSpPr>
          <p:nvPr>
            <p:ph idx="1"/>
          </p:nvPr>
        </p:nvSpPr>
        <p:spPr/>
        <p:txBody>
          <a:bodyPr/>
          <a:lstStyle/>
          <a:p>
            <a:r>
              <a:rPr lang="en-GB" dirty="0" smtClean="0"/>
              <a:t>Group – if you were asked to suppress your natural instincts and to be as controlled and controlling as possible.</a:t>
            </a:r>
          </a:p>
          <a:p>
            <a:r>
              <a:rPr lang="en-GB" dirty="0" smtClean="0"/>
              <a:t>This may have resulted in an output – but were you all happy with it?</a:t>
            </a:r>
            <a:endParaRPr lang="en-GB" dirty="0"/>
          </a:p>
        </p:txBody>
      </p:sp>
    </p:spTree>
    <p:extLst>
      <p:ext uri="{BB962C8B-B14F-4D97-AF65-F5344CB8AC3E}">
        <p14:creationId xmlns:p14="http://schemas.microsoft.com/office/powerpoint/2010/main" val="2273430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a:t>But managing teams means</a:t>
            </a:r>
          </a:p>
        </p:txBody>
      </p:sp>
      <p:sp>
        <p:nvSpPr>
          <p:cNvPr id="22531" name="Rectangle 3"/>
          <p:cNvSpPr>
            <a:spLocks noGrp="1" noChangeArrowheads="1"/>
          </p:cNvSpPr>
          <p:nvPr>
            <p:ph type="body" idx="1"/>
          </p:nvPr>
        </p:nvSpPr>
        <p:spPr/>
        <p:txBody>
          <a:bodyPr/>
          <a:lstStyle/>
          <a:p>
            <a:pPr>
              <a:buFontTx/>
              <a:buNone/>
            </a:pPr>
            <a:r>
              <a:rPr lang="en-GB"/>
              <a:t>Being able to: </a:t>
            </a:r>
          </a:p>
          <a:p>
            <a:r>
              <a:rPr lang="en-GB"/>
              <a:t>Delegate </a:t>
            </a:r>
          </a:p>
          <a:p>
            <a:r>
              <a:rPr lang="en-GB"/>
              <a:t>Communicate</a:t>
            </a:r>
          </a:p>
          <a:p>
            <a:r>
              <a:rPr lang="en-GB"/>
              <a:t>Co-ordinate</a:t>
            </a:r>
          </a:p>
          <a:p>
            <a:pPr>
              <a:buFontTx/>
              <a:buNone/>
            </a:pPr>
            <a:r>
              <a:rPr lang="en-GB"/>
              <a:t>                                       effectively</a:t>
            </a:r>
          </a:p>
        </p:txBody>
      </p:sp>
    </p:spTree>
    <p:extLst>
      <p:ext uri="{BB962C8B-B14F-4D97-AF65-F5344CB8AC3E}">
        <p14:creationId xmlns:p14="http://schemas.microsoft.com/office/powerpoint/2010/main" val="4216357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was it for you?</a:t>
            </a:r>
            <a:endParaRPr lang="en-GB" dirty="0"/>
          </a:p>
        </p:txBody>
      </p:sp>
      <p:sp>
        <p:nvSpPr>
          <p:cNvPr id="3" name="Content Placeholder 2"/>
          <p:cNvSpPr>
            <a:spLocks noGrp="1"/>
          </p:cNvSpPr>
          <p:nvPr>
            <p:ph idx="1"/>
          </p:nvPr>
        </p:nvSpPr>
        <p:spPr/>
        <p:txBody>
          <a:bodyPr/>
          <a:lstStyle/>
          <a:p>
            <a:r>
              <a:rPr lang="en-GB" dirty="0" smtClean="0"/>
              <a:t>Group – if you were asked to perform to your own preferred style, but had to be as supportive of others as you could be to not be rushed and to make sure that you had as much information as possible before you went on....the group may not have completed the task...</a:t>
            </a:r>
            <a:endParaRPr lang="en-GB" dirty="0"/>
          </a:p>
        </p:txBody>
      </p:sp>
    </p:spTree>
    <p:extLst>
      <p:ext uri="{BB962C8B-B14F-4D97-AF65-F5344CB8AC3E}">
        <p14:creationId xmlns:p14="http://schemas.microsoft.com/office/powerpoint/2010/main" val="328264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 of session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Hopefully to show;</a:t>
            </a:r>
          </a:p>
          <a:p>
            <a:r>
              <a:rPr lang="en-GB" dirty="0" smtClean="0"/>
              <a:t>Teams/groups work best when the participants are working to their preferred type and style</a:t>
            </a:r>
          </a:p>
          <a:p>
            <a:r>
              <a:rPr lang="en-GB" dirty="0" smtClean="0"/>
              <a:t>Asking people to work in roles that they don’t easily adopt can lead to frustration and underperformance</a:t>
            </a:r>
          </a:p>
          <a:p>
            <a:r>
              <a:rPr lang="en-GB" dirty="0" smtClean="0"/>
              <a:t>While you can cope with high levels of uncertainty, ambiguity and confusion – not everybody can – so think of the individual’s needs..</a:t>
            </a:r>
            <a:endParaRPr lang="en-GB" dirty="0"/>
          </a:p>
        </p:txBody>
      </p:sp>
    </p:spTree>
    <p:extLst>
      <p:ext uri="{BB962C8B-B14F-4D97-AF65-F5344CB8AC3E}">
        <p14:creationId xmlns:p14="http://schemas.microsoft.com/office/powerpoint/2010/main" val="3152123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following slides need to be printed off and used as resources for each group that is formed..</a:t>
            </a:r>
            <a:endParaRPr lang="en-GB" dirty="0"/>
          </a:p>
        </p:txBody>
      </p:sp>
    </p:spTree>
    <p:extLst>
      <p:ext uri="{BB962C8B-B14F-4D97-AF65-F5344CB8AC3E}">
        <p14:creationId xmlns:p14="http://schemas.microsoft.com/office/powerpoint/2010/main" val="42193353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Group Name:</a:t>
            </a:r>
            <a:br>
              <a:rPr lang="en-GB" dirty="0" smtClean="0"/>
            </a:b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421906020"/>
              </p:ext>
            </p:extLst>
          </p:nvPr>
        </p:nvGraphicFramePr>
        <p:xfrm>
          <a:off x="1428728" y="3500438"/>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GB" dirty="0" smtClean="0"/>
                        <a:t>Group </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370840">
                <a:tc>
                  <a:txBody>
                    <a:bodyPr/>
                    <a:lstStyle/>
                    <a:p>
                      <a:r>
                        <a:rPr lang="en-GB" dirty="0" smtClean="0"/>
                        <a:t>Advisor</a:t>
                      </a:r>
                      <a:endParaRPr lang="en-GB" dirty="0"/>
                    </a:p>
                  </a:txBody>
                  <a:tcPr/>
                </a:tc>
                <a:tc>
                  <a:txBody>
                    <a:bodyPr/>
                    <a:lstStyle/>
                    <a:p>
                      <a:r>
                        <a:rPr lang="en-GB" dirty="0" smtClean="0"/>
                        <a:t>Innovator</a:t>
                      </a:r>
                      <a:endParaRPr lang="en-GB" dirty="0"/>
                    </a:p>
                  </a:txBody>
                  <a:tcPr/>
                </a:tc>
                <a:tc>
                  <a:txBody>
                    <a:bodyPr/>
                    <a:lstStyle/>
                    <a:p>
                      <a:r>
                        <a:rPr lang="en-GB" dirty="0" smtClean="0"/>
                        <a:t>promoter</a:t>
                      </a:r>
                      <a:endParaRPr lang="en-GB" dirty="0"/>
                    </a:p>
                  </a:txBody>
                  <a:tcPr/>
                </a:tc>
                <a:tc>
                  <a:txBody>
                    <a:bodyPr/>
                    <a:lstStyle/>
                    <a:p>
                      <a:r>
                        <a:rPr lang="en-GB" dirty="0" smtClean="0"/>
                        <a:t>Developer</a:t>
                      </a:r>
                      <a:endParaRPr lang="en-GB" dirty="0"/>
                    </a:p>
                  </a:txBody>
                  <a:tcPr/>
                </a:tc>
              </a:tr>
              <a:tr h="370840">
                <a:tc>
                  <a:txBody>
                    <a:bodyPr/>
                    <a:lstStyle/>
                    <a:p>
                      <a:r>
                        <a:rPr lang="en-GB" dirty="0" smtClean="0"/>
                        <a:t>Organiser</a:t>
                      </a:r>
                      <a:endParaRPr lang="en-GB" dirty="0"/>
                    </a:p>
                  </a:txBody>
                  <a:tcPr/>
                </a:tc>
                <a:tc>
                  <a:txBody>
                    <a:bodyPr/>
                    <a:lstStyle/>
                    <a:p>
                      <a:r>
                        <a:rPr lang="en-GB" dirty="0" smtClean="0"/>
                        <a:t>Producer</a:t>
                      </a:r>
                      <a:endParaRPr lang="en-GB" dirty="0"/>
                    </a:p>
                  </a:txBody>
                  <a:tcPr/>
                </a:tc>
                <a:tc>
                  <a:txBody>
                    <a:bodyPr/>
                    <a:lstStyle/>
                    <a:p>
                      <a:r>
                        <a:rPr lang="en-GB" dirty="0" smtClean="0"/>
                        <a:t>Inspector</a:t>
                      </a:r>
                      <a:endParaRPr lang="en-GB" dirty="0"/>
                    </a:p>
                  </a:txBody>
                  <a:tcPr/>
                </a:tc>
                <a:tc>
                  <a:txBody>
                    <a:bodyPr/>
                    <a:lstStyle/>
                    <a:p>
                      <a:r>
                        <a:rPr lang="en-GB" dirty="0" smtClean="0"/>
                        <a:t>Maintainer</a:t>
                      </a:r>
                      <a:endParaRPr lang="en-GB" dirty="0"/>
                    </a:p>
                  </a:txBody>
                  <a:tcPr/>
                </a:tc>
              </a:tr>
            </a:tbl>
          </a:graphicData>
        </a:graphic>
      </p:graphicFrame>
    </p:spTree>
    <p:extLst>
      <p:ext uri="{BB962C8B-B14F-4D97-AF65-F5344CB8AC3E}">
        <p14:creationId xmlns:p14="http://schemas.microsoft.com/office/powerpoint/2010/main" val="3238931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 Each letter code will be given a role</a:t>
            </a:r>
            <a:endParaRPr lang="en-GB" dirty="0"/>
          </a:p>
        </p:txBody>
      </p:sp>
      <p:sp>
        <p:nvSpPr>
          <p:cNvPr id="3" name="Content Placeholder 2"/>
          <p:cNvSpPr>
            <a:spLocks noGrp="1"/>
          </p:cNvSpPr>
          <p:nvPr>
            <p:ph sz="half" idx="1"/>
          </p:nvPr>
        </p:nvSpPr>
        <p:spPr/>
        <p:txBody>
          <a:bodyPr/>
          <a:lstStyle/>
          <a:p>
            <a:r>
              <a:rPr lang="en-GB" dirty="0" smtClean="0">
                <a:solidFill>
                  <a:srgbClr val="00B050"/>
                </a:solidFill>
              </a:rPr>
              <a:t>Advisors</a:t>
            </a:r>
          </a:p>
          <a:p>
            <a:r>
              <a:rPr lang="en-GB" dirty="0" smtClean="0">
                <a:solidFill>
                  <a:srgbClr val="92D050"/>
                </a:solidFill>
              </a:rPr>
              <a:t>Innovators</a:t>
            </a:r>
          </a:p>
          <a:p>
            <a:r>
              <a:rPr lang="en-GB" dirty="0" smtClean="0">
                <a:solidFill>
                  <a:srgbClr val="FFFF00"/>
                </a:solidFill>
              </a:rPr>
              <a:t>Promoters</a:t>
            </a:r>
          </a:p>
          <a:p>
            <a:r>
              <a:rPr lang="en-GB" dirty="0" smtClean="0">
                <a:solidFill>
                  <a:srgbClr val="FFC000"/>
                </a:solidFill>
              </a:rPr>
              <a:t>Developers</a:t>
            </a:r>
          </a:p>
          <a:p>
            <a:r>
              <a:rPr lang="en-GB" dirty="0" smtClean="0">
                <a:solidFill>
                  <a:srgbClr val="FF0000"/>
                </a:solidFill>
              </a:rPr>
              <a:t>Organisers</a:t>
            </a:r>
          </a:p>
          <a:p>
            <a:r>
              <a:rPr lang="en-GB" dirty="0" smtClean="0">
                <a:solidFill>
                  <a:srgbClr val="C00000"/>
                </a:solidFill>
              </a:rPr>
              <a:t>Producers</a:t>
            </a:r>
          </a:p>
          <a:p>
            <a:r>
              <a:rPr lang="en-GB" dirty="0" smtClean="0">
                <a:solidFill>
                  <a:srgbClr val="0070C0"/>
                </a:solidFill>
              </a:rPr>
              <a:t>Inspectors</a:t>
            </a:r>
          </a:p>
          <a:p>
            <a:r>
              <a:rPr lang="en-GB" dirty="0" smtClean="0">
                <a:solidFill>
                  <a:srgbClr val="00B0F0"/>
                </a:solidFill>
              </a:rPr>
              <a:t>Maintainers</a:t>
            </a:r>
          </a:p>
          <a:p>
            <a:endParaRPr lang="en-GB" dirty="0" smtClean="0"/>
          </a:p>
          <a:p>
            <a:endParaRPr lang="en-GB" dirty="0"/>
          </a:p>
        </p:txBody>
      </p:sp>
      <p:sp>
        <p:nvSpPr>
          <p:cNvPr id="4" name="Content Placeholder 3"/>
          <p:cNvSpPr>
            <a:spLocks noGrp="1"/>
          </p:cNvSpPr>
          <p:nvPr>
            <p:ph sz="half" idx="2"/>
          </p:nvPr>
        </p:nvSpPr>
        <p:spPr>
          <a:xfrm>
            <a:off x="3143240" y="1600200"/>
            <a:ext cx="5543560" cy="4525963"/>
          </a:xfrm>
        </p:spPr>
        <p:txBody>
          <a:bodyPr/>
          <a:lstStyle/>
          <a:p>
            <a:r>
              <a:rPr lang="en-GB" dirty="0" smtClean="0"/>
              <a:t>ENFJ &amp; ENFP</a:t>
            </a:r>
            <a:endParaRPr lang="en-GB" dirty="0"/>
          </a:p>
          <a:p>
            <a:r>
              <a:rPr lang="en-GB" dirty="0" smtClean="0"/>
              <a:t>INFJ &amp; INFP</a:t>
            </a:r>
          </a:p>
          <a:p>
            <a:r>
              <a:rPr lang="en-GB" dirty="0" smtClean="0"/>
              <a:t>ENTJ &amp; ENTP</a:t>
            </a:r>
          </a:p>
          <a:p>
            <a:r>
              <a:rPr lang="en-GB" dirty="0" smtClean="0"/>
              <a:t>INTJ &amp; INTP</a:t>
            </a:r>
          </a:p>
          <a:p>
            <a:r>
              <a:rPr lang="en-GB" dirty="0" smtClean="0"/>
              <a:t>ESTP &amp; ESFP</a:t>
            </a:r>
          </a:p>
          <a:p>
            <a:r>
              <a:rPr lang="en-GB" dirty="0" smtClean="0"/>
              <a:t>ISTP &amp; ISFP</a:t>
            </a:r>
          </a:p>
          <a:p>
            <a:r>
              <a:rPr lang="en-GB" dirty="0" smtClean="0"/>
              <a:t>ESTJ &amp; ESFJ</a:t>
            </a:r>
          </a:p>
          <a:p>
            <a:r>
              <a:rPr lang="en-GB" dirty="0" smtClean="0"/>
              <a:t>ISTJ &amp; ISFJ</a:t>
            </a:r>
          </a:p>
          <a:p>
            <a:endParaRPr lang="en-GB" dirty="0"/>
          </a:p>
        </p:txBody>
      </p:sp>
    </p:spTree>
    <p:extLst>
      <p:ext uri="{BB962C8B-B14F-4D97-AF65-F5344CB8AC3E}">
        <p14:creationId xmlns:p14="http://schemas.microsoft.com/office/powerpoint/2010/main" val="185821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50"/>
                </a:solidFill>
              </a:rPr>
              <a:t>Group Advisor</a:t>
            </a:r>
            <a:endParaRPr lang="en-GB" dirty="0">
              <a:solidFill>
                <a:srgbClr val="00B050"/>
              </a:solidFill>
            </a:endParaRPr>
          </a:p>
        </p:txBody>
      </p:sp>
      <p:sp>
        <p:nvSpPr>
          <p:cNvPr id="3" name="Content Placeholder 2"/>
          <p:cNvSpPr>
            <a:spLocks noGrp="1"/>
          </p:cNvSpPr>
          <p:nvPr>
            <p:ph idx="1"/>
          </p:nvPr>
        </p:nvSpPr>
        <p:spPr/>
        <p:txBody>
          <a:bodyPr/>
          <a:lstStyle/>
          <a:p>
            <a:r>
              <a:rPr lang="en-GB" dirty="0" smtClean="0">
                <a:solidFill>
                  <a:srgbClr val="00B050"/>
                </a:solidFill>
              </a:rPr>
              <a:t>You are in the team to support the team, to help. </a:t>
            </a:r>
          </a:p>
          <a:p>
            <a:r>
              <a:rPr lang="en-GB" dirty="0" smtClean="0">
                <a:solidFill>
                  <a:srgbClr val="00B050"/>
                </a:solidFill>
              </a:rPr>
              <a:t>You have to be tolerant.</a:t>
            </a:r>
          </a:p>
          <a:p>
            <a:r>
              <a:rPr lang="en-GB" dirty="0" smtClean="0">
                <a:solidFill>
                  <a:srgbClr val="00B050"/>
                </a:solidFill>
              </a:rPr>
              <a:t>You are a collector of information.</a:t>
            </a:r>
          </a:p>
          <a:p>
            <a:r>
              <a:rPr lang="en-GB" dirty="0" smtClean="0">
                <a:solidFill>
                  <a:srgbClr val="00B050"/>
                </a:solidFill>
              </a:rPr>
              <a:t>You don’t like to be rushed.</a:t>
            </a:r>
          </a:p>
          <a:p>
            <a:r>
              <a:rPr lang="en-GB" dirty="0" smtClean="0">
                <a:solidFill>
                  <a:srgbClr val="00B050"/>
                </a:solidFill>
              </a:rPr>
              <a:t>You are knowledgeable and flexible</a:t>
            </a:r>
            <a:endParaRPr lang="en-GB" dirty="0">
              <a:solidFill>
                <a:srgbClr val="00B050"/>
              </a:solidFill>
            </a:endParaRPr>
          </a:p>
        </p:txBody>
      </p:sp>
    </p:spTree>
    <p:extLst>
      <p:ext uri="{BB962C8B-B14F-4D97-AF65-F5344CB8AC3E}">
        <p14:creationId xmlns:p14="http://schemas.microsoft.com/office/powerpoint/2010/main" val="130561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92D050"/>
                </a:solidFill>
              </a:rPr>
              <a:t>Group Innovator</a:t>
            </a:r>
            <a:endParaRPr lang="en-GB" dirty="0">
              <a:solidFill>
                <a:srgbClr val="92D050"/>
              </a:solidFill>
            </a:endParaRPr>
          </a:p>
        </p:txBody>
      </p:sp>
      <p:sp>
        <p:nvSpPr>
          <p:cNvPr id="3" name="Content Placeholder 2"/>
          <p:cNvSpPr>
            <a:spLocks noGrp="1"/>
          </p:cNvSpPr>
          <p:nvPr>
            <p:ph idx="1"/>
          </p:nvPr>
        </p:nvSpPr>
        <p:spPr/>
        <p:txBody>
          <a:bodyPr/>
          <a:lstStyle/>
          <a:p>
            <a:r>
              <a:rPr lang="en-GB" dirty="0" smtClean="0">
                <a:solidFill>
                  <a:srgbClr val="92D050"/>
                </a:solidFill>
              </a:rPr>
              <a:t>You are there to be imaginative</a:t>
            </a:r>
          </a:p>
          <a:p>
            <a:r>
              <a:rPr lang="en-GB" dirty="0" smtClean="0">
                <a:solidFill>
                  <a:srgbClr val="92D050"/>
                </a:solidFill>
              </a:rPr>
              <a:t>You are future oriented</a:t>
            </a:r>
          </a:p>
          <a:p>
            <a:r>
              <a:rPr lang="en-GB" dirty="0" smtClean="0">
                <a:solidFill>
                  <a:srgbClr val="92D050"/>
                </a:solidFill>
              </a:rPr>
              <a:t>You enjoy complexity</a:t>
            </a:r>
          </a:p>
          <a:p>
            <a:r>
              <a:rPr lang="en-GB" dirty="0" smtClean="0">
                <a:solidFill>
                  <a:srgbClr val="92D050"/>
                </a:solidFill>
              </a:rPr>
              <a:t>You are creative and enjoy doing research</a:t>
            </a:r>
            <a:endParaRPr lang="en-GB" dirty="0">
              <a:solidFill>
                <a:srgbClr val="92D050"/>
              </a:solidFill>
            </a:endParaRPr>
          </a:p>
        </p:txBody>
      </p:sp>
    </p:spTree>
    <p:extLst>
      <p:ext uri="{BB962C8B-B14F-4D97-AF65-F5344CB8AC3E}">
        <p14:creationId xmlns:p14="http://schemas.microsoft.com/office/powerpoint/2010/main" val="941245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Group Promoter</a:t>
            </a:r>
            <a:endParaRPr lang="en-GB" dirty="0">
              <a:solidFill>
                <a:srgbClr val="FFFF00"/>
              </a:solidFill>
            </a:endParaRPr>
          </a:p>
        </p:txBody>
      </p:sp>
      <p:sp>
        <p:nvSpPr>
          <p:cNvPr id="3" name="Content Placeholder 2"/>
          <p:cNvSpPr>
            <a:spLocks noGrp="1"/>
          </p:cNvSpPr>
          <p:nvPr>
            <p:ph idx="1"/>
          </p:nvPr>
        </p:nvSpPr>
        <p:spPr/>
        <p:txBody>
          <a:bodyPr/>
          <a:lstStyle/>
          <a:p>
            <a:r>
              <a:rPr lang="en-GB" dirty="0" smtClean="0">
                <a:solidFill>
                  <a:srgbClr val="FFFF00"/>
                </a:solidFill>
              </a:rPr>
              <a:t>You are there to persuade the team and others</a:t>
            </a:r>
          </a:p>
          <a:p>
            <a:r>
              <a:rPr lang="en-GB" dirty="0" smtClean="0">
                <a:solidFill>
                  <a:srgbClr val="FFFF00"/>
                </a:solidFill>
              </a:rPr>
              <a:t>You sell ideas and things</a:t>
            </a:r>
          </a:p>
          <a:p>
            <a:r>
              <a:rPr lang="en-GB" dirty="0" smtClean="0">
                <a:solidFill>
                  <a:srgbClr val="FFFF00"/>
                </a:solidFill>
              </a:rPr>
              <a:t>You like varied, exciting and stimulating work</a:t>
            </a:r>
          </a:p>
          <a:p>
            <a:r>
              <a:rPr lang="en-GB" dirty="0" smtClean="0">
                <a:solidFill>
                  <a:srgbClr val="FFFF00"/>
                </a:solidFill>
              </a:rPr>
              <a:t>You are easily bored</a:t>
            </a:r>
          </a:p>
          <a:p>
            <a:r>
              <a:rPr lang="en-GB" dirty="0" smtClean="0">
                <a:solidFill>
                  <a:srgbClr val="FFFF00"/>
                </a:solidFill>
              </a:rPr>
              <a:t>You are influential and outgoing</a:t>
            </a:r>
            <a:endParaRPr lang="en-GB" dirty="0">
              <a:solidFill>
                <a:srgbClr val="FFFF00"/>
              </a:solidFill>
            </a:endParaRPr>
          </a:p>
        </p:txBody>
      </p:sp>
    </p:spTree>
    <p:extLst>
      <p:ext uri="{BB962C8B-B14F-4D97-AF65-F5344CB8AC3E}">
        <p14:creationId xmlns:p14="http://schemas.microsoft.com/office/powerpoint/2010/main" val="4212300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C000"/>
                </a:solidFill>
              </a:rPr>
              <a:t>Group Developer</a:t>
            </a:r>
            <a:endParaRPr lang="en-GB" dirty="0">
              <a:solidFill>
                <a:srgbClr val="FFC000"/>
              </a:solidFill>
            </a:endParaRPr>
          </a:p>
        </p:txBody>
      </p:sp>
      <p:sp>
        <p:nvSpPr>
          <p:cNvPr id="3" name="Content Placeholder 2"/>
          <p:cNvSpPr>
            <a:spLocks noGrp="1"/>
          </p:cNvSpPr>
          <p:nvPr>
            <p:ph idx="1"/>
          </p:nvPr>
        </p:nvSpPr>
        <p:spPr/>
        <p:txBody>
          <a:bodyPr/>
          <a:lstStyle/>
          <a:p>
            <a:r>
              <a:rPr lang="en-GB" dirty="0" smtClean="0">
                <a:solidFill>
                  <a:srgbClr val="FFC000"/>
                </a:solidFill>
              </a:rPr>
              <a:t>In the group you should exhibit the following characteristics;</a:t>
            </a:r>
          </a:p>
          <a:p>
            <a:pPr lvl="1"/>
            <a:r>
              <a:rPr lang="en-GB" dirty="0" smtClean="0">
                <a:solidFill>
                  <a:srgbClr val="FFC000"/>
                </a:solidFill>
              </a:rPr>
              <a:t>You are analytical and objective</a:t>
            </a:r>
          </a:p>
          <a:p>
            <a:pPr lvl="1"/>
            <a:r>
              <a:rPr lang="en-GB" dirty="0" smtClean="0">
                <a:solidFill>
                  <a:srgbClr val="FFC000"/>
                </a:solidFill>
              </a:rPr>
              <a:t>You are good at developing ideas</a:t>
            </a:r>
          </a:p>
          <a:p>
            <a:pPr lvl="1"/>
            <a:r>
              <a:rPr lang="en-GB" dirty="0" smtClean="0">
                <a:solidFill>
                  <a:srgbClr val="FFC000"/>
                </a:solidFill>
              </a:rPr>
              <a:t>You enjoy project work and making prototypes</a:t>
            </a:r>
          </a:p>
          <a:p>
            <a:pPr lvl="1"/>
            <a:r>
              <a:rPr lang="en-GB" dirty="0" smtClean="0">
                <a:solidFill>
                  <a:srgbClr val="FFC000"/>
                </a:solidFill>
              </a:rPr>
              <a:t>You are an experimenter</a:t>
            </a:r>
          </a:p>
          <a:p>
            <a:endParaRPr lang="en-GB" dirty="0"/>
          </a:p>
        </p:txBody>
      </p:sp>
    </p:spTree>
    <p:extLst>
      <p:ext uri="{BB962C8B-B14F-4D97-AF65-F5344CB8AC3E}">
        <p14:creationId xmlns:p14="http://schemas.microsoft.com/office/powerpoint/2010/main" val="3829358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Group Organiser</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solidFill>
                  <a:srgbClr val="FF0000"/>
                </a:solidFill>
              </a:rPr>
              <a:t>As the role suggests you like to organise things</a:t>
            </a:r>
          </a:p>
          <a:p>
            <a:r>
              <a:rPr lang="en-GB" dirty="0" smtClean="0">
                <a:solidFill>
                  <a:srgbClr val="FF0000"/>
                </a:solidFill>
              </a:rPr>
              <a:t>You implement  things</a:t>
            </a:r>
          </a:p>
          <a:p>
            <a:r>
              <a:rPr lang="en-GB" dirty="0" smtClean="0">
                <a:solidFill>
                  <a:srgbClr val="FF0000"/>
                </a:solidFill>
              </a:rPr>
              <a:t>You are quick to decide</a:t>
            </a:r>
          </a:p>
          <a:p>
            <a:r>
              <a:rPr lang="en-GB" dirty="0" smtClean="0">
                <a:solidFill>
                  <a:srgbClr val="FF0000"/>
                </a:solidFill>
              </a:rPr>
              <a:t>Driven by results</a:t>
            </a:r>
          </a:p>
          <a:p>
            <a:r>
              <a:rPr lang="en-GB" dirty="0" smtClean="0">
                <a:solidFill>
                  <a:srgbClr val="FF0000"/>
                </a:solidFill>
              </a:rPr>
              <a:t>You are analytical and like to set up systems</a:t>
            </a:r>
          </a:p>
          <a:p>
            <a:endParaRPr lang="en-GB" dirty="0" smtClean="0"/>
          </a:p>
          <a:p>
            <a:endParaRPr lang="en-GB" dirty="0"/>
          </a:p>
        </p:txBody>
      </p:sp>
    </p:spTree>
    <p:extLst>
      <p:ext uri="{BB962C8B-B14F-4D97-AF65-F5344CB8AC3E}">
        <p14:creationId xmlns:p14="http://schemas.microsoft.com/office/powerpoint/2010/main" val="4217386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But how do we know if we have the right team membership?</a:t>
            </a:r>
            <a:endParaRPr lang="en-GB" dirty="0"/>
          </a:p>
        </p:txBody>
      </p:sp>
      <p:sp>
        <p:nvSpPr>
          <p:cNvPr id="3" name="Content Placeholder 2"/>
          <p:cNvSpPr>
            <a:spLocks noGrp="1"/>
          </p:cNvSpPr>
          <p:nvPr>
            <p:ph idx="1"/>
          </p:nvPr>
        </p:nvSpPr>
        <p:spPr/>
        <p:txBody>
          <a:bodyPr>
            <a:normAutofit lnSpcReduction="10000"/>
          </a:bodyPr>
          <a:lstStyle/>
          <a:p>
            <a:r>
              <a:rPr lang="en-GB" dirty="0" smtClean="0"/>
              <a:t>The first thing you should think about is how the members of the team communicate?</a:t>
            </a:r>
          </a:p>
          <a:p>
            <a:r>
              <a:rPr lang="en-GB" dirty="0" smtClean="0"/>
              <a:t>When you get together do you talk things like the football, ask how the weekend went, talk about </a:t>
            </a:r>
            <a:r>
              <a:rPr lang="en-GB" dirty="0" err="1" smtClean="0"/>
              <a:t>Eastenders</a:t>
            </a:r>
            <a:r>
              <a:rPr lang="en-GB" dirty="0" smtClean="0"/>
              <a:t> or Corrie?</a:t>
            </a:r>
          </a:p>
          <a:p>
            <a:r>
              <a:rPr lang="en-GB" dirty="0" smtClean="0"/>
              <a:t>If this is how you communicate then you are working at the lowest level – known as Ritual and Cliché – to be effective you need to learn to communicate better.</a:t>
            </a:r>
          </a:p>
          <a:p>
            <a:pPr>
              <a:buNone/>
            </a:pPr>
            <a:endParaRPr lang="en-GB" dirty="0" smtClean="0"/>
          </a:p>
          <a:p>
            <a:endParaRPr lang="en-GB" dirty="0"/>
          </a:p>
        </p:txBody>
      </p:sp>
    </p:spTree>
    <p:extLst>
      <p:ext uri="{BB962C8B-B14F-4D97-AF65-F5344CB8AC3E}">
        <p14:creationId xmlns:p14="http://schemas.microsoft.com/office/powerpoint/2010/main" val="3647804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C00000"/>
                </a:solidFill>
              </a:rPr>
              <a:t>Group Producer</a:t>
            </a:r>
            <a:endParaRPr lang="en-GB" dirty="0">
              <a:solidFill>
                <a:srgbClr val="C00000"/>
              </a:solidFill>
            </a:endParaRPr>
          </a:p>
        </p:txBody>
      </p:sp>
      <p:sp>
        <p:nvSpPr>
          <p:cNvPr id="3" name="Content Placeholder 2"/>
          <p:cNvSpPr>
            <a:spLocks noGrp="1"/>
          </p:cNvSpPr>
          <p:nvPr>
            <p:ph idx="1"/>
          </p:nvPr>
        </p:nvSpPr>
        <p:spPr/>
        <p:txBody>
          <a:bodyPr/>
          <a:lstStyle/>
          <a:p>
            <a:r>
              <a:rPr lang="en-GB" dirty="0" smtClean="0">
                <a:solidFill>
                  <a:srgbClr val="C00000"/>
                </a:solidFill>
              </a:rPr>
              <a:t>You are highly practical.</a:t>
            </a:r>
          </a:p>
          <a:p>
            <a:r>
              <a:rPr lang="en-GB" dirty="0" smtClean="0">
                <a:solidFill>
                  <a:srgbClr val="C00000"/>
                </a:solidFill>
              </a:rPr>
              <a:t>Production oriented</a:t>
            </a:r>
          </a:p>
          <a:p>
            <a:r>
              <a:rPr lang="en-GB" dirty="0" smtClean="0">
                <a:solidFill>
                  <a:srgbClr val="C00000"/>
                </a:solidFill>
              </a:rPr>
              <a:t>You like schedules and plans</a:t>
            </a:r>
          </a:p>
          <a:p>
            <a:r>
              <a:rPr lang="en-GB" dirty="0" smtClean="0">
                <a:solidFill>
                  <a:srgbClr val="C00000"/>
                </a:solidFill>
              </a:rPr>
              <a:t>You take pride in reproducing good and services</a:t>
            </a:r>
          </a:p>
          <a:p>
            <a:r>
              <a:rPr lang="en-GB" dirty="0" smtClean="0">
                <a:solidFill>
                  <a:srgbClr val="C00000"/>
                </a:solidFill>
              </a:rPr>
              <a:t>You value effectiveness and efficiency</a:t>
            </a:r>
            <a:endParaRPr lang="en-GB" dirty="0">
              <a:solidFill>
                <a:srgbClr val="C00000"/>
              </a:solidFill>
            </a:endParaRPr>
          </a:p>
        </p:txBody>
      </p:sp>
    </p:spTree>
    <p:extLst>
      <p:ext uri="{BB962C8B-B14F-4D97-AF65-F5344CB8AC3E}">
        <p14:creationId xmlns:p14="http://schemas.microsoft.com/office/powerpoint/2010/main" val="3573231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Group  Inspector</a:t>
            </a:r>
            <a:endParaRPr lang="en-GB" dirty="0">
              <a:solidFill>
                <a:srgbClr val="0070C0"/>
              </a:solidFill>
            </a:endParaRPr>
          </a:p>
        </p:txBody>
      </p:sp>
      <p:sp>
        <p:nvSpPr>
          <p:cNvPr id="3" name="Content Placeholder 2"/>
          <p:cNvSpPr>
            <a:spLocks noGrp="1"/>
          </p:cNvSpPr>
          <p:nvPr>
            <p:ph idx="1"/>
          </p:nvPr>
        </p:nvSpPr>
        <p:spPr/>
        <p:txBody>
          <a:bodyPr/>
          <a:lstStyle/>
          <a:p>
            <a:r>
              <a:rPr lang="en-GB" dirty="0" smtClean="0">
                <a:solidFill>
                  <a:srgbClr val="0070C0"/>
                </a:solidFill>
              </a:rPr>
              <a:t>You are strong and controlled</a:t>
            </a:r>
          </a:p>
          <a:p>
            <a:r>
              <a:rPr lang="en-GB" dirty="0" smtClean="0">
                <a:solidFill>
                  <a:srgbClr val="0070C0"/>
                </a:solidFill>
              </a:rPr>
              <a:t>Detail oriented</a:t>
            </a:r>
          </a:p>
          <a:p>
            <a:r>
              <a:rPr lang="en-GB" dirty="0" smtClean="0">
                <a:solidFill>
                  <a:srgbClr val="0070C0"/>
                </a:solidFill>
              </a:rPr>
              <a:t>You have little need for people contact</a:t>
            </a:r>
          </a:p>
          <a:p>
            <a:r>
              <a:rPr lang="en-GB" dirty="0" smtClean="0">
                <a:solidFill>
                  <a:srgbClr val="0070C0"/>
                </a:solidFill>
              </a:rPr>
              <a:t>You inspect and maintain standards</a:t>
            </a:r>
          </a:p>
          <a:p>
            <a:r>
              <a:rPr lang="en-GB" dirty="0" smtClean="0">
                <a:solidFill>
                  <a:srgbClr val="0070C0"/>
                </a:solidFill>
              </a:rPr>
              <a:t>You ensure procedures are followed</a:t>
            </a:r>
            <a:endParaRPr lang="en-GB" dirty="0">
              <a:solidFill>
                <a:srgbClr val="0070C0"/>
              </a:solidFill>
            </a:endParaRPr>
          </a:p>
        </p:txBody>
      </p:sp>
    </p:spTree>
    <p:extLst>
      <p:ext uri="{BB962C8B-B14F-4D97-AF65-F5344CB8AC3E}">
        <p14:creationId xmlns:p14="http://schemas.microsoft.com/office/powerpoint/2010/main" val="1941414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B0F0"/>
                </a:solidFill>
              </a:rPr>
              <a:t>Group Maintainer</a:t>
            </a:r>
            <a:endParaRPr lang="en-GB" dirty="0">
              <a:solidFill>
                <a:srgbClr val="00B0F0"/>
              </a:solidFill>
            </a:endParaRPr>
          </a:p>
        </p:txBody>
      </p:sp>
      <p:sp>
        <p:nvSpPr>
          <p:cNvPr id="3" name="Content Placeholder 2"/>
          <p:cNvSpPr>
            <a:spLocks noGrp="1"/>
          </p:cNvSpPr>
          <p:nvPr>
            <p:ph idx="1"/>
          </p:nvPr>
        </p:nvSpPr>
        <p:spPr/>
        <p:txBody>
          <a:bodyPr/>
          <a:lstStyle/>
          <a:p>
            <a:r>
              <a:rPr lang="en-GB" dirty="0" smtClean="0">
                <a:solidFill>
                  <a:srgbClr val="00B0F0"/>
                </a:solidFill>
              </a:rPr>
              <a:t>In the group you should adopt the following characteristics;</a:t>
            </a:r>
          </a:p>
          <a:p>
            <a:pPr lvl="1"/>
            <a:r>
              <a:rPr lang="en-GB" dirty="0" smtClean="0">
                <a:solidFill>
                  <a:srgbClr val="00B0F0"/>
                </a:solidFill>
              </a:rPr>
              <a:t>You are quite conservative</a:t>
            </a:r>
          </a:p>
          <a:p>
            <a:pPr lvl="1"/>
            <a:r>
              <a:rPr lang="en-GB" dirty="0" smtClean="0">
                <a:solidFill>
                  <a:srgbClr val="00B0F0"/>
                </a:solidFill>
              </a:rPr>
              <a:t>You are loyal and supportive</a:t>
            </a:r>
          </a:p>
          <a:p>
            <a:pPr lvl="1"/>
            <a:r>
              <a:rPr lang="en-GB" dirty="0" smtClean="0">
                <a:solidFill>
                  <a:srgbClr val="00B0F0"/>
                </a:solidFill>
              </a:rPr>
              <a:t>Personal values are important to you</a:t>
            </a:r>
          </a:p>
          <a:p>
            <a:pPr lvl="1"/>
            <a:r>
              <a:rPr lang="en-GB" dirty="0" smtClean="0">
                <a:solidFill>
                  <a:srgbClr val="00B0F0"/>
                </a:solidFill>
              </a:rPr>
              <a:t>You have a strong sense of “right”</a:t>
            </a:r>
          </a:p>
          <a:p>
            <a:pPr lvl="1"/>
            <a:r>
              <a:rPr lang="en-GB" dirty="0" smtClean="0">
                <a:solidFill>
                  <a:srgbClr val="00B0F0"/>
                </a:solidFill>
              </a:rPr>
              <a:t>You have to have a purpose for what you do</a:t>
            </a:r>
            <a:endParaRPr lang="en-GB" dirty="0">
              <a:solidFill>
                <a:srgbClr val="00B0F0"/>
              </a:solidFill>
            </a:endParaRPr>
          </a:p>
        </p:txBody>
      </p:sp>
    </p:spTree>
    <p:extLst>
      <p:ext uri="{BB962C8B-B14F-4D97-AF65-F5344CB8AC3E}">
        <p14:creationId xmlns:p14="http://schemas.microsoft.com/office/powerpoint/2010/main" val="262280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 Each letter code will be given a role</a:t>
            </a:r>
            <a:endParaRPr lang="en-GB" dirty="0"/>
          </a:p>
        </p:txBody>
      </p:sp>
      <p:sp>
        <p:nvSpPr>
          <p:cNvPr id="3" name="Content Placeholder 2"/>
          <p:cNvSpPr>
            <a:spLocks noGrp="1"/>
          </p:cNvSpPr>
          <p:nvPr>
            <p:ph sz="half" idx="1"/>
          </p:nvPr>
        </p:nvSpPr>
        <p:spPr/>
        <p:txBody>
          <a:bodyPr/>
          <a:lstStyle/>
          <a:p>
            <a:r>
              <a:rPr lang="en-GB" dirty="0" smtClean="0">
                <a:solidFill>
                  <a:srgbClr val="00B050"/>
                </a:solidFill>
              </a:rPr>
              <a:t>Advisors</a:t>
            </a:r>
          </a:p>
          <a:p>
            <a:r>
              <a:rPr lang="en-GB" dirty="0" smtClean="0">
                <a:solidFill>
                  <a:srgbClr val="92D050"/>
                </a:solidFill>
              </a:rPr>
              <a:t>Innovators</a:t>
            </a:r>
          </a:p>
          <a:p>
            <a:r>
              <a:rPr lang="en-GB" dirty="0" smtClean="0">
                <a:solidFill>
                  <a:srgbClr val="FFFF00"/>
                </a:solidFill>
              </a:rPr>
              <a:t>Promoters</a:t>
            </a:r>
          </a:p>
          <a:p>
            <a:r>
              <a:rPr lang="en-GB" dirty="0" smtClean="0">
                <a:solidFill>
                  <a:srgbClr val="FFC000"/>
                </a:solidFill>
              </a:rPr>
              <a:t>Developers</a:t>
            </a:r>
          </a:p>
          <a:p>
            <a:r>
              <a:rPr lang="en-GB" dirty="0" smtClean="0">
                <a:solidFill>
                  <a:srgbClr val="FF0000"/>
                </a:solidFill>
              </a:rPr>
              <a:t>Organisers</a:t>
            </a:r>
          </a:p>
          <a:p>
            <a:r>
              <a:rPr lang="en-GB" dirty="0" smtClean="0">
                <a:solidFill>
                  <a:srgbClr val="C00000"/>
                </a:solidFill>
              </a:rPr>
              <a:t>Producers</a:t>
            </a:r>
          </a:p>
          <a:p>
            <a:r>
              <a:rPr lang="en-GB" dirty="0" smtClean="0">
                <a:solidFill>
                  <a:srgbClr val="0070C0"/>
                </a:solidFill>
              </a:rPr>
              <a:t>Inspectors</a:t>
            </a:r>
          </a:p>
          <a:p>
            <a:r>
              <a:rPr lang="en-GB" dirty="0" smtClean="0">
                <a:solidFill>
                  <a:srgbClr val="00B0F0"/>
                </a:solidFill>
              </a:rPr>
              <a:t>Maintainers</a:t>
            </a:r>
          </a:p>
          <a:p>
            <a:endParaRPr lang="en-GB" dirty="0" smtClean="0"/>
          </a:p>
          <a:p>
            <a:endParaRPr lang="en-GB" dirty="0"/>
          </a:p>
        </p:txBody>
      </p:sp>
      <p:sp>
        <p:nvSpPr>
          <p:cNvPr id="4" name="Content Placeholder 3"/>
          <p:cNvSpPr>
            <a:spLocks noGrp="1"/>
          </p:cNvSpPr>
          <p:nvPr>
            <p:ph sz="half" idx="2"/>
          </p:nvPr>
        </p:nvSpPr>
        <p:spPr>
          <a:xfrm>
            <a:off x="3143240" y="1600200"/>
            <a:ext cx="5543560" cy="4525963"/>
          </a:xfrm>
        </p:spPr>
        <p:txBody>
          <a:bodyPr/>
          <a:lstStyle/>
          <a:p>
            <a:r>
              <a:rPr lang="en-GB" dirty="0" smtClean="0"/>
              <a:t>ENFJ &amp; ENFP</a:t>
            </a:r>
            <a:endParaRPr lang="en-GB" dirty="0"/>
          </a:p>
          <a:p>
            <a:r>
              <a:rPr lang="en-GB" dirty="0" smtClean="0"/>
              <a:t>INFJ &amp; INFP</a:t>
            </a:r>
          </a:p>
          <a:p>
            <a:r>
              <a:rPr lang="en-GB" dirty="0" smtClean="0"/>
              <a:t>ENTJ &amp; ENTP</a:t>
            </a:r>
          </a:p>
          <a:p>
            <a:r>
              <a:rPr lang="en-GB" dirty="0" smtClean="0"/>
              <a:t>INTJ &amp; INTP</a:t>
            </a:r>
          </a:p>
          <a:p>
            <a:r>
              <a:rPr lang="en-GB" dirty="0" smtClean="0"/>
              <a:t>ESTP &amp; ESFP</a:t>
            </a:r>
          </a:p>
          <a:p>
            <a:r>
              <a:rPr lang="en-GB" dirty="0" smtClean="0"/>
              <a:t>ISTP &amp; ISFP</a:t>
            </a:r>
          </a:p>
          <a:p>
            <a:r>
              <a:rPr lang="en-GB" dirty="0" smtClean="0"/>
              <a:t>ESTJ &amp; ESFJ</a:t>
            </a:r>
          </a:p>
          <a:p>
            <a:r>
              <a:rPr lang="en-GB" dirty="0" smtClean="0"/>
              <a:t>ISTJ &amp; ISFJ</a:t>
            </a:r>
          </a:p>
          <a:p>
            <a:endParaRPr lang="en-GB" dirty="0"/>
          </a:p>
        </p:txBody>
      </p:sp>
    </p:spTree>
    <p:extLst>
      <p:ext uri="{BB962C8B-B14F-4D97-AF65-F5344CB8AC3E}">
        <p14:creationId xmlns:p14="http://schemas.microsoft.com/office/powerpoint/2010/main" val="4090194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Improving your communication</a:t>
            </a:r>
            <a:endParaRPr lang="en-GB" dirty="0"/>
          </a:p>
        </p:txBody>
      </p:sp>
      <p:sp>
        <p:nvSpPr>
          <p:cNvPr id="3" name="Content Placeholder 2"/>
          <p:cNvSpPr>
            <a:spLocks noGrp="1"/>
          </p:cNvSpPr>
          <p:nvPr>
            <p:ph idx="1"/>
          </p:nvPr>
        </p:nvSpPr>
        <p:spPr/>
        <p:txBody>
          <a:bodyPr>
            <a:normAutofit lnSpcReduction="10000"/>
          </a:bodyPr>
          <a:lstStyle/>
          <a:p>
            <a:r>
              <a:rPr lang="en-GB" dirty="0" smtClean="0"/>
              <a:t>To improve your communication you have to learn to trust each other more.</a:t>
            </a:r>
          </a:p>
          <a:p>
            <a:r>
              <a:rPr lang="en-GB" dirty="0" smtClean="0"/>
              <a:t>The next level – which is the minimum you should be working at now – is the level where you exchange information about the work you are doing. You may even feel comfortable to engage in some form of gossip.</a:t>
            </a:r>
          </a:p>
          <a:p>
            <a:r>
              <a:rPr lang="en-GB" dirty="0" smtClean="0"/>
              <a:t>This level will allow you to at least finish the project</a:t>
            </a:r>
            <a:endParaRPr lang="en-GB" dirty="0"/>
          </a:p>
        </p:txBody>
      </p:sp>
    </p:spTree>
    <p:extLst>
      <p:ext uri="{BB962C8B-B14F-4D97-AF65-F5344CB8AC3E}">
        <p14:creationId xmlns:p14="http://schemas.microsoft.com/office/powerpoint/2010/main" val="1128125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better</a:t>
            </a:r>
            <a:endParaRPr lang="en-GB" dirty="0"/>
          </a:p>
        </p:txBody>
      </p:sp>
      <p:sp>
        <p:nvSpPr>
          <p:cNvPr id="3" name="Content Placeholder 2"/>
          <p:cNvSpPr>
            <a:spLocks noGrp="1"/>
          </p:cNvSpPr>
          <p:nvPr>
            <p:ph idx="1"/>
          </p:nvPr>
        </p:nvSpPr>
        <p:spPr/>
        <p:txBody>
          <a:bodyPr/>
          <a:lstStyle/>
          <a:p>
            <a:r>
              <a:rPr lang="en-GB" dirty="0" smtClean="0"/>
              <a:t>The next level of communication involves you opening up to each other in your group. This requires you to trust the other members to not put you down or make you feel bad.</a:t>
            </a:r>
          </a:p>
          <a:p>
            <a:r>
              <a:rPr lang="en-GB" dirty="0" smtClean="0"/>
              <a:t>Here you exchange ideas and make judgements of the ideas your team develop.</a:t>
            </a:r>
          </a:p>
          <a:p>
            <a:r>
              <a:rPr lang="en-GB" dirty="0" smtClean="0"/>
              <a:t>If you are working at this level then your group work will be good.</a:t>
            </a:r>
            <a:endParaRPr lang="en-GB" dirty="0"/>
          </a:p>
        </p:txBody>
      </p:sp>
    </p:spTree>
    <p:extLst>
      <p:ext uri="{BB962C8B-B14F-4D97-AF65-F5344CB8AC3E}">
        <p14:creationId xmlns:p14="http://schemas.microsoft.com/office/powerpoint/2010/main" val="1865050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Probably as good as you can get</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Some of you will get to the next level of group work.</a:t>
            </a:r>
          </a:p>
          <a:p>
            <a:r>
              <a:rPr lang="en-GB" dirty="0" smtClean="0"/>
              <a:t>Here the group has high levels of mutual trust and respect and are comfortable to share..</a:t>
            </a:r>
          </a:p>
          <a:p>
            <a:r>
              <a:rPr lang="en-GB" dirty="0" smtClean="0"/>
              <a:t>Your </a:t>
            </a:r>
            <a:r>
              <a:rPr lang="en-GB" b="1" dirty="0" smtClean="0"/>
              <a:t>emotions and feelings</a:t>
            </a:r>
            <a:r>
              <a:rPr lang="en-GB" dirty="0" smtClean="0"/>
              <a:t>.</a:t>
            </a:r>
          </a:p>
          <a:p>
            <a:r>
              <a:rPr lang="en-GB" dirty="0" smtClean="0"/>
              <a:t>This is not a place to be if you are not comfortable with the team – as this exposes your innermost feelings and needs high levels of trust. If you are here then your team will be working at the most effective level</a:t>
            </a:r>
            <a:endParaRPr lang="en-GB" dirty="0"/>
          </a:p>
        </p:txBody>
      </p:sp>
    </p:spTree>
    <p:extLst>
      <p:ext uri="{BB962C8B-B14F-4D97-AF65-F5344CB8AC3E}">
        <p14:creationId xmlns:p14="http://schemas.microsoft.com/office/powerpoint/2010/main" val="1389390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ultimate level</a:t>
            </a:r>
            <a:endParaRPr lang="en-GB" dirty="0"/>
          </a:p>
        </p:txBody>
      </p:sp>
      <p:sp>
        <p:nvSpPr>
          <p:cNvPr id="3" name="Content Placeholder 2"/>
          <p:cNvSpPr>
            <a:spLocks noGrp="1"/>
          </p:cNvSpPr>
          <p:nvPr>
            <p:ph idx="1"/>
          </p:nvPr>
        </p:nvSpPr>
        <p:spPr/>
        <p:txBody>
          <a:bodyPr/>
          <a:lstStyle/>
          <a:p>
            <a:r>
              <a:rPr lang="en-GB" dirty="0" smtClean="0"/>
              <a:t>This level won’t often be achieved.</a:t>
            </a:r>
          </a:p>
          <a:p>
            <a:r>
              <a:rPr lang="en-GB" dirty="0" smtClean="0"/>
              <a:t>It is typically the level found by couples that have been together for a long time</a:t>
            </a:r>
          </a:p>
          <a:p>
            <a:r>
              <a:rPr lang="en-GB" dirty="0" smtClean="0"/>
              <a:t>Or as I found out recently – groups of soldiers who have fought through a long and dangerous posting in Iraq or Afghanistan</a:t>
            </a:r>
          </a:p>
          <a:p>
            <a:r>
              <a:rPr lang="en-GB" dirty="0" smtClean="0"/>
              <a:t>Here communication becomes instinctive and you have total trust in the other person(s)</a:t>
            </a:r>
            <a:endParaRPr lang="en-GB" dirty="0"/>
          </a:p>
        </p:txBody>
      </p:sp>
    </p:spTree>
    <p:extLst>
      <p:ext uri="{BB962C8B-B14F-4D97-AF65-F5344CB8AC3E}">
        <p14:creationId xmlns:p14="http://schemas.microsoft.com/office/powerpoint/2010/main" val="1187513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2391</Words>
  <Application>Microsoft Office PowerPoint</Application>
  <PresentationFormat>On-screen Show (4:3)</PresentationFormat>
  <Paragraphs>382</Paragraphs>
  <Slides>53</Slides>
  <Notes>50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53</vt:i4>
      </vt:variant>
    </vt:vector>
  </HeadingPairs>
  <TitlesOfParts>
    <vt:vector size="56" baseType="lpstr">
      <vt:lpstr>Arial</vt:lpstr>
      <vt:lpstr>Calibri</vt:lpstr>
      <vt:lpstr>Office Theme</vt:lpstr>
      <vt:lpstr>Working in  and creating  Effective Teams</vt:lpstr>
      <vt:lpstr>If you want to succeed</vt:lpstr>
      <vt:lpstr>Why is this important?</vt:lpstr>
      <vt:lpstr>But managing teams means</vt:lpstr>
      <vt:lpstr>But how do we know if we have the right team membership?</vt:lpstr>
      <vt:lpstr>Improving your communication</vt:lpstr>
      <vt:lpstr>Getting better</vt:lpstr>
      <vt:lpstr>Probably as good as you can get</vt:lpstr>
      <vt:lpstr>The ultimate level</vt:lpstr>
      <vt:lpstr>PowerPoint Presentation</vt:lpstr>
      <vt:lpstr>An activity for the team to do</vt:lpstr>
      <vt:lpstr>Stage 1</vt:lpstr>
      <vt:lpstr>Stage 2</vt:lpstr>
      <vt:lpstr>Stage 3</vt:lpstr>
      <vt:lpstr>Stage 4</vt:lpstr>
      <vt:lpstr>So where are you?</vt:lpstr>
      <vt:lpstr>If you want to develop</vt:lpstr>
      <vt:lpstr>Effective Teams demonstrate</vt:lpstr>
      <vt:lpstr>PowerPoint Presentation</vt:lpstr>
      <vt:lpstr>The task today</vt:lpstr>
      <vt:lpstr>A quick and dirty quiz.</vt:lpstr>
      <vt:lpstr>How do you direct your energy</vt:lpstr>
      <vt:lpstr>How do you process information</vt:lpstr>
      <vt:lpstr>How do you make decisions</vt:lpstr>
      <vt:lpstr>How do you organise your life</vt:lpstr>
      <vt:lpstr>You should have a 4 letter code</vt:lpstr>
      <vt:lpstr>High performing teams require</vt:lpstr>
      <vt:lpstr>So Each letter code will be given a role</vt:lpstr>
      <vt:lpstr>Margerison,McCann Team Management Wheel</vt:lpstr>
      <vt:lpstr>Each group should have at least one of the following roles but no single role should be duplicated;</vt:lpstr>
      <vt:lpstr>Get into groups</vt:lpstr>
      <vt:lpstr>Your task</vt:lpstr>
      <vt:lpstr>Your task</vt:lpstr>
      <vt:lpstr>Your task</vt:lpstr>
      <vt:lpstr>Your task</vt:lpstr>
      <vt:lpstr>PowerPoint Presentation</vt:lpstr>
      <vt:lpstr>How was it for you?</vt:lpstr>
      <vt:lpstr>How was it for you?</vt:lpstr>
      <vt:lpstr>How was it for you?</vt:lpstr>
      <vt:lpstr>How was it for you?</vt:lpstr>
      <vt:lpstr>Aims of session</vt:lpstr>
      <vt:lpstr>PowerPoint Presentation</vt:lpstr>
      <vt:lpstr>Group Name: </vt:lpstr>
      <vt:lpstr>So Each letter code will be given a role</vt:lpstr>
      <vt:lpstr>Group Advisor</vt:lpstr>
      <vt:lpstr>Group Innovator</vt:lpstr>
      <vt:lpstr>Group Promoter</vt:lpstr>
      <vt:lpstr>Group Developer</vt:lpstr>
      <vt:lpstr>Group Organiser</vt:lpstr>
      <vt:lpstr>Group Producer</vt:lpstr>
      <vt:lpstr>Group  Inspector</vt:lpstr>
      <vt:lpstr>Group Maintainer</vt:lpstr>
      <vt:lpstr>So Each letter code will be given a role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IEEP</dc:title>
  <dc:creator>Dr Simon B</dc:creator>
  <cp:lastModifiedBy>Alison Price</cp:lastModifiedBy>
  <cp:revision>4</cp:revision>
  <dcterms:created xsi:type="dcterms:W3CDTF">2015-06-10T08:11:05Z</dcterms:created>
  <dcterms:modified xsi:type="dcterms:W3CDTF">2015-10-21T13:50:15Z</dcterms:modified>
</cp:coreProperties>
</file>