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40" r:id="rId4"/>
  </p:sldMasterIdLst>
  <p:handoutMasterIdLst>
    <p:handoutMasterId r:id="rId17"/>
  </p:handoutMasterIdLst>
  <p:sldIdLst>
    <p:sldId id="256" r:id="rId5"/>
    <p:sldId id="258" r:id="rId6"/>
    <p:sldId id="260" r:id="rId7"/>
    <p:sldId id="262" r:id="rId8"/>
    <p:sldId id="263" r:id="rId9"/>
    <p:sldId id="267" r:id="rId10"/>
    <p:sldId id="265" r:id="rId11"/>
    <p:sldId id="270" r:id="rId12"/>
    <p:sldId id="271" r:id="rId13"/>
    <p:sldId id="266" r:id="rId14"/>
    <p:sldId id="272" r:id="rId15"/>
    <p:sldId id="273" r:id="rId16"/>
  </p:sldIdLst>
  <p:sldSz cx="12192000" cy="6858000"/>
  <p:notesSz cx="6797675" cy="9982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" panose="020B0604020202020204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  <a:srgbClr val="F7D7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57408-ECE2-48CE-BFAD-A94621941D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647BF-4E36-4F12-9E80-E278194D7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532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8Wlsr2MHmN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qki21fWss" TargetMode="External"/><Relationship Id="rId2" Type="http://schemas.openxmlformats.org/officeDocument/2006/relationships/hyperlink" Target="https://www.youtube.com/watch?v=yspf3dtA0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57" y="-250624"/>
            <a:ext cx="5768952" cy="4055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Gotham" panose="02000504050000020004" pitchFamily="2" charset="0"/>
              </a:rPr>
              <a:t>Elevator Pitches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>
                <a:latin typeface="Gotham" panose="02000504050000020004" pitchFamily="2" charset="0"/>
              </a:rPr>
              <a:t>It’s not really about pitching, it’s about understanding and communicating your idea.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49" y="672832"/>
            <a:ext cx="2922019" cy="1488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2054" y="2429050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373944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4 – ramp up the language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02533"/>
              </p:ext>
            </p:extLst>
          </p:nvPr>
        </p:nvGraphicFramePr>
        <p:xfrm>
          <a:off x="3641782" y="1836658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329748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03158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You did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 need to say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90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We think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9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Makes it easier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Relieves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43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Convenient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freedom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06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Better meets their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Makes them smile</a:t>
                      </a:r>
                      <a:r>
                        <a:rPr lang="en-GB" baseline="0" dirty="0"/>
                        <a:t> (jump for joy)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0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Grew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Exploded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42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Substandard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Awful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1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Good for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Leaves</a:t>
                      </a:r>
                      <a:r>
                        <a:rPr lang="en-GB" baseline="0" dirty="0"/>
                        <a:t> you feeling healthy and energised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137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18" y="6153967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237113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4 - Example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srgbClr val="40BAD2"/>
              </a:buClr>
              <a:buNone/>
            </a:pPr>
            <a:r>
              <a:rPr lang="en-GB" sz="2400" dirty="0"/>
              <a:t>Have you ever stayed in a faceless hotel, waking up not knowing if you were in Tokyo or </a:t>
            </a:r>
            <a:r>
              <a:rPr lang="en-GB" sz="2400" b="1" dirty="0"/>
              <a:t>Basildon</a:t>
            </a:r>
            <a:r>
              <a:rPr lang="en-GB" sz="2400" dirty="0"/>
              <a:t>? And did you know that the global travel industry </a:t>
            </a:r>
            <a:r>
              <a:rPr lang="en-GB" sz="2400" i="1" dirty="0"/>
              <a:t>grew</a:t>
            </a:r>
            <a:r>
              <a:rPr lang="en-GB" sz="2400" dirty="0"/>
              <a:t> 4% in 2018, making it worth $8.8 </a:t>
            </a:r>
            <a:r>
              <a:rPr lang="en-GB" sz="2400" b="1" dirty="0"/>
              <a:t>Trillion dollars</a:t>
            </a:r>
            <a:r>
              <a:rPr lang="en-GB" sz="2400" dirty="0"/>
              <a:t>? 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Our customers </a:t>
            </a:r>
            <a:r>
              <a:rPr lang="en-GB" sz="2400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travel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for business and pleasure and want to access </a:t>
            </a:r>
            <a:r>
              <a:rPr lang="en-GB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great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accommodation at </a:t>
            </a:r>
            <a:r>
              <a:rPr lang="en-GB" sz="2400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a lower cost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Our service links them up with </a:t>
            </a:r>
            <a:r>
              <a:rPr lang="en-GB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unique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accommodation providers, helping people to </a:t>
            </a:r>
            <a:r>
              <a:rPr lang="en-GB" sz="2400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make the most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of their space and taking a small commission on each sale. We make selling your space easy, </a:t>
            </a:r>
            <a:r>
              <a:rPr lang="en-GB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finding accommodation fun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and travelling </a:t>
            </a:r>
            <a:r>
              <a:rPr lang="en-GB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interesting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again.</a:t>
            </a:r>
          </a:p>
          <a:p>
            <a:pPr marL="0" lvl="0" indent="0">
              <a:buClr>
                <a:srgbClr val="40BAD2"/>
              </a:buClr>
              <a:buNone/>
            </a:pPr>
            <a:r>
              <a:rPr lang="en-GB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Bold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text is good, </a:t>
            </a:r>
            <a:r>
              <a:rPr lang="en-GB" sz="2400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italics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can be improved.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53968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15225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resource can be used freely for educational purposes.</a:t>
            </a:r>
          </a:p>
          <a:p>
            <a:r>
              <a:rPr lang="en-GB" dirty="0"/>
              <a:t>Elements of this workshop draw on an approach taken by Debi </a:t>
            </a:r>
            <a:r>
              <a:rPr lang="en-GB" dirty="0" err="1"/>
              <a:t>Kleinman</a:t>
            </a:r>
            <a:r>
              <a:rPr lang="en-GB" dirty="0"/>
              <a:t> during an entrepreneurship educator’s symposium at Babson College 2019.</a:t>
            </a:r>
          </a:p>
          <a:p>
            <a:r>
              <a:rPr lang="en-GB" dirty="0"/>
              <a:t>See also First Pitch – Winning Money, Mentors and More for your </a:t>
            </a:r>
            <a:r>
              <a:rPr lang="en-GB" dirty="0" err="1"/>
              <a:t>startup</a:t>
            </a:r>
            <a:r>
              <a:rPr lang="en-GB" dirty="0"/>
              <a:t>, D </a:t>
            </a:r>
            <a:r>
              <a:rPr lang="en-GB" dirty="0" err="1"/>
              <a:t>Kleinman</a:t>
            </a:r>
            <a:r>
              <a:rPr lang="en-GB" dirty="0"/>
              <a:t>, Babson, 2020</a:t>
            </a:r>
          </a:p>
          <a:p>
            <a:r>
              <a:rPr lang="en-GB" dirty="0"/>
              <a:t>Video 1 forms part of a series of videos which were produced collaboratively by Steve Aicheler (Cardiff Met), Emma </a:t>
            </a:r>
            <a:r>
              <a:rPr lang="en-GB" dirty="0" err="1"/>
              <a:t>Forouzan</a:t>
            </a:r>
            <a:r>
              <a:rPr lang="en-GB" dirty="0"/>
              <a:t> (USW), Rhys Pearce (Cardiff </a:t>
            </a:r>
            <a:r>
              <a:rPr lang="en-GB" dirty="0" err="1"/>
              <a:t>Uni</a:t>
            </a:r>
            <a:r>
              <a:rPr lang="en-GB" dirty="0"/>
              <a:t>) and Keiran McGaughey (Like an Egg productions). These productions were funded by the Welsh Government and are available in English and Welsh.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6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Elevator Pitch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28731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hlinkClick r:id="rId2"/>
              </a:rPr>
              <a:t>https://www.youtube.com/watch?v=8Wlsr2MHmNc</a:t>
            </a:r>
            <a:endParaRPr lang="en-GB" sz="1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 – the basics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287315" cy="5120640"/>
          </a:xfrm>
        </p:spPr>
        <p:txBody>
          <a:bodyPr>
            <a:normAutofit/>
          </a:bodyPr>
          <a:lstStyle/>
          <a:p>
            <a:r>
              <a:rPr lang="en-GB" sz="2400" dirty="0"/>
              <a:t>We help (user group) to (problem you are solving or user need). We do this by (solution)</a:t>
            </a:r>
          </a:p>
          <a:p>
            <a:r>
              <a:rPr lang="en-GB" sz="2400" dirty="0"/>
              <a:t>EG – We help world travellers to find great accommodation. We do this by linking travellers and accommodation providers through our app.</a:t>
            </a:r>
          </a:p>
          <a:p>
            <a:r>
              <a:rPr lang="en-GB" sz="2400" dirty="0"/>
              <a:t>Your turn!</a:t>
            </a:r>
          </a:p>
          <a:p>
            <a:pPr marL="0" indent="0">
              <a:buNone/>
            </a:pPr>
            <a:endParaRPr lang="en-GB" sz="1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31528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171799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2 - The Hook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50147"/>
            <a:ext cx="6604387" cy="5350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Hook – this needs to be thought provoking or surprising or personal or dramatic, possibly even confrontational. You only have 1 or 2 sentences.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Not this… </a:t>
            </a:r>
            <a:r>
              <a:rPr lang="en-GB" sz="2400" dirty="0">
                <a:hlinkClick r:id="rId2"/>
              </a:rPr>
              <a:t>https://www.youtube.com/watch?v=yspf3dtA034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More like this… </a:t>
            </a:r>
            <a:r>
              <a:rPr lang="en-GB" sz="2400" dirty="0">
                <a:hlinkClick r:id="rId3"/>
              </a:rPr>
              <a:t>https://www.youtube.com/watch?v=apqki21fWss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88" y="6142749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292313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50147"/>
            <a:ext cx="6604387" cy="5350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Try starting with– </a:t>
            </a:r>
          </a:p>
          <a:p>
            <a:pPr marL="0" indent="0">
              <a:buNone/>
            </a:pPr>
            <a:r>
              <a:rPr lang="en-GB" sz="2400" dirty="0"/>
              <a:t>Did you know…</a:t>
            </a:r>
          </a:p>
          <a:p>
            <a:pPr marL="0" indent="0">
              <a:buNone/>
            </a:pPr>
            <a:r>
              <a:rPr lang="en-GB" sz="2400" dirty="0"/>
              <a:t>Wouldn’t it be great if…</a:t>
            </a:r>
          </a:p>
          <a:p>
            <a:pPr marL="0" indent="0">
              <a:buNone/>
            </a:pPr>
            <a:r>
              <a:rPr lang="en-GB" sz="2400" dirty="0"/>
              <a:t>Don’t you hate it when…</a:t>
            </a:r>
          </a:p>
          <a:p>
            <a:pPr marL="0" indent="0">
              <a:buNone/>
            </a:pPr>
            <a:r>
              <a:rPr lang="en-GB" sz="2400" dirty="0"/>
              <a:t>We have discovered…</a:t>
            </a:r>
          </a:p>
          <a:p>
            <a:pPr marL="0" indent="0">
              <a:buNone/>
            </a:pPr>
            <a:r>
              <a:rPr lang="en-GB" sz="2400" dirty="0"/>
              <a:t>Our customers…</a:t>
            </a:r>
          </a:p>
          <a:p>
            <a:pPr marL="0" indent="0">
              <a:buNone/>
            </a:pPr>
            <a:r>
              <a:rPr lang="en-GB" sz="2400" dirty="0"/>
              <a:t>Let me tell you a story…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53967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5479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2 - Example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40BAD2"/>
              </a:buClr>
              <a:buNone/>
            </a:pPr>
            <a:r>
              <a:rPr lang="en-GB" sz="2400" dirty="0"/>
              <a:t>Have you ever stayed in a faceless hotel, waking up not knowing if you were in Tokyo or Basildon? 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We help world travellers to find great accommodation. We do this by linking travellers and accommodation providers through our app.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5367" y="6137139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34822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3 – add some details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50147"/>
            <a:ext cx="7749484" cy="5350684"/>
          </a:xfrm>
        </p:spPr>
        <p:txBody>
          <a:bodyPr>
            <a:noAutofit/>
          </a:bodyPr>
          <a:lstStyle/>
          <a:p>
            <a:r>
              <a:rPr lang="en-GB" sz="2400" dirty="0"/>
              <a:t>Target market (user group) – how big is this market, and is it growing.</a:t>
            </a:r>
          </a:p>
          <a:p>
            <a:r>
              <a:rPr lang="en-GB" sz="2400" dirty="0"/>
              <a:t>What their problem/need is. What’s the evidence?</a:t>
            </a:r>
          </a:p>
          <a:p>
            <a:r>
              <a:rPr lang="en-GB" sz="2400" dirty="0"/>
              <a:t>How will you deliver your product or service (retail, b2b, app, website, personal).</a:t>
            </a:r>
          </a:p>
          <a:p>
            <a:r>
              <a:rPr lang="en-GB" sz="2400" dirty="0"/>
              <a:t>How it makes money.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69" y="6137139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58211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3 – add some details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50147"/>
            <a:ext cx="7749484" cy="5350684"/>
          </a:xfrm>
        </p:spPr>
        <p:txBody>
          <a:bodyPr>
            <a:noAutofit/>
          </a:bodyPr>
          <a:lstStyle/>
          <a:p>
            <a:r>
              <a:rPr lang="en-GB" sz="2400" dirty="0"/>
              <a:t>Target market (user group) – how big is this market, and is it growing.</a:t>
            </a:r>
          </a:p>
          <a:p>
            <a:r>
              <a:rPr lang="en-GB" sz="2400" dirty="0"/>
              <a:t>What their problem/need is. What’s the evidence?</a:t>
            </a:r>
          </a:p>
          <a:p>
            <a:r>
              <a:rPr lang="en-GB" sz="2400" dirty="0"/>
              <a:t>How will you deliver your product or service (retail, b2b, app, website, personal).</a:t>
            </a:r>
          </a:p>
          <a:p>
            <a:r>
              <a:rPr lang="en-GB" sz="2400" dirty="0"/>
              <a:t>How it makes money.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96" y="6148358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63876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3 - Example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8" y="606330"/>
            <a:ext cx="2922019" cy="148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" y="3586920"/>
            <a:ext cx="3555657" cy="24992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40BAD2"/>
              </a:buClr>
              <a:buNone/>
            </a:pPr>
            <a:r>
              <a:rPr lang="en-GB" sz="2400" dirty="0"/>
              <a:t>Have you ever stayed in a faceless hotel, waking up not knowing if you were in Tokyo or Basildon? And did you know that the global travel industry grew 4% in 2018, making it worth $8.8 Trillion dollars? </a:t>
            </a: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Our customers travel for business and pleasure and want to access great accommodation at a lower costs. Our service links them up with unique accommodation providers, helping people to make the most of their space and taking a small commission on each sale. We make selling your space easy, finding accommodation fun and travelling interesting again.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2196" y="6086212"/>
            <a:ext cx="203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Steve Aicheler 2020</a:t>
            </a:r>
          </a:p>
        </p:txBody>
      </p:sp>
    </p:spTree>
    <p:extLst>
      <p:ext uri="{BB962C8B-B14F-4D97-AF65-F5344CB8AC3E}">
        <p14:creationId xmlns:p14="http://schemas.microsoft.com/office/powerpoint/2010/main" val="284502928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Gotham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CE3F7D1FD6C408FA9E60A24A52FF9" ma:contentTypeVersion="13" ma:contentTypeDescription="Create a new document." ma:contentTypeScope="" ma:versionID="764482a67809a17c005f1f5a4d5d3cd8">
  <xsd:schema xmlns:xsd="http://www.w3.org/2001/XMLSchema" xmlns:xs="http://www.w3.org/2001/XMLSchema" xmlns:p="http://schemas.microsoft.com/office/2006/metadata/properties" xmlns:ns3="6fffb2f6-31b0-4fa6-a388-4ca5af6d2394" xmlns:ns4="46d67afe-9ddc-4e98-9874-dd30d423437c" targetNamespace="http://schemas.microsoft.com/office/2006/metadata/properties" ma:root="true" ma:fieldsID="82730c231ac6179b3511bb4e3caaedb6" ns3:_="" ns4:_="">
    <xsd:import namespace="6fffb2f6-31b0-4fa6-a388-4ca5af6d2394"/>
    <xsd:import namespace="46d67afe-9ddc-4e98-9874-dd30d42343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fb2f6-31b0-4fa6-a388-4ca5af6d23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67afe-9ddc-4e98-9874-dd30d4234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8A5C2F-4D8D-44BA-91C2-8C28E87670F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6d67afe-9ddc-4e98-9874-dd30d423437c"/>
    <ds:schemaRef ds:uri="6fffb2f6-31b0-4fa6-a388-4ca5af6d23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DC83E1-BFAC-4D29-BB66-0CEEA7B1A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069DD0-7575-4703-BDCB-4327EDABE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ffb2f6-31b0-4fa6-a388-4ca5af6d2394"/>
    <ds:schemaRef ds:uri="46d67afe-9ddc-4e98-9874-dd30d42343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7808</TotalTime>
  <Words>793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Wingdings 2</vt:lpstr>
      <vt:lpstr>Gotham</vt:lpstr>
      <vt:lpstr>Calibri</vt:lpstr>
      <vt:lpstr>Frame</vt:lpstr>
      <vt:lpstr>Elevator Pitches</vt:lpstr>
      <vt:lpstr>Elevator Pitch </vt:lpstr>
      <vt:lpstr>Activity 1 – the basics </vt:lpstr>
      <vt:lpstr>Activity 2 - The Hook </vt:lpstr>
      <vt:lpstr>Activity 2 </vt:lpstr>
      <vt:lpstr>Activity 2 - Example </vt:lpstr>
      <vt:lpstr>Activity 3 – add some details </vt:lpstr>
      <vt:lpstr>Activity 3 – add some details </vt:lpstr>
      <vt:lpstr>Activity 3 - Example </vt:lpstr>
      <vt:lpstr>Activity 4 – ramp up the language </vt:lpstr>
      <vt:lpstr>Activity 4 - Example </vt:lpstr>
      <vt:lpstr>References and reuse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HMRC and the Self Employed</dc:title>
  <dc:creator>Aicheler, Steve</dc:creator>
  <cp:lastModifiedBy>Alison Price</cp:lastModifiedBy>
  <cp:revision>112</cp:revision>
  <cp:lastPrinted>2018-10-04T08:50:31Z</cp:lastPrinted>
  <dcterms:created xsi:type="dcterms:W3CDTF">2017-10-09T10:05:25Z</dcterms:created>
  <dcterms:modified xsi:type="dcterms:W3CDTF">2020-09-08T15:36:52Z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0x01010078DCE3F7D1FD6C408FA9E60A24A52FF9</vt:lpwstr>
  </property>
</Properties>
</file>