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3"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9144000"/>
  <p:notesSz cx="6858000" cy="9144000"/>
  <p:embeddedFontLst>
    <p:embeddedFont>
      <p:font typeface="Century Gothic"/>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CenturyGothic-italic.fntdata"/><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font" Target="fonts/CenturyGothic-bold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CenturyGothic-bold.fntdata"/><Relationship Id="rId6" Type="http://schemas.openxmlformats.org/officeDocument/2006/relationships/slide" Target="slides/slide2.xml"/><Relationship Id="rId18" Type="http://schemas.openxmlformats.org/officeDocument/2006/relationships/font" Target="fonts/CenturyGothic-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wrap="square"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wrap="square"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wrap="square" tIns="91425"/>
          <a:lstStyle>
            <a:lvl1pPr indent="0" lvl="0" marL="0" marR="0" rtl="0" algn="l">
              <a:spcBef>
                <a:spcPts val="0"/>
              </a:spcBef>
              <a:buChar char="●"/>
              <a:defRPr b="0" i="0" sz="1200" u="none" cap="none" strike="noStrike">
                <a:solidFill>
                  <a:schemeClr val="dk1"/>
                </a:solidFill>
                <a:latin typeface="Calibri"/>
                <a:ea typeface="Calibri"/>
                <a:cs typeface="Calibri"/>
                <a:sym typeface="Calibri"/>
              </a:defRPr>
            </a:lvl1pPr>
            <a:lvl2pPr indent="0" lvl="1" marL="457200" marR="0" rtl="0" algn="l">
              <a:spcBef>
                <a:spcPts val="0"/>
              </a:spcBef>
              <a:buChar char="○"/>
              <a:defRPr b="0" i="0" sz="1200" u="none" cap="none" strike="noStrike">
                <a:solidFill>
                  <a:schemeClr val="dk1"/>
                </a:solidFill>
                <a:latin typeface="Calibri"/>
                <a:ea typeface="Calibri"/>
                <a:cs typeface="Calibri"/>
                <a:sym typeface="Calibri"/>
              </a:defRPr>
            </a:lvl2pPr>
            <a:lvl3pPr indent="0" lvl="2" marL="914400" marR="0" rtl="0" algn="l">
              <a:spcBef>
                <a:spcPts val="0"/>
              </a:spcBef>
              <a:buChar char="■"/>
              <a:defRPr b="0" i="0" sz="1200" u="none" cap="none" strike="noStrike">
                <a:solidFill>
                  <a:schemeClr val="dk1"/>
                </a:solidFill>
                <a:latin typeface="Calibri"/>
                <a:ea typeface="Calibri"/>
                <a:cs typeface="Calibri"/>
                <a:sym typeface="Calibri"/>
              </a:defRPr>
            </a:lvl3pPr>
            <a:lvl4pPr indent="0" lvl="3" marL="1371600" marR="0" rtl="0" algn="l">
              <a:spcBef>
                <a:spcPts val="0"/>
              </a:spcBef>
              <a:buChar char="●"/>
              <a:defRPr b="0" i="0" sz="1200" u="none" cap="none" strike="noStrike">
                <a:solidFill>
                  <a:schemeClr val="dk1"/>
                </a:solidFill>
                <a:latin typeface="Calibri"/>
                <a:ea typeface="Calibri"/>
                <a:cs typeface="Calibri"/>
                <a:sym typeface="Calibri"/>
              </a:defRPr>
            </a:lvl4pPr>
            <a:lvl5pPr indent="0" lvl="4" marL="1828800" marR="0" rtl="0" algn="l">
              <a:spcBef>
                <a:spcPts val="0"/>
              </a:spcBef>
              <a:buChar char="○"/>
              <a:defRPr b="0" i="0" sz="1200" u="none" cap="none" strike="noStrike">
                <a:solidFill>
                  <a:schemeClr val="dk1"/>
                </a:solidFill>
                <a:latin typeface="Calibri"/>
                <a:ea typeface="Calibri"/>
                <a:cs typeface="Calibri"/>
                <a:sym typeface="Calibri"/>
              </a:defRPr>
            </a:lvl5pPr>
            <a:lvl6pPr indent="0" lvl="5" marL="2286000" marR="0" rtl="0" algn="l">
              <a:spcBef>
                <a:spcPts val="0"/>
              </a:spcBef>
              <a:buChar char="■"/>
              <a:defRPr b="0" i="0" sz="1200" u="none" cap="none" strike="noStrike">
                <a:solidFill>
                  <a:schemeClr val="dk1"/>
                </a:solidFill>
                <a:latin typeface="Calibri"/>
                <a:ea typeface="Calibri"/>
                <a:cs typeface="Calibri"/>
                <a:sym typeface="Calibri"/>
              </a:defRPr>
            </a:lvl6pPr>
            <a:lvl7pPr indent="0" lvl="6" marL="2743200" marR="0" rtl="0" algn="l">
              <a:spcBef>
                <a:spcPts val="0"/>
              </a:spcBef>
              <a:buChar char="●"/>
              <a:defRPr b="0" i="0" sz="1200" u="none" cap="none" strike="noStrike">
                <a:solidFill>
                  <a:schemeClr val="dk1"/>
                </a:solidFill>
                <a:latin typeface="Calibri"/>
                <a:ea typeface="Calibri"/>
                <a:cs typeface="Calibri"/>
                <a:sym typeface="Calibri"/>
              </a:defRPr>
            </a:lvl7pPr>
            <a:lvl8pPr indent="0" lvl="7" marL="3200400" marR="0" rtl="0" algn="l">
              <a:spcBef>
                <a:spcPts val="0"/>
              </a:spcBef>
              <a:buChar char="○"/>
              <a:defRPr b="0" i="0" sz="1200" u="none" cap="none" strike="noStrike">
                <a:solidFill>
                  <a:schemeClr val="dk1"/>
                </a:solidFill>
                <a:latin typeface="Calibri"/>
                <a:ea typeface="Calibri"/>
                <a:cs typeface="Calibri"/>
                <a:sym typeface="Calibri"/>
              </a:defRPr>
            </a:lvl8pPr>
            <a:lvl9pPr indent="0" lvl="8" marL="3657600" marR="0" rtl="0" algn="l">
              <a:spcBef>
                <a:spcPts val="0"/>
              </a:spcBef>
              <a:buChar char="■"/>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wrap="square"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31" name="Shape 1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Shape 206"/>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07" name="Shape 2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Shape 212"/>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13" name="Shape 21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Shape 218"/>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19" name="Shape 21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Shape 224"/>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25" name="Shape 2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41" name="Shape 1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47" name="Shape 147"/>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Go over what innovation is (and perhaps what it ‘isn’t just’ – It isn’t just creativity, it’s creativity that is applied to new ideas w/in an organization or to start a new business.  It is not just a new invention, a one-off, etc. It is often a constant part of a firm’s strategy and is increasingly necessary in an interconnected world where barriers to knowledge and access to other ideas/businesses are decreasing for consumers.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48" name="Shape 148"/>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54" name="Shape 154"/>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In the past, many organizations have been able to survive even with very limited amounts of innovation. They focus on providing quality products and simply update them to a level that maintains their competitiveness in the market. This method still applies to some products with long lifecycles and few opportunities for innovation.</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55" name="Shape 155"/>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61" name="Shape 161"/>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Entrepreneurs bring innovation to the start-up, but also need to be aware of the need to keep innovating. Intrepreneurs are w/in an organization and see innovative opportunities from within. </a:t>
            </a:r>
          </a:p>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Bottom up challenges are for managers who need to balance innovation with viability. Top-down, needs to be implementable and need buy-in from the implementers below.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62" name="Shape 162"/>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68" name="Shape 168"/>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Product: This one is likely the easiest to picture. Think of car manufacturers coming out with a new model every year or Apple coming out with a new iPhone. It can also be more disruptive, like the first electric car or the first iPad. </a:t>
            </a:r>
          </a:p>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Process: Think about how services have changed to the way we do things. A few years ago, speaking with someone far away always involved the telephone. VOIP systems mean we can use our computers. Renting a hotel room used to mean using a travel agent to book or calling the hotel directly. Now we have online booking engines, and non-hotel choices like air bnb. The processes can be more behind the scenes, as businesses can improve their logistics internally or can improve their supply chain operation to operate more efficiently.</a:t>
            </a:r>
          </a:p>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Position: Think about businesses that suddenly targeting different segments of a market (think of a food company switching its target from parents to children with changes in advertising/branding or airlines w’ additional classes of service (economy premium/plus) target a market that no one had tapped (low-cost airlines targeting lower-income travellers, online degree programs)</a:t>
            </a:r>
          </a:p>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Paradigm may be the hardest to conceptualize from this description. Think of a brand ‘reinventing’ what a concept means to the market. Book sales used to mean a bookstore, but Amazon reinvented it to mean an online marketplace. Dyson reinvented the home appliance market to be one focused on high-technology items. iTunes reinvented what we think of when we conceptualize our music collection.  Brands can reinvent what they mean as well- IBM changed from a hardware supplier to a consultancy/services firm and completely sold off its product manufacturing arm.</a:t>
            </a:r>
          </a:p>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There can be overlap!</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69" name="Shape 169"/>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200">
                <a:solidFill>
                  <a:schemeClr val="dk1"/>
                </a:solidFill>
                <a:latin typeface="Calibri"/>
                <a:ea typeface="Calibri"/>
                <a:cs typeface="Calibri"/>
                <a:sym typeface="Calibri"/>
              </a:rPr>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76" name="Shape 176"/>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These should not be all thought of as mutually exclusive, rather they all feed into innovation and all can impact one another. Each innovation dimension is on a continuum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77" name="Shape 177"/>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200">
                <a:solidFill>
                  <a:schemeClr val="dk1"/>
                </a:solidFill>
                <a:latin typeface="Calibri"/>
                <a:ea typeface="Calibri"/>
                <a:cs typeface="Calibri"/>
                <a:sym typeface="Calibri"/>
              </a:rPr>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93" name="Shape 193"/>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A few words about who Clearview is</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94" name="Shape 194"/>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200">
                <a:solidFill>
                  <a:schemeClr val="dk1"/>
                </a:solidFill>
                <a:latin typeface="Calibri"/>
                <a:ea typeface="Calibri"/>
                <a:cs typeface="Calibri"/>
                <a:sym typeface="Calibri"/>
              </a:rPr>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00" name="Shape 200"/>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This is from their website, it frames the next questions.</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01" name="Shape 201"/>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200">
                <a:solidFill>
                  <a:schemeClr val="dk1"/>
                </a:solidFill>
                <a:latin typeface="Calibri"/>
                <a:ea typeface="Calibri"/>
                <a:cs typeface="Calibri"/>
                <a:sym typeface="Calibri"/>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title">
  <p:cSld name="Title Slide">
    <p:bg>
      <p:bgPr>
        <a:gradFill>
          <a:gsLst>
            <a:gs pos="0">
              <a:srgbClr val="E1DBC9"/>
            </a:gs>
            <a:gs pos="77000">
              <a:srgbClr val="C8C1B0"/>
            </a:gs>
            <a:gs pos="100000">
              <a:srgbClr val="C0BAAA"/>
            </a:gs>
          </a:gsLst>
          <a:lin ang="5400000" scaled="0"/>
        </a:gradFill>
      </p:bgPr>
    </p:bg>
    <p:spTree>
      <p:nvGrpSpPr>
        <p:cNvPr id="16" name="Shape 16"/>
        <p:cNvGrpSpPr/>
        <p:nvPr/>
      </p:nvGrpSpPr>
      <p:grpSpPr>
        <a:xfrm>
          <a:off x="0" y="0"/>
          <a:ext cx="0" cy="0"/>
          <a:chOff x="0" y="0"/>
          <a:chExt cx="0" cy="0"/>
        </a:xfrm>
      </p:grpSpPr>
      <p:sp>
        <p:nvSpPr>
          <p:cNvPr id="17" name="Shape 17"/>
          <p:cNvSpPr/>
          <p:nvPr/>
        </p:nvSpPr>
        <p:spPr>
          <a:xfrm>
            <a:off x="0" y="0"/>
            <a:ext cx="9144000" cy="6858000"/>
          </a:xfrm>
          <a:prstGeom prst="rect">
            <a:avLst/>
          </a:prstGeom>
          <a:blipFill rotWithShape="1">
            <a:blip r:embed="rId2">
              <a:alphaModFix amt="45000"/>
            </a:blip>
            <a:tile algn="tl" flip="none" tx="-44450" sx="85000" ty="38100" sy="85000"/>
          </a:blipFill>
          <a:ln>
            <a:noFill/>
          </a:ln>
        </p:spPr>
        <p:txBody>
          <a:bodyPr anchorCtr="0" anchor="ctr" bIns="91425" lIns="91425" rIns="91425" wrap="square" tIns="91425">
            <a:noAutofit/>
          </a:bodyPr>
          <a:lstStyle/>
          <a:p>
            <a:pPr lvl="0">
              <a:spcBef>
                <a:spcPts val="0"/>
              </a:spcBef>
              <a:buNone/>
            </a:pPr>
            <a:r>
              <a:t/>
            </a:r>
            <a:endParaRPr/>
          </a:p>
        </p:txBody>
      </p:sp>
      <p:sp>
        <p:nvSpPr>
          <p:cNvPr id="18" name="Shape 18"/>
          <p:cNvSpPr/>
          <p:nvPr/>
        </p:nvSpPr>
        <p:spPr>
          <a:xfrm>
            <a:off x="980901" y="1267729"/>
            <a:ext cx="7182196" cy="4307949"/>
          </a:xfrm>
          <a:prstGeom prst="rect">
            <a:avLst/>
          </a:prstGeom>
          <a:solidFill>
            <a:schemeClr val="lt1"/>
          </a:solidFill>
          <a:ln>
            <a:noFill/>
          </a:ln>
          <a:effectLst>
            <a:outerShdw blurRad="50799" rotWithShape="0" algn="ctr">
              <a:srgbClr val="000000">
                <a:alpha val="65882"/>
              </a:srgbClr>
            </a:outerShdw>
          </a:effectLst>
        </p:spPr>
        <p:txBody>
          <a:bodyPr anchorCtr="0" anchor="ctr" bIns="91425" lIns="91425" rIns="91425" wrap="square" tIns="91425">
            <a:noAutofit/>
          </a:bodyPr>
          <a:lstStyle/>
          <a:p>
            <a:pPr lvl="0">
              <a:spcBef>
                <a:spcPts val="0"/>
              </a:spcBef>
              <a:buNone/>
            </a:pPr>
            <a:r>
              <a:t/>
            </a:r>
            <a:endParaRPr/>
          </a:p>
        </p:txBody>
      </p:sp>
      <p:sp>
        <p:nvSpPr>
          <p:cNvPr id="19" name="Shape 19"/>
          <p:cNvSpPr/>
          <p:nvPr/>
        </p:nvSpPr>
        <p:spPr>
          <a:xfrm>
            <a:off x="1085850" y="1411615"/>
            <a:ext cx="6972300" cy="4034770"/>
          </a:xfrm>
          <a:prstGeom prst="rect">
            <a:avLst/>
          </a:prstGeom>
          <a:noFill/>
          <a:ln cap="sq" cmpd="sng" w="9525">
            <a:solidFill>
              <a:srgbClr val="3F3F3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0" name="Shape 20"/>
          <p:cNvSpPr/>
          <p:nvPr/>
        </p:nvSpPr>
        <p:spPr>
          <a:xfrm>
            <a:off x="3851910" y="1267729"/>
            <a:ext cx="1440180" cy="731519"/>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nvGrpSpPr>
          <p:cNvPr id="21" name="Shape 21"/>
          <p:cNvGrpSpPr/>
          <p:nvPr/>
        </p:nvGrpSpPr>
        <p:grpSpPr>
          <a:xfrm>
            <a:off x="3937634" y="1267730"/>
            <a:ext cx="1268729" cy="645295"/>
            <a:chOff x="5318305" y="1386267"/>
            <a:chExt cx="1567330" cy="645295"/>
          </a:xfrm>
        </p:grpSpPr>
        <p:cxnSp>
          <p:nvCxnSpPr>
            <p:cNvPr id="22" name="Shape 22"/>
            <p:cNvCxnSpPr/>
            <p:nvPr/>
          </p:nvCxnSpPr>
          <p:spPr>
            <a:xfrm>
              <a:off x="5318305" y="1386267"/>
              <a:ext cx="0" cy="640079"/>
            </a:xfrm>
            <a:prstGeom prst="straightConnector1">
              <a:avLst/>
            </a:prstGeom>
            <a:solidFill>
              <a:srgbClr val="262626"/>
            </a:solidFill>
            <a:ln cap="flat" cmpd="sng" w="9525">
              <a:solidFill>
                <a:schemeClr val="dk1"/>
              </a:solidFill>
              <a:prstDash val="solid"/>
              <a:miter lim="800000"/>
              <a:headEnd len="med" w="med" type="none"/>
              <a:tailEnd len="med" w="med" type="none"/>
            </a:ln>
          </p:spPr>
        </p:cxnSp>
        <p:cxnSp>
          <p:nvCxnSpPr>
            <p:cNvPr id="23" name="Shape 23"/>
            <p:cNvCxnSpPr/>
            <p:nvPr/>
          </p:nvCxnSpPr>
          <p:spPr>
            <a:xfrm>
              <a:off x="6885636" y="1386267"/>
              <a:ext cx="0" cy="640079"/>
            </a:xfrm>
            <a:prstGeom prst="straightConnector1">
              <a:avLst/>
            </a:prstGeom>
            <a:solidFill>
              <a:srgbClr val="262626"/>
            </a:solidFill>
            <a:ln cap="flat" cmpd="sng" w="9525">
              <a:solidFill>
                <a:schemeClr val="dk1"/>
              </a:solidFill>
              <a:prstDash val="solid"/>
              <a:miter lim="800000"/>
              <a:headEnd len="med" w="med" type="none"/>
              <a:tailEnd len="med" w="med" type="none"/>
            </a:ln>
          </p:spPr>
        </p:cxnSp>
        <p:cxnSp>
          <p:nvCxnSpPr>
            <p:cNvPr id="24" name="Shape 24"/>
            <p:cNvCxnSpPr/>
            <p:nvPr/>
          </p:nvCxnSpPr>
          <p:spPr>
            <a:xfrm>
              <a:off x="5318305" y="2031563"/>
              <a:ext cx="1567330" cy="0"/>
            </a:xfrm>
            <a:prstGeom prst="straightConnector1">
              <a:avLst/>
            </a:prstGeom>
            <a:solidFill>
              <a:srgbClr val="262626"/>
            </a:solidFill>
            <a:ln cap="flat" cmpd="sng" w="9525">
              <a:solidFill>
                <a:schemeClr val="dk1"/>
              </a:solidFill>
              <a:prstDash val="solid"/>
              <a:miter lim="800000"/>
              <a:headEnd len="med" w="med" type="none"/>
              <a:tailEnd len="med" w="med" type="none"/>
            </a:ln>
          </p:spPr>
        </p:cxnSp>
      </p:grpSp>
      <p:sp>
        <p:nvSpPr>
          <p:cNvPr id="25" name="Shape 25"/>
          <p:cNvSpPr txBox="1"/>
          <p:nvPr>
            <p:ph type="ctrTitle"/>
          </p:nvPr>
        </p:nvSpPr>
        <p:spPr>
          <a:xfrm>
            <a:off x="1171280" y="2091263"/>
            <a:ext cx="6801439" cy="2590800"/>
          </a:xfrm>
          <a:prstGeom prst="rect">
            <a:avLst/>
          </a:prstGeom>
          <a:noFill/>
          <a:ln>
            <a:noFill/>
          </a:ln>
        </p:spPr>
        <p:txBody>
          <a:bodyPr anchorCtr="0" anchor="ctr" bIns="91425" lIns="91425" rIns="91425" wrap="square" tIns="91425"/>
          <a:lstStyle>
            <a:lvl1pPr indent="0" lvl="0" marL="0" marR="0" rtl="0" algn="ctr">
              <a:lnSpc>
                <a:spcPct val="83000"/>
              </a:lnSpc>
              <a:spcBef>
                <a:spcPts val="0"/>
              </a:spcBef>
              <a:buClr>
                <a:srgbClr val="262626"/>
              </a:buClr>
              <a:buFont typeface="Century Gothic"/>
              <a:buNone/>
              <a:defRPr b="0" i="0" sz="72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6" name="Shape 26"/>
          <p:cNvSpPr txBox="1"/>
          <p:nvPr>
            <p:ph idx="1" type="subTitle"/>
          </p:nvPr>
        </p:nvSpPr>
        <p:spPr>
          <a:xfrm>
            <a:off x="1171575" y="4682062"/>
            <a:ext cx="6803136" cy="457200"/>
          </a:xfrm>
          <a:prstGeom prst="rect">
            <a:avLst/>
          </a:prstGeom>
          <a:noFill/>
          <a:ln>
            <a:noFill/>
          </a:ln>
        </p:spPr>
        <p:txBody>
          <a:bodyPr anchorCtr="0" anchor="t" bIns="91425" lIns="91425" rIns="91425" wrap="square" tIns="91425"/>
          <a:lstStyle>
            <a:lvl1pPr indent="0" lvl="0" marL="0" marR="0" rtl="0" algn="ctr">
              <a:lnSpc>
                <a:spcPct val="100000"/>
              </a:lnSpc>
              <a:spcBef>
                <a:spcPts val="0"/>
              </a:spcBef>
              <a:spcAft>
                <a:spcPts val="0"/>
              </a:spcAft>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1pPr>
            <a:lvl2pPr indent="0" lvl="1" marL="457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2pPr>
            <a:lvl3pPr indent="0" lvl="2" marL="9144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3pPr>
            <a:lvl4pPr indent="0" lvl="3" marL="13716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4pPr>
            <a:lvl5pPr indent="0" lvl="4" marL="18288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5pPr>
            <a:lvl6pPr indent="0" lvl="5" marL="22860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6pPr>
            <a:lvl7pPr indent="0" lvl="6" marL="2743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7pPr>
            <a:lvl8pPr indent="0" lvl="7" marL="32004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8pPr>
            <a:lvl9pPr indent="0" lvl="8" marL="36576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9pPr>
          </a:lstStyle>
          <a:p/>
        </p:txBody>
      </p:sp>
      <p:sp>
        <p:nvSpPr>
          <p:cNvPr id="27" name="Shape 27"/>
          <p:cNvSpPr txBox="1"/>
          <p:nvPr>
            <p:ph idx="10" type="dt"/>
          </p:nvPr>
        </p:nvSpPr>
        <p:spPr>
          <a:xfrm>
            <a:off x="3989069" y="1341255"/>
            <a:ext cx="1165859" cy="527212"/>
          </a:xfrm>
          <a:prstGeom prst="rect">
            <a:avLst/>
          </a:prstGeom>
          <a:noFill/>
          <a:ln>
            <a:noFill/>
          </a:ln>
        </p:spPr>
        <p:txBody>
          <a:bodyPr anchorCtr="0" anchor="b" bIns="91425" lIns="91425" rIns="91425" wrap="square" tIns="91425"/>
          <a:lstStyle>
            <a:lvl1pPr indent="0" lvl="0" marL="0" marR="0" rtl="0" algn="ctr">
              <a:spcBef>
                <a:spcPts val="0"/>
              </a:spcBef>
              <a:buNone/>
              <a:defRPr b="0" i="0" sz="1300" u="none" cap="none" strike="noStrike">
                <a:solidFill>
                  <a:schemeClr val="dk1"/>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28" name="Shape 28"/>
          <p:cNvSpPr txBox="1"/>
          <p:nvPr>
            <p:ph idx="11" type="ftr"/>
          </p:nvPr>
        </p:nvSpPr>
        <p:spPr>
          <a:xfrm>
            <a:off x="1090421" y="5211060"/>
            <a:ext cx="4429124" cy="228600"/>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29" name="Shape 29"/>
          <p:cNvSpPr txBox="1"/>
          <p:nvPr>
            <p:ph idx="12" type="sldNum"/>
          </p:nvPr>
        </p:nvSpPr>
        <p:spPr>
          <a:xfrm>
            <a:off x="6455189" y="5212080"/>
            <a:ext cx="1583910" cy="2286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94" name="Shape 94"/>
        <p:cNvGrpSpPr/>
        <p:nvPr/>
      </p:nvGrpSpPr>
      <p:grpSpPr>
        <a:xfrm>
          <a:off x="0" y="0"/>
          <a:ext cx="0" cy="0"/>
          <a:chOff x="0" y="0"/>
          <a:chExt cx="0" cy="0"/>
        </a:xfrm>
      </p:grpSpPr>
      <p:sp>
        <p:nvSpPr>
          <p:cNvPr id="95" name="Shape 95"/>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6" name="Shape 96"/>
          <p:cNvSpPr txBox="1"/>
          <p:nvPr>
            <p:ph idx="1" type="body"/>
          </p:nvPr>
        </p:nvSpPr>
        <p:spPr>
          <a:xfrm rot="5400000">
            <a:off x="2606039" y="297179"/>
            <a:ext cx="3931919" cy="7543800"/>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97" name="Shape 97"/>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8" name="Shape 98"/>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9" name="Shape 99"/>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100" name="Shape 100"/>
        <p:cNvGrpSpPr/>
        <p:nvPr/>
      </p:nvGrpSpPr>
      <p:grpSpPr>
        <a:xfrm>
          <a:off x="0" y="0"/>
          <a:ext cx="0" cy="0"/>
          <a:chOff x="0" y="0"/>
          <a:chExt cx="0" cy="0"/>
        </a:xfrm>
      </p:grpSpPr>
      <p:sp>
        <p:nvSpPr>
          <p:cNvPr id="101" name="Shape 101"/>
          <p:cNvSpPr txBox="1"/>
          <p:nvPr>
            <p:ph type="title"/>
          </p:nvPr>
        </p:nvSpPr>
        <p:spPr>
          <a:xfrm rot="5400000">
            <a:off x="5000625" y="2505074"/>
            <a:ext cx="5257799" cy="1771650"/>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2" name="Shape 102"/>
          <p:cNvSpPr txBox="1"/>
          <p:nvPr>
            <p:ph idx="1" type="body"/>
          </p:nvPr>
        </p:nvSpPr>
        <p:spPr>
          <a:xfrm rot="5400000">
            <a:off x="1028700" y="361949"/>
            <a:ext cx="5257799" cy="60578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03" name="Shape 10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04" name="Shape 10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05" name="Shape 10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asic Content">
    <p:spTree>
      <p:nvGrpSpPr>
        <p:cNvPr id="106" name="Shape 106"/>
        <p:cNvGrpSpPr/>
        <p:nvPr/>
      </p:nvGrpSpPr>
      <p:grpSpPr>
        <a:xfrm>
          <a:off x="0" y="0"/>
          <a:ext cx="0" cy="0"/>
          <a:chOff x="0" y="0"/>
          <a:chExt cx="0" cy="0"/>
        </a:xfrm>
      </p:grpSpPr>
      <p:sp>
        <p:nvSpPr>
          <p:cNvPr id="107" name="Shape 107"/>
          <p:cNvSpPr txBox="1"/>
          <p:nvPr>
            <p:ph type="title"/>
          </p:nvPr>
        </p:nvSpPr>
        <p:spPr>
          <a:xfrm>
            <a:off x="1115616" y="548679"/>
            <a:ext cx="6912767" cy="1080120"/>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262626"/>
              </a:buClr>
              <a:buFont typeface="Century Gothic"/>
              <a:buNone/>
              <a:defRPr b="0" i="0" sz="32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8" name="Shape 108"/>
          <p:cNvSpPr txBox="1"/>
          <p:nvPr>
            <p:ph idx="1" type="body"/>
          </p:nvPr>
        </p:nvSpPr>
        <p:spPr>
          <a:xfrm>
            <a:off x="1116013" y="1916113"/>
            <a:ext cx="6985000" cy="4321198"/>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3F3F3F"/>
              </a:buClr>
              <a:buFont typeface="Garamond"/>
              <a:buNone/>
              <a:defRPr b="0" i="0" sz="24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2_Title Slide">
    <p:spTree>
      <p:nvGrpSpPr>
        <p:cNvPr id="109" name="Shape 109"/>
        <p:cNvGrpSpPr/>
        <p:nvPr/>
      </p:nvGrpSpPr>
      <p:grpSpPr>
        <a:xfrm>
          <a:off x="0" y="0"/>
          <a:ext cx="0" cy="0"/>
          <a:chOff x="0" y="0"/>
          <a:chExt cx="0" cy="0"/>
        </a:xfrm>
      </p:grpSpPr>
      <p:sp>
        <p:nvSpPr>
          <p:cNvPr id="110" name="Shape 110"/>
          <p:cNvSpPr/>
          <p:nvPr/>
        </p:nvSpPr>
        <p:spPr>
          <a:xfrm>
            <a:off x="-36511" y="0"/>
            <a:ext cx="9288463" cy="6858000"/>
          </a:xfrm>
          <a:prstGeom prst="rect">
            <a:avLst/>
          </a:prstGeom>
          <a:solidFill>
            <a:schemeClr val="lt1"/>
          </a:solidFill>
          <a:ln>
            <a:noFill/>
          </a:ln>
        </p:spPr>
        <p:txBody>
          <a:bodyPr anchorCtr="0" anchor="t" bIns="45700" lIns="91425" rIns="91425" wrap="square" tIns="45700">
            <a:noAutofit/>
          </a:bodyPr>
          <a:lstStyle/>
          <a:p>
            <a:pPr indent="0" lvl="0" marL="0" marR="0" rtl="0" algn="ctr">
              <a:spcBef>
                <a:spcPts val="0"/>
              </a:spcBef>
              <a:buNone/>
            </a:pPr>
            <a:r>
              <a:t/>
            </a:r>
            <a:endParaRPr sz="2400">
              <a:solidFill>
                <a:schemeClr val="dk1"/>
              </a:solidFill>
              <a:latin typeface="Arial"/>
              <a:ea typeface="Arial"/>
              <a:cs typeface="Arial"/>
              <a:sym typeface="Arial"/>
            </a:endParaRPr>
          </a:p>
        </p:txBody>
      </p:sp>
      <p:pic>
        <p:nvPicPr>
          <p:cNvPr id="111" name="Shape 111"/>
          <p:cNvPicPr preferRelativeResize="0"/>
          <p:nvPr/>
        </p:nvPicPr>
        <p:blipFill rotWithShape="1">
          <a:blip r:embed="rId2">
            <a:alphaModFix/>
          </a:blip>
          <a:srcRect b="0" l="0" r="0" t="0"/>
          <a:stretch/>
        </p:blipFill>
        <p:spPr>
          <a:xfrm>
            <a:off x="228600" y="190500"/>
            <a:ext cx="8712199" cy="6476999"/>
          </a:xfrm>
          <a:prstGeom prst="rect">
            <a:avLst/>
          </a:prstGeom>
          <a:noFill/>
          <a:ln>
            <a:noFill/>
          </a:ln>
        </p:spPr>
      </p:pic>
      <p:cxnSp>
        <p:nvCxnSpPr>
          <p:cNvPr id="112" name="Shape 112"/>
          <p:cNvCxnSpPr/>
          <p:nvPr/>
        </p:nvCxnSpPr>
        <p:spPr>
          <a:xfrm>
            <a:off x="7043738" y="5589589"/>
            <a:ext cx="0" cy="871536"/>
          </a:xfrm>
          <a:prstGeom prst="straightConnector1">
            <a:avLst/>
          </a:prstGeom>
          <a:noFill/>
          <a:ln cap="flat" cmpd="sng" w="19050">
            <a:solidFill>
              <a:schemeClr val="lt1"/>
            </a:solidFill>
            <a:prstDash val="solid"/>
            <a:round/>
            <a:headEnd len="med" w="med" type="none"/>
            <a:tailEnd len="med" w="med" type="none"/>
          </a:ln>
        </p:spPr>
      </p:cxnSp>
      <p:pic>
        <p:nvPicPr>
          <p:cNvPr descr="uw-logo-white" id="113" name="Shape 113"/>
          <p:cNvPicPr preferRelativeResize="0"/>
          <p:nvPr/>
        </p:nvPicPr>
        <p:blipFill rotWithShape="1">
          <a:blip r:embed="rId3">
            <a:alphaModFix/>
          </a:blip>
          <a:srcRect b="0" l="0" r="0" t="0"/>
          <a:stretch/>
        </p:blipFill>
        <p:spPr>
          <a:xfrm>
            <a:off x="7161214" y="5683250"/>
            <a:ext cx="1514474" cy="757238"/>
          </a:xfrm>
          <a:prstGeom prst="rect">
            <a:avLst/>
          </a:prstGeom>
          <a:noFill/>
          <a:ln>
            <a:noFill/>
          </a:ln>
        </p:spPr>
      </p:pic>
      <p:sp>
        <p:nvSpPr>
          <p:cNvPr id="114" name="Shape 114"/>
          <p:cNvSpPr txBox="1"/>
          <p:nvPr>
            <p:ph type="ctrTitle"/>
          </p:nvPr>
        </p:nvSpPr>
        <p:spPr>
          <a:xfrm>
            <a:off x="1043608" y="1268762"/>
            <a:ext cx="7200799" cy="1470024"/>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lt1"/>
              </a:buClr>
              <a:buFont typeface="Century Gothic"/>
              <a:buNone/>
              <a:defRPr b="0" i="0" sz="40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5" name="Shape 115"/>
          <p:cNvSpPr txBox="1"/>
          <p:nvPr>
            <p:ph idx="1" type="subTitle"/>
          </p:nvPr>
        </p:nvSpPr>
        <p:spPr>
          <a:xfrm>
            <a:off x="1043608" y="2826103"/>
            <a:ext cx="7200799" cy="1296143"/>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2800" u="none" cap="none" strike="noStrike">
                <a:solidFill>
                  <a:schemeClr val="lt1"/>
                </a:solidFill>
                <a:latin typeface="Century Gothic"/>
                <a:ea typeface="Century Gothic"/>
                <a:cs typeface="Century Gothic"/>
                <a:sym typeface="Century Gothic"/>
              </a:defRPr>
            </a:lvl1pPr>
            <a:lvl2pPr indent="0" lvl="1" marL="457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2pPr>
            <a:lvl3pPr indent="0" lvl="2" marL="914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3pPr>
            <a:lvl4pPr indent="0" lvl="3" marL="1371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4pPr>
            <a:lvl5pPr indent="0" lvl="4" marL="18288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5pPr>
            <a:lvl6pPr indent="0" lvl="5" marL="22860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6pPr>
            <a:lvl7pPr indent="0" lvl="6" marL="27432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7pPr>
            <a:lvl8pPr indent="0" lvl="7" marL="3200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8pPr>
            <a:lvl9pPr indent="0" lvl="8" marL="3657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9pPr>
          </a:lstStyle>
          <a:p/>
        </p:txBody>
      </p:sp>
      <p:sp>
        <p:nvSpPr>
          <p:cNvPr id="116" name="Shape 116"/>
          <p:cNvSpPr txBox="1"/>
          <p:nvPr>
            <p:ph idx="2" type="body"/>
          </p:nvPr>
        </p:nvSpPr>
        <p:spPr>
          <a:xfrm>
            <a:off x="1043608" y="4221087"/>
            <a:ext cx="7200900" cy="1223961"/>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1800" u="none" cap="none" strike="noStrike">
                <a:solidFill>
                  <a:srgbClr val="FFFFFF"/>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3_Title Slide">
    <p:spTree>
      <p:nvGrpSpPr>
        <p:cNvPr id="117" name="Shape 117"/>
        <p:cNvGrpSpPr/>
        <p:nvPr/>
      </p:nvGrpSpPr>
      <p:grpSpPr>
        <a:xfrm>
          <a:off x="0" y="0"/>
          <a:ext cx="0" cy="0"/>
          <a:chOff x="0" y="0"/>
          <a:chExt cx="0" cy="0"/>
        </a:xfrm>
      </p:grpSpPr>
      <p:sp>
        <p:nvSpPr>
          <p:cNvPr id="118" name="Shape 118"/>
          <p:cNvSpPr/>
          <p:nvPr/>
        </p:nvSpPr>
        <p:spPr>
          <a:xfrm>
            <a:off x="-36511" y="0"/>
            <a:ext cx="9288463" cy="6858000"/>
          </a:xfrm>
          <a:prstGeom prst="rect">
            <a:avLst/>
          </a:prstGeom>
          <a:solidFill>
            <a:schemeClr val="lt1"/>
          </a:solidFill>
          <a:ln>
            <a:noFill/>
          </a:ln>
        </p:spPr>
        <p:txBody>
          <a:bodyPr anchorCtr="0" anchor="t" bIns="45700" lIns="91425" rIns="91425" wrap="square" tIns="45700">
            <a:noAutofit/>
          </a:bodyPr>
          <a:lstStyle/>
          <a:p>
            <a:pPr indent="0" lvl="0" marL="0" marR="0" rtl="0" algn="ctr">
              <a:spcBef>
                <a:spcPts val="0"/>
              </a:spcBef>
              <a:buNone/>
            </a:pPr>
            <a:r>
              <a:t/>
            </a:r>
            <a:endParaRPr sz="2400">
              <a:solidFill>
                <a:schemeClr val="dk1"/>
              </a:solidFill>
              <a:latin typeface="Arial"/>
              <a:ea typeface="Arial"/>
              <a:cs typeface="Arial"/>
              <a:sym typeface="Arial"/>
            </a:endParaRPr>
          </a:p>
        </p:txBody>
      </p:sp>
      <p:pic>
        <p:nvPicPr>
          <p:cNvPr id="119" name="Shape 119"/>
          <p:cNvPicPr preferRelativeResize="0"/>
          <p:nvPr/>
        </p:nvPicPr>
        <p:blipFill rotWithShape="1">
          <a:blip r:embed="rId2">
            <a:alphaModFix/>
          </a:blip>
          <a:srcRect b="0" l="0" r="0" t="0"/>
          <a:stretch/>
        </p:blipFill>
        <p:spPr>
          <a:xfrm>
            <a:off x="228600" y="190500"/>
            <a:ext cx="8712199" cy="6476999"/>
          </a:xfrm>
          <a:prstGeom prst="rect">
            <a:avLst/>
          </a:prstGeom>
          <a:noFill/>
          <a:ln>
            <a:noFill/>
          </a:ln>
        </p:spPr>
      </p:pic>
      <p:cxnSp>
        <p:nvCxnSpPr>
          <p:cNvPr id="120" name="Shape 120"/>
          <p:cNvCxnSpPr/>
          <p:nvPr/>
        </p:nvCxnSpPr>
        <p:spPr>
          <a:xfrm>
            <a:off x="7043738" y="5589589"/>
            <a:ext cx="0" cy="871536"/>
          </a:xfrm>
          <a:prstGeom prst="straightConnector1">
            <a:avLst/>
          </a:prstGeom>
          <a:noFill/>
          <a:ln cap="flat" cmpd="sng" w="19050">
            <a:solidFill>
              <a:schemeClr val="lt1"/>
            </a:solidFill>
            <a:prstDash val="solid"/>
            <a:round/>
            <a:headEnd len="med" w="med" type="none"/>
            <a:tailEnd len="med" w="med" type="none"/>
          </a:ln>
        </p:spPr>
      </p:cxnSp>
      <p:pic>
        <p:nvPicPr>
          <p:cNvPr descr="uw-logo-white" id="121" name="Shape 121"/>
          <p:cNvPicPr preferRelativeResize="0"/>
          <p:nvPr/>
        </p:nvPicPr>
        <p:blipFill rotWithShape="1">
          <a:blip r:embed="rId3">
            <a:alphaModFix/>
          </a:blip>
          <a:srcRect b="0" l="0" r="0" t="0"/>
          <a:stretch/>
        </p:blipFill>
        <p:spPr>
          <a:xfrm>
            <a:off x="7161214" y="5683250"/>
            <a:ext cx="1514474" cy="757238"/>
          </a:xfrm>
          <a:prstGeom prst="rect">
            <a:avLst/>
          </a:prstGeom>
          <a:noFill/>
          <a:ln>
            <a:noFill/>
          </a:ln>
        </p:spPr>
      </p:pic>
      <p:sp>
        <p:nvSpPr>
          <p:cNvPr id="122" name="Shape 122"/>
          <p:cNvSpPr txBox="1"/>
          <p:nvPr>
            <p:ph type="ctrTitle"/>
          </p:nvPr>
        </p:nvSpPr>
        <p:spPr>
          <a:xfrm>
            <a:off x="1043608" y="1268762"/>
            <a:ext cx="7200799" cy="1470024"/>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lt1"/>
              </a:buClr>
              <a:buFont typeface="Century Gothic"/>
              <a:buNone/>
              <a:defRPr b="0" i="0" sz="40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3" name="Shape 123"/>
          <p:cNvSpPr txBox="1"/>
          <p:nvPr>
            <p:ph idx="1" type="subTitle"/>
          </p:nvPr>
        </p:nvSpPr>
        <p:spPr>
          <a:xfrm>
            <a:off x="1043608" y="2826103"/>
            <a:ext cx="7200799" cy="1296143"/>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2800" u="none" cap="none" strike="noStrike">
                <a:solidFill>
                  <a:schemeClr val="lt1"/>
                </a:solidFill>
                <a:latin typeface="Century Gothic"/>
                <a:ea typeface="Century Gothic"/>
                <a:cs typeface="Century Gothic"/>
                <a:sym typeface="Century Gothic"/>
              </a:defRPr>
            </a:lvl1pPr>
            <a:lvl2pPr indent="0" lvl="1" marL="457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2pPr>
            <a:lvl3pPr indent="0" lvl="2" marL="914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3pPr>
            <a:lvl4pPr indent="0" lvl="3" marL="1371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4pPr>
            <a:lvl5pPr indent="0" lvl="4" marL="18288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5pPr>
            <a:lvl6pPr indent="0" lvl="5" marL="22860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6pPr>
            <a:lvl7pPr indent="0" lvl="6" marL="27432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7pPr>
            <a:lvl8pPr indent="0" lvl="7" marL="3200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8pPr>
            <a:lvl9pPr indent="0" lvl="8" marL="3657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9pPr>
          </a:lstStyle>
          <a:p/>
        </p:txBody>
      </p:sp>
      <p:sp>
        <p:nvSpPr>
          <p:cNvPr id="124" name="Shape 124"/>
          <p:cNvSpPr txBox="1"/>
          <p:nvPr>
            <p:ph idx="2" type="body"/>
          </p:nvPr>
        </p:nvSpPr>
        <p:spPr>
          <a:xfrm>
            <a:off x="1043608" y="4221087"/>
            <a:ext cx="7200900" cy="1223961"/>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1800" u="none" cap="none" strike="noStrike">
                <a:solidFill>
                  <a:srgbClr val="FFFFFF"/>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Image or Graph Layout">
    <p:spTree>
      <p:nvGrpSpPr>
        <p:cNvPr id="125" name="Shape 125"/>
        <p:cNvGrpSpPr/>
        <p:nvPr/>
      </p:nvGrpSpPr>
      <p:grpSpPr>
        <a:xfrm>
          <a:off x="0" y="0"/>
          <a:ext cx="0" cy="0"/>
          <a:chOff x="0" y="0"/>
          <a:chExt cx="0" cy="0"/>
        </a:xfrm>
      </p:grpSpPr>
      <p:sp>
        <p:nvSpPr>
          <p:cNvPr id="126" name="Shape 126"/>
          <p:cNvSpPr txBox="1"/>
          <p:nvPr>
            <p:ph idx="1" type="body"/>
          </p:nvPr>
        </p:nvSpPr>
        <p:spPr>
          <a:xfrm>
            <a:off x="1115616" y="5229201"/>
            <a:ext cx="5688632" cy="777209"/>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3F3F3F"/>
              </a:buClr>
              <a:buFont typeface="Arial"/>
              <a:buNone/>
              <a:defRPr b="0" i="0" sz="24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27" name="Shape 127"/>
          <p:cNvSpPr txBox="1"/>
          <p:nvPr>
            <p:ph idx="2" type="body"/>
          </p:nvPr>
        </p:nvSpPr>
        <p:spPr>
          <a:xfrm>
            <a:off x="1115617" y="548681"/>
            <a:ext cx="6911974" cy="647700"/>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1" i="0" sz="43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28" name="Shape 128"/>
          <p:cNvSpPr txBox="1"/>
          <p:nvPr>
            <p:ph idx="3" type="body"/>
          </p:nvPr>
        </p:nvSpPr>
        <p:spPr>
          <a:xfrm>
            <a:off x="1116015" y="1341438"/>
            <a:ext cx="6911974" cy="3671886"/>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1100" u="none" cap="none" strike="noStrike">
                <a:solidFill>
                  <a:schemeClr val="lt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30" name="Shape 30"/>
        <p:cNvGrpSpPr/>
        <p:nvPr/>
      </p:nvGrpSpPr>
      <p:grpSpPr>
        <a:xfrm>
          <a:off x="0" y="0"/>
          <a:ext cx="0" cy="0"/>
          <a:chOff x="0" y="0"/>
          <a:chExt cx="0" cy="0"/>
        </a:xfrm>
      </p:grpSpPr>
      <p:sp>
        <p:nvSpPr>
          <p:cNvPr id="31" name="Shape 31"/>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2" name="Shape 32"/>
          <p:cNvSpPr txBox="1"/>
          <p:nvPr>
            <p:ph idx="1" type="body"/>
          </p:nvPr>
        </p:nvSpPr>
        <p:spPr>
          <a:xfrm>
            <a:off x="800100" y="2103119"/>
            <a:ext cx="7543800" cy="393191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33" name="Shape 3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34" name="Shape 3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35" name="Shape 3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36" name="Shape 36"/>
        <p:cNvGrpSpPr/>
        <p:nvPr/>
      </p:nvGrpSpPr>
      <p:grpSpPr>
        <a:xfrm>
          <a:off x="0" y="0"/>
          <a:ext cx="0" cy="0"/>
          <a:chOff x="0" y="0"/>
          <a:chExt cx="0" cy="0"/>
        </a:xfrm>
      </p:grpSpPr>
      <p:sp>
        <p:nvSpPr>
          <p:cNvPr id="37" name="Shape 37"/>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8" name="Shape 38"/>
          <p:cNvSpPr txBox="1"/>
          <p:nvPr>
            <p:ph idx="1" type="body"/>
          </p:nvPr>
        </p:nvSpPr>
        <p:spPr>
          <a:xfrm>
            <a:off x="800100" y="2103119"/>
            <a:ext cx="3566159" cy="3749040"/>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39" name="Shape 39"/>
          <p:cNvSpPr txBox="1"/>
          <p:nvPr>
            <p:ph idx="2" type="body"/>
          </p:nvPr>
        </p:nvSpPr>
        <p:spPr>
          <a:xfrm>
            <a:off x="4777739" y="2103119"/>
            <a:ext cx="3566159" cy="3749040"/>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40" name="Shape 40"/>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41" name="Shape 41"/>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42" name="Shape 42"/>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secHead">
  <p:cSld name="Section Header">
    <p:bg>
      <p:bgPr>
        <a:gradFill>
          <a:gsLst>
            <a:gs pos="0">
              <a:srgbClr val="E1DBC9"/>
            </a:gs>
            <a:gs pos="77000">
              <a:srgbClr val="C8C1B0"/>
            </a:gs>
            <a:gs pos="100000">
              <a:srgbClr val="C0BAAA"/>
            </a:gs>
          </a:gsLst>
          <a:lin ang="5400000" scaled="0"/>
        </a:gradFill>
      </p:bgPr>
    </p:bg>
    <p:spTree>
      <p:nvGrpSpPr>
        <p:cNvPr id="43" name="Shape 43"/>
        <p:cNvGrpSpPr/>
        <p:nvPr/>
      </p:nvGrpSpPr>
      <p:grpSpPr>
        <a:xfrm>
          <a:off x="0" y="0"/>
          <a:ext cx="0" cy="0"/>
          <a:chOff x="0" y="0"/>
          <a:chExt cx="0" cy="0"/>
        </a:xfrm>
      </p:grpSpPr>
      <p:sp>
        <p:nvSpPr>
          <p:cNvPr id="44" name="Shape 44"/>
          <p:cNvSpPr/>
          <p:nvPr/>
        </p:nvSpPr>
        <p:spPr>
          <a:xfrm>
            <a:off x="0" y="0"/>
            <a:ext cx="9144000" cy="6858000"/>
          </a:xfrm>
          <a:prstGeom prst="rect">
            <a:avLst/>
          </a:prstGeom>
          <a:blipFill rotWithShape="1">
            <a:blip r:embed="rId2">
              <a:alphaModFix amt="45000"/>
            </a:blip>
            <a:tile algn="tl" flip="none" tx="-44450" sx="85000" ty="38100" sy="85000"/>
          </a:blipFill>
          <a:ln>
            <a:noFill/>
          </a:ln>
        </p:spPr>
        <p:txBody>
          <a:bodyPr anchorCtr="0" anchor="ctr" bIns="91425" lIns="91425" rIns="91425" wrap="square" tIns="91425">
            <a:noAutofit/>
          </a:bodyPr>
          <a:lstStyle/>
          <a:p>
            <a:pPr lvl="0">
              <a:spcBef>
                <a:spcPts val="0"/>
              </a:spcBef>
              <a:buNone/>
            </a:pPr>
            <a:r>
              <a:t/>
            </a:r>
            <a:endParaRPr/>
          </a:p>
        </p:txBody>
      </p:sp>
      <p:sp>
        <p:nvSpPr>
          <p:cNvPr id="45" name="Shape 45"/>
          <p:cNvSpPr/>
          <p:nvPr/>
        </p:nvSpPr>
        <p:spPr>
          <a:xfrm>
            <a:off x="980901" y="1267729"/>
            <a:ext cx="7182196" cy="4307949"/>
          </a:xfrm>
          <a:prstGeom prst="rect">
            <a:avLst/>
          </a:prstGeom>
          <a:solidFill>
            <a:schemeClr val="lt1"/>
          </a:solidFill>
          <a:ln>
            <a:noFill/>
          </a:ln>
          <a:effectLst>
            <a:outerShdw blurRad="50799" rotWithShape="0" algn="ctr">
              <a:srgbClr val="000000">
                <a:alpha val="65882"/>
              </a:srgbClr>
            </a:outerShdw>
          </a:effectLst>
        </p:spPr>
        <p:txBody>
          <a:bodyPr anchorCtr="0" anchor="ctr" bIns="91425" lIns="91425" rIns="91425" wrap="square" tIns="91425">
            <a:noAutofit/>
          </a:bodyPr>
          <a:lstStyle/>
          <a:p>
            <a:pPr lvl="0">
              <a:spcBef>
                <a:spcPts val="0"/>
              </a:spcBef>
              <a:buNone/>
            </a:pPr>
            <a:r>
              <a:t/>
            </a:r>
            <a:endParaRPr/>
          </a:p>
        </p:txBody>
      </p:sp>
      <p:sp>
        <p:nvSpPr>
          <p:cNvPr id="46" name="Shape 46"/>
          <p:cNvSpPr/>
          <p:nvPr/>
        </p:nvSpPr>
        <p:spPr>
          <a:xfrm>
            <a:off x="1085850" y="1411615"/>
            <a:ext cx="6972300" cy="4034770"/>
          </a:xfrm>
          <a:prstGeom prst="rect">
            <a:avLst/>
          </a:prstGeom>
          <a:noFill/>
          <a:ln cap="sq" cmpd="sng" w="9525">
            <a:solidFill>
              <a:srgbClr val="3F3F3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47" name="Shape 47"/>
          <p:cNvSpPr/>
          <p:nvPr/>
        </p:nvSpPr>
        <p:spPr>
          <a:xfrm>
            <a:off x="3851910" y="1267729"/>
            <a:ext cx="1440180" cy="731519"/>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nvGrpSpPr>
          <p:cNvPr id="48" name="Shape 48"/>
          <p:cNvGrpSpPr/>
          <p:nvPr/>
        </p:nvGrpSpPr>
        <p:grpSpPr>
          <a:xfrm>
            <a:off x="3937634" y="1267730"/>
            <a:ext cx="1268729" cy="645295"/>
            <a:chOff x="5318305" y="1386267"/>
            <a:chExt cx="1567330" cy="645295"/>
          </a:xfrm>
        </p:grpSpPr>
        <p:cxnSp>
          <p:nvCxnSpPr>
            <p:cNvPr id="49" name="Shape 49"/>
            <p:cNvCxnSpPr/>
            <p:nvPr/>
          </p:nvCxnSpPr>
          <p:spPr>
            <a:xfrm>
              <a:off x="5318305" y="1386267"/>
              <a:ext cx="0" cy="640079"/>
            </a:xfrm>
            <a:prstGeom prst="straightConnector1">
              <a:avLst/>
            </a:prstGeom>
            <a:solidFill>
              <a:srgbClr val="262626"/>
            </a:solidFill>
            <a:ln cap="flat" cmpd="sng" w="9525">
              <a:solidFill>
                <a:schemeClr val="dk1"/>
              </a:solidFill>
              <a:prstDash val="solid"/>
              <a:miter lim="800000"/>
              <a:headEnd len="med" w="med" type="none"/>
              <a:tailEnd len="med" w="med" type="none"/>
            </a:ln>
          </p:spPr>
        </p:cxnSp>
        <p:cxnSp>
          <p:nvCxnSpPr>
            <p:cNvPr id="50" name="Shape 50"/>
            <p:cNvCxnSpPr/>
            <p:nvPr/>
          </p:nvCxnSpPr>
          <p:spPr>
            <a:xfrm>
              <a:off x="6885636" y="1386267"/>
              <a:ext cx="0" cy="640079"/>
            </a:xfrm>
            <a:prstGeom prst="straightConnector1">
              <a:avLst/>
            </a:prstGeom>
            <a:solidFill>
              <a:srgbClr val="262626"/>
            </a:solidFill>
            <a:ln cap="flat" cmpd="sng" w="9525">
              <a:solidFill>
                <a:schemeClr val="dk1"/>
              </a:solidFill>
              <a:prstDash val="solid"/>
              <a:miter lim="800000"/>
              <a:headEnd len="med" w="med" type="none"/>
              <a:tailEnd len="med" w="med" type="none"/>
            </a:ln>
          </p:spPr>
        </p:cxnSp>
        <p:cxnSp>
          <p:nvCxnSpPr>
            <p:cNvPr id="51" name="Shape 51"/>
            <p:cNvCxnSpPr/>
            <p:nvPr/>
          </p:nvCxnSpPr>
          <p:spPr>
            <a:xfrm>
              <a:off x="5318305" y="2031563"/>
              <a:ext cx="1567330" cy="0"/>
            </a:xfrm>
            <a:prstGeom prst="straightConnector1">
              <a:avLst/>
            </a:prstGeom>
            <a:solidFill>
              <a:srgbClr val="262626"/>
            </a:solidFill>
            <a:ln cap="flat" cmpd="sng" w="9525">
              <a:solidFill>
                <a:schemeClr val="dk1"/>
              </a:solidFill>
              <a:prstDash val="solid"/>
              <a:miter lim="800000"/>
              <a:headEnd len="med" w="med" type="none"/>
              <a:tailEnd len="med" w="med" type="none"/>
            </a:ln>
          </p:spPr>
        </p:cxnSp>
      </p:grpSp>
      <p:sp>
        <p:nvSpPr>
          <p:cNvPr id="52" name="Shape 52"/>
          <p:cNvSpPr txBox="1"/>
          <p:nvPr>
            <p:ph type="title"/>
          </p:nvPr>
        </p:nvSpPr>
        <p:spPr>
          <a:xfrm>
            <a:off x="1172716" y="2094308"/>
            <a:ext cx="6803136" cy="2587751"/>
          </a:xfrm>
          <a:prstGeom prst="rect">
            <a:avLst/>
          </a:prstGeom>
          <a:noFill/>
          <a:ln>
            <a:noFill/>
          </a:ln>
        </p:spPr>
        <p:txBody>
          <a:bodyPr anchorCtr="0" anchor="ctr" bIns="91425" lIns="91425" rIns="91425" wrap="square" tIns="91425"/>
          <a:lstStyle>
            <a:lvl1pPr indent="0" lvl="0" marL="0" marR="0" rtl="0" algn="ctr">
              <a:lnSpc>
                <a:spcPct val="83000"/>
              </a:lnSpc>
              <a:spcBef>
                <a:spcPts val="0"/>
              </a:spcBef>
              <a:buClr>
                <a:srgbClr val="262626"/>
              </a:buClr>
              <a:buFont typeface="Century Gothic"/>
              <a:buNone/>
              <a:defRPr b="0" i="0" sz="72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3" name="Shape 53"/>
          <p:cNvSpPr txBox="1"/>
          <p:nvPr>
            <p:ph idx="1" type="body"/>
          </p:nvPr>
        </p:nvSpPr>
        <p:spPr>
          <a:xfrm>
            <a:off x="1172717" y="4682062"/>
            <a:ext cx="6803136" cy="457200"/>
          </a:xfrm>
          <a:prstGeom prst="rect">
            <a:avLst/>
          </a:prstGeom>
          <a:noFill/>
          <a:ln>
            <a:noFill/>
          </a:ln>
        </p:spPr>
        <p:txBody>
          <a:bodyPr anchorCtr="0" anchor="t" bIns="91425" lIns="91425" rIns="91425" wrap="square" tIns="91425"/>
          <a:lstStyle>
            <a:lvl1pPr indent="0" lvl="0" marL="0" marR="0" rtl="0" algn="ctr">
              <a:lnSpc>
                <a:spcPct val="100000"/>
              </a:lnSpc>
              <a:spcBef>
                <a:spcPts val="900"/>
              </a:spcBef>
              <a:spcAft>
                <a:spcPts val="0"/>
              </a:spcAft>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1600" u="none" cap="none" strike="noStrike">
                <a:solidFill>
                  <a:srgbClr val="888888"/>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1600" u="none" cap="none" strike="noStrike">
                <a:solidFill>
                  <a:srgbClr val="888888"/>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9pPr>
          </a:lstStyle>
          <a:p/>
        </p:txBody>
      </p:sp>
      <p:sp>
        <p:nvSpPr>
          <p:cNvPr id="54" name="Shape 54"/>
          <p:cNvSpPr txBox="1"/>
          <p:nvPr>
            <p:ph idx="10" type="dt"/>
          </p:nvPr>
        </p:nvSpPr>
        <p:spPr>
          <a:xfrm>
            <a:off x="3991355" y="1344501"/>
            <a:ext cx="1165859" cy="530351"/>
          </a:xfrm>
          <a:prstGeom prst="rect">
            <a:avLst/>
          </a:prstGeom>
          <a:noFill/>
          <a:ln>
            <a:noFill/>
          </a:ln>
        </p:spPr>
        <p:txBody>
          <a:bodyPr anchorCtr="0" anchor="b" bIns="91425" lIns="91425" rIns="91425" wrap="square" tIns="91425"/>
          <a:lstStyle>
            <a:lvl1pPr indent="0" lvl="0" marL="0" marR="0" rtl="0" algn="ctr">
              <a:spcBef>
                <a:spcPts val="0"/>
              </a:spcBef>
              <a:buNone/>
              <a:defRPr sz="1300">
                <a:solidFill>
                  <a:schemeClr val="dk1"/>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55" name="Shape 55"/>
          <p:cNvSpPr txBox="1"/>
          <p:nvPr>
            <p:ph idx="11" type="ftr"/>
          </p:nvPr>
        </p:nvSpPr>
        <p:spPr>
          <a:xfrm>
            <a:off x="1090165" y="5211060"/>
            <a:ext cx="4430267" cy="228600"/>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56" name="Shape 56"/>
          <p:cNvSpPr txBox="1"/>
          <p:nvPr>
            <p:ph idx="12" type="sldNum"/>
          </p:nvPr>
        </p:nvSpPr>
        <p:spPr>
          <a:xfrm>
            <a:off x="6453378" y="5211060"/>
            <a:ext cx="1584197" cy="2286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57" name="Shape 57"/>
        <p:cNvGrpSpPr/>
        <p:nvPr/>
      </p:nvGrpSpPr>
      <p:grpSpPr>
        <a:xfrm>
          <a:off x="0" y="0"/>
          <a:ext cx="0" cy="0"/>
          <a:chOff x="0" y="0"/>
          <a:chExt cx="0" cy="0"/>
        </a:xfrm>
      </p:grpSpPr>
      <p:sp>
        <p:nvSpPr>
          <p:cNvPr id="58" name="Shape 58"/>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9" name="Shape 59"/>
          <p:cNvSpPr txBox="1"/>
          <p:nvPr>
            <p:ph idx="1" type="body"/>
          </p:nvPr>
        </p:nvSpPr>
        <p:spPr>
          <a:xfrm>
            <a:off x="802385" y="2074333"/>
            <a:ext cx="3566159" cy="640079"/>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262626"/>
              </a:buClr>
              <a:buFont typeface="Garamond"/>
              <a:buNone/>
              <a:defRPr b="0" i="0" sz="1900" u="none" cap="none" strike="noStrike">
                <a:solidFill>
                  <a:schemeClr val="dk2"/>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1" i="0" sz="19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1" i="0" sz="18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9pPr>
          </a:lstStyle>
          <a:p/>
        </p:txBody>
      </p:sp>
      <p:sp>
        <p:nvSpPr>
          <p:cNvPr id="60" name="Shape 60"/>
          <p:cNvSpPr txBox="1"/>
          <p:nvPr>
            <p:ph idx="2" type="body"/>
          </p:nvPr>
        </p:nvSpPr>
        <p:spPr>
          <a:xfrm>
            <a:off x="802385" y="2755898"/>
            <a:ext cx="3566159" cy="32003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61" name="Shape 61"/>
          <p:cNvSpPr txBox="1"/>
          <p:nvPr>
            <p:ph idx="3" type="body"/>
          </p:nvPr>
        </p:nvSpPr>
        <p:spPr>
          <a:xfrm>
            <a:off x="4780026" y="2074333"/>
            <a:ext cx="3566159" cy="640079"/>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262626"/>
              </a:buClr>
              <a:buFont typeface="Garamond"/>
              <a:buNone/>
              <a:defRPr b="0" i="0" sz="1900" u="none" cap="none" strike="noStrike">
                <a:solidFill>
                  <a:schemeClr val="dk2"/>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1" i="0" sz="19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1" i="0" sz="18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9pPr>
          </a:lstStyle>
          <a:p/>
        </p:txBody>
      </p:sp>
      <p:sp>
        <p:nvSpPr>
          <p:cNvPr id="62" name="Shape 62"/>
          <p:cNvSpPr txBox="1"/>
          <p:nvPr>
            <p:ph idx="4" type="body"/>
          </p:nvPr>
        </p:nvSpPr>
        <p:spPr>
          <a:xfrm>
            <a:off x="4780026" y="2756581"/>
            <a:ext cx="3566159" cy="32003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63" name="Shape 6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64" name="Shape 6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65" name="Shape 6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66" name="Shape 66"/>
        <p:cNvGrpSpPr/>
        <p:nvPr/>
      </p:nvGrpSpPr>
      <p:grpSpPr>
        <a:xfrm>
          <a:off x="0" y="0"/>
          <a:ext cx="0" cy="0"/>
          <a:chOff x="0" y="0"/>
          <a:chExt cx="0" cy="0"/>
        </a:xfrm>
      </p:grpSpPr>
      <p:sp>
        <p:nvSpPr>
          <p:cNvPr id="67" name="Shape 67"/>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8" name="Shape 68"/>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69" name="Shape 69"/>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70" name="Shape 70"/>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71" name="Shape 71"/>
        <p:cNvGrpSpPr/>
        <p:nvPr/>
      </p:nvGrpSpPr>
      <p:grpSpPr>
        <a:xfrm>
          <a:off x="0" y="0"/>
          <a:ext cx="0" cy="0"/>
          <a:chOff x="0" y="0"/>
          <a:chExt cx="0" cy="0"/>
        </a:xfrm>
      </p:grpSpPr>
      <p:sp>
        <p:nvSpPr>
          <p:cNvPr id="72" name="Shape 72"/>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73" name="Shape 73"/>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74" name="Shape 74"/>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objTx">
  <p:cSld name="Content with Caption">
    <p:spTree>
      <p:nvGrpSpPr>
        <p:cNvPr id="75" name="Shape 75"/>
        <p:cNvGrpSpPr/>
        <p:nvPr/>
      </p:nvGrpSpPr>
      <p:grpSpPr>
        <a:xfrm>
          <a:off x="0" y="0"/>
          <a:ext cx="0" cy="0"/>
          <a:chOff x="0" y="0"/>
          <a:chExt cx="0" cy="0"/>
        </a:xfrm>
      </p:grpSpPr>
      <p:sp>
        <p:nvSpPr>
          <p:cNvPr id="76" name="Shape 76"/>
          <p:cNvSpPr/>
          <p:nvPr/>
        </p:nvSpPr>
        <p:spPr>
          <a:xfrm>
            <a:off x="184146" y="237743"/>
            <a:ext cx="6398514" cy="6382512"/>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77" name="Shape 77"/>
          <p:cNvSpPr/>
          <p:nvPr/>
        </p:nvSpPr>
        <p:spPr>
          <a:xfrm>
            <a:off x="6765289" y="237743"/>
            <a:ext cx="2194559" cy="6382512"/>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78" name="Shape 78"/>
          <p:cNvSpPr txBox="1"/>
          <p:nvPr>
            <p:ph type="title"/>
          </p:nvPr>
        </p:nvSpPr>
        <p:spPr>
          <a:xfrm>
            <a:off x="6972300" y="607391"/>
            <a:ext cx="1823084" cy="1645920"/>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FFFFFF"/>
              </a:buClr>
              <a:buFont typeface="Century Gothic"/>
              <a:buNone/>
              <a:defRPr b="0" i="0" sz="2800" u="none" cap="none" strike="noStrike">
                <a:solidFill>
                  <a:srgbClr val="FFFFFF"/>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9" name="Shape 79"/>
          <p:cNvSpPr txBox="1"/>
          <p:nvPr>
            <p:ph idx="1" type="body"/>
          </p:nvPr>
        </p:nvSpPr>
        <p:spPr>
          <a:xfrm>
            <a:off x="514350" y="609600"/>
            <a:ext cx="5829299" cy="53339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80" name="Shape 80"/>
          <p:cNvSpPr txBox="1"/>
          <p:nvPr>
            <p:ph idx="2" type="body"/>
          </p:nvPr>
        </p:nvSpPr>
        <p:spPr>
          <a:xfrm>
            <a:off x="6972300" y="2286000"/>
            <a:ext cx="1823084" cy="3505200"/>
          </a:xfrm>
          <a:prstGeom prst="rect">
            <a:avLst/>
          </a:prstGeom>
          <a:noFill/>
          <a:ln>
            <a:noFill/>
          </a:ln>
        </p:spPr>
        <p:txBody>
          <a:bodyPr anchorCtr="0" anchor="t" bIns="91425" lIns="91425" rIns="91425" wrap="square" tIns="91425"/>
          <a:lstStyle>
            <a:lvl1pPr indent="0" lvl="0" marL="0" marR="0" rtl="0" algn="l">
              <a:lnSpc>
                <a:spcPct val="110000"/>
              </a:lnSpc>
              <a:spcBef>
                <a:spcPts val="800"/>
              </a:spcBef>
              <a:spcAft>
                <a:spcPts val="0"/>
              </a:spcAft>
              <a:buClr>
                <a:srgbClr val="262626"/>
              </a:buClr>
              <a:buFont typeface="Garamond"/>
              <a:buNone/>
              <a:defRPr b="0" i="0" sz="1400" u="none" cap="none" strike="noStrike">
                <a:solidFill>
                  <a:srgbClr val="FFFFFF"/>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12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10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9pPr>
          </a:lstStyle>
          <a:p/>
        </p:txBody>
      </p:sp>
      <p:sp>
        <p:nvSpPr>
          <p:cNvPr id="81" name="Shape 81"/>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82" name="Shape 82"/>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r">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83" name="Shape 83"/>
          <p:cNvSpPr txBox="1"/>
          <p:nvPr>
            <p:ph idx="12" type="sldNum"/>
          </p:nvPr>
        </p:nvSpPr>
        <p:spPr>
          <a:xfrm>
            <a:off x="7795257" y="622300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FFFFFF"/>
                </a:solidFill>
                <a:latin typeface="Century Gothic"/>
                <a:ea typeface="Century Gothic"/>
                <a:cs typeface="Century Gothic"/>
                <a:sym typeface="Century Gothic"/>
              </a:rPr>
              <a:t>‹#›</a:t>
            </a:fld>
          </a:p>
        </p:txBody>
      </p:sp>
      <p:sp>
        <p:nvSpPr>
          <p:cNvPr id="84" name="Shape 84"/>
          <p:cNvSpPr/>
          <p:nvPr/>
        </p:nvSpPr>
        <p:spPr>
          <a:xfrm>
            <a:off x="6868160" y="374904"/>
            <a:ext cx="1988820" cy="6108191"/>
          </a:xfrm>
          <a:prstGeom prst="rect">
            <a:avLst/>
          </a:prstGeom>
          <a:noFill/>
          <a:ln cap="sq" cmpd="sng" w="9525">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picTx">
  <p:cSld name="Picture with Caption">
    <p:spTree>
      <p:nvGrpSpPr>
        <p:cNvPr id="85" name="Shape 85"/>
        <p:cNvGrpSpPr/>
        <p:nvPr/>
      </p:nvGrpSpPr>
      <p:grpSpPr>
        <a:xfrm>
          <a:off x="0" y="0"/>
          <a:ext cx="0" cy="0"/>
          <a:chOff x="0" y="0"/>
          <a:chExt cx="0" cy="0"/>
        </a:xfrm>
      </p:grpSpPr>
      <p:sp>
        <p:nvSpPr>
          <p:cNvPr id="86" name="Shape 86"/>
          <p:cNvSpPr/>
          <p:nvPr/>
        </p:nvSpPr>
        <p:spPr>
          <a:xfrm>
            <a:off x="6765289" y="237743"/>
            <a:ext cx="2194559" cy="6382512"/>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87" name="Shape 87"/>
          <p:cNvSpPr txBox="1"/>
          <p:nvPr>
            <p:ph type="title"/>
          </p:nvPr>
        </p:nvSpPr>
        <p:spPr>
          <a:xfrm>
            <a:off x="6972300" y="603504"/>
            <a:ext cx="1824227" cy="1645920"/>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FFFFFF"/>
              </a:buClr>
              <a:buFont typeface="Century Gothic"/>
              <a:buNone/>
              <a:defRPr b="0" i="0" sz="2800" u="none" cap="none" strike="noStrike">
                <a:solidFill>
                  <a:srgbClr val="FFFFFF"/>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8" name="Shape 88"/>
          <p:cNvSpPr/>
          <p:nvPr>
            <p:ph idx="2" type="pic"/>
          </p:nvPr>
        </p:nvSpPr>
        <p:spPr>
          <a:xfrm>
            <a:off x="171448" y="237743"/>
            <a:ext cx="6398514" cy="6382512"/>
          </a:xfrm>
          <a:prstGeom prst="rect">
            <a:avLst/>
          </a:prstGeom>
          <a:solidFill>
            <a:srgbClr val="76CEEF"/>
          </a:solid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3200" u="none" cap="none" strike="noStrike">
                <a:solidFill>
                  <a:schemeClr val="dk1"/>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28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24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9pPr>
          </a:lstStyle>
          <a:p/>
        </p:txBody>
      </p:sp>
      <p:sp>
        <p:nvSpPr>
          <p:cNvPr id="89" name="Shape 89"/>
          <p:cNvSpPr txBox="1"/>
          <p:nvPr>
            <p:ph idx="1" type="body"/>
          </p:nvPr>
        </p:nvSpPr>
        <p:spPr>
          <a:xfrm>
            <a:off x="6972300" y="2286000"/>
            <a:ext cx="1824227" cy="3502152"/>
          </a:xfrm>
          <a:prstGeom prst="rect">
            <a:avLst/>
          </a:prstGeom>
          <a:noFill/>
          <a:ln>
            <a:noFill/>
          </a:ln>
        </p:spPr>
        <p:txBody>
          <a:bodyPr anchorCtr="0" anchor="t" bIns="91425" lIns="91425" rIns="91425" wrap="square" tIns="91425"/>
          <a:lstStyle>
            <a:lvl1pPr indent="0" lvl="0" marL="0" marR="0" rtl="0" algn="l">
              <a:lnSpc>
                <a:spcPct val="110000"/>
              </a:lnSpc>
              <a:spcBef>
                <a:spcPts val="800"/>
              </a:spcBef>
              <a:spcAft>
                <a:spcPts val="0"/>
              </a:spcAft>
              <a:buClr>
                <a:srgbClr val="262626"/>
              </a:buClr>
              <a:buFont typeface="Garamond"/>
              <a:buNone/>
              <a:defRPr b="0" i="0" sz="1400" u="none" cap="none" strike="noStrike">
                <a:solidFill>
                  <a:srgbClr val="FFFFFF"/>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12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10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9pPr>
          </a:lstStyle>
          <a:p/>
        </p:txBody>
      </p:sp>
      <p:sp>
        <p:nvSpPr>
          <p:cNvPr id="90" name="Shape 90"/>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FFFFF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1" name="Shape 91"/>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r">
              <a:spcBef>
                <a:spcPts val="0"/>
              </a:spcBef>
              <a:buNone/>
              <a:defRPr sz="1000">
                <a:solidFill>
                  <a:srgbClr val="FFFFF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2" name="Shape 92"/>
          <p:cNvSpPr txBox="1"/>
          <p:nvPr>
            <p:ph idx="12" type="sldNum"/>
          </p:nvPr>
        </p:nvSpPr>
        <p:spPr>
          <a:xfrm>
            <a:off x="7797546" y="6227064"/>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FFFFFF"/>
                </a:solidFill>
                <a:latin typeface="Century Gothic"/>
                <a:ea typeface="Century Gothic"/>
                <a:cs typeface="Century Gothic"/>
                <a:sym typeface="Century Gothic"/>
              </a:rPr>
              <a:t>‹#›</a:t>
            </a:fld>
          </a:p>
        </p:txBody>
      </p:sp>
      <p:sp>
        <p:nvSpPr>
          <p:cNvPr id="93" name="Shape 93"/>
          <p:cNvSpPr/>
          <p:nvPr/>
        </p:nvSpPr>
        <p:spPr>
          <a:xfrm>
            <a:off x="6868160" y="374904"/>
            <a:ext cx="1988820" cy="6108191"/>
          </a:xfrm>
          <a:prstGeom prst="rect">
            <a:avLst/>
          </a:prstGeom>
          <a:noFill/>
          <a:ln cap="sq" cmpd="sng" w="9525">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p:nvPr/>
        </p:nvSpPr>
        <p:spPr>
          <a:xfrm>
            <a:off x="176021" y="237743"/>
            <a:ext cx="8791955" cy="6382512"/>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11" name="Shape 11"/>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 name="Shape 12"/>
          <p:cNvSpPr txBox="1"/>
          <p:nvPr>
            <p:ph idx="1" type="body"/>
          </p:nvPr>
        </p:nvSpPr>
        <p:spPr>
          <a:xfrm>
            <a:off x="800100" y="2103119"/>
            <a:ext cx="7543800" cy="393191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3" name="Shape 1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4" name="Shape 1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5" name="Shape 1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www.youtube.com/watch?v=-v5VxGb6x94"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ctrTitle"/>
          </p:nvPr>
        </p:nvSpPr>
        <p:spPr>
          <a:xfrm>
            <a:off x="1171280" y="2091263"/>
            <a:ext cx="6801439" cy="2590800"/>
          </a:xfrm>
          <a:prstGeom prst="rect">
            <a:avLst/>
          </a:prstGeom>
          <a:noFill/>
          <a:ln>
            <a:noFill/>
          </a:ln>
        </p:spPr>
        <p:txBody>
          <a:bodyPr anchorCtr="0" anchor="ctr" bIns="45700" lIns="91425" rIns="91425" wrap="square" tIns="45700">
            <a:noAutofit/>
          </a:bodyPr>
          <a:lstStyle/>
          <a:p>
            <a:pPr indent="0" lvl="0" marL="0" marR="0" rtl="0" algn="ctr">
              <a:lnSpc>
                <a:spcPct val="83000"/>
              </a:lnSpc>
              <a:spcBef>
                <a:spcPts val="0"/>
              </a:spcBef>
              <a:buClr>
                <a:srgbClr val="262626"/>
              </a:buClr>
              <a:buSzPct val="25000"/>
              <a:buFont typeface="Century Gothic"/>
              <a:buNone/>
            </a:pPr>
            <a:r>
              <a:t/>
            </a:r>
            <a:endParaRPr b="0" i="0" sz="7200" u="none" cap="none" strike="noStrike">
              <a:solidFill>
                <a:srgbClr val="262626"/>
              </a:solidFill>
              <a:latin typeface="Century Gothic"/>
              <a:ea typeface="Century Gothic"/>
              <a:cs typeface="Century Gothic"/>
              <a:sym typeface="Century Gothic"/>
            </a:endParaRPr>
          </a:p>
        </p:txBody>
      </p:sp>
      <p:sp>
        <p:nvSpPr>
          <p:cNvPr id="134" name="Shape 134"/>
          <p:cNvSpPr txBox="1"/>
          <p:nvPr>
            <p:ph idx="1" type="subTitle"/>
          </p:nvPr>
        </p:nvSpPr>
        <p:spPr>
          <a:xfrm>
            <a:off x="1171575" y="4682062"/>
            <a:ext cx="6803136" cy="457200"/>
          </a:xfrm>
          <a:prstGeom prst="rect">
            <a:avLst/>
          </a:prstGeom>
          <a:noFill/>
          <a:ln>
            <a:noFill/>
          </a:ln>
        </p:spPr>
        <p:txBody>
          <a:bodyPr anchorCtr="0" anchor="t" bIns="45700" lIns="91425" rIns="91425" wrap="square" tIns="45700">
            <a:noAutofit/>
          </a:bodyPr>
          <a:lstStyle/>
          <a:p>
            <a:pPr indent="0" lvl="0" marL="0" marR="0" rtl="0" algn="ctr">
              <a:lnSpc>
                <a:spcPct val="100000"/>
              </a:lnSpc>
              <a:spcBef>
                <a:spcPts val="0"/>
              </a:spcBef>
              <a:spcAft>
                <a:spcPts val="0"/>
              </a:spcAft>
              <a:buClr>
                <a:srgbClr val="262626"/>
              </a:buClr>
              <a:buSzPct val="25000"/>
              <a:buFont typeface="Garamond"/>
              <a:buNone/>
            </a:pPr>
            <a:r>
              <a:t/>
            </a:r>
            <a:endParaRPr b="0" i="0" sz="1600" u="none" cap="none" strike="noStrike">
              <a:solidFill>
                <a:schemeClr val="dk1"/>
              </a:solidFill>
              <a:latin typeface="Century Gothic"/>
              <a:ea typeface="Century Gothic"/>
              <a:cs typeface="Century Gothic"/>
              <a:sym typeface="Century Gothic"/>
            </a:endParaRPr>
          </a:p>
        </p:txBody>
      </p:sp>
      <p:sp>
        <p:nvSpPr>
          <p:cNvPr id="135" name="Shape 135"/>
          <p:cNvSpPr/>
          <p:nvPr/>
        </p:nvSpPr>
        <p:spPr>
          <a:xfrm>
            <a:off x="0" y="0"/>
            <a:ext cx="9144000" cy="6858000"/>
          </a:xfrm>
          <a:prstGeom prst="rect">
            <a:avLst/>
          </a:prstGeom>
          <a:solidFill>
            <a:schemeClr val="lt1"/>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entury Gothic"/>
              <a:ea typeface="Century Gothic"/>
              <a:cs typeface="Century Gothic"/>
              <a:sym typeface="Century Gothic"/>
            </a:endParaRPr>
          </a:p>
        </p:txBody>
      </p:sp>
      <p:sp>
        <p:nvSpPr>
          <p:cNvPr id="136" name="Shape 136"/>
          <p:cNvSpPr/>
          <p:nvPr/>
        </p:nvSpPr>
        <p:spPr>
          <a:xfrm>
            <a:off x="179511" y="188640"/>
            <a:ext cx="8784976" cy="6480719"/>
          </a:xfrm>
          <a:prstGeom prst="rect">
            <a:avLst/>
          </a:prstGeom>
          <a:solidFill>
            <a:srgbClr val="CC0000"/>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entury Gothic"/>
              <a:ea typeface="Century Gothic"/>
              <a:cs typeface="Century Gothic"/>
              <a:sym typeface="Century Gothic"/>
            </a:endParaRPr>
          </a:p>
        </p:txBody>
      </p:sp>
      <p:sp>
        <p:nvSpPr>
          <p:cNvPr id="137" name="Shape 137"/>
          <p:cNvSpPr txBox="1"/>
          <p:nvPr/>
        </p:nvSpPr>
        <p:spPr>
          <a:xfrm>
            <a:off x="1171279" y="1556791"/>
            <a:ext cx="6801439" cy="2590800"/>
          </a:xfrm>
          <a:prstGeom prst="rect">
            <a:avLst/>
          </a:prstGeom>
          <a:noFill/>
          <a:ln>
            <a:noFill/>
          </a:ln>
        </p:spPr>
        <p:txBody>
          <a:bodyPr anchorCtr="0" anchor="ctr" bIns="45700" lIns="91425" rIns="91425" wrap="square" tIns="45700">
            <a:noAutofit/>
          </a:bodyPr>
          <a:lstStyle/>
          <a:p>
            <a:pPr indent="0" lvl="0" marL="0" marR="0" rtl="0" algn="ctr">
              <a:lnSpc>
                <a:spcPct val="83000"/>
              </a:lnSpc>
              <a:spcBef>
                <a:spcPts val="0"/>
              </a:spcBef>
              <a:buClr>
                <a:schemeClr val="lt1"/>
              </a:buClr>
              <a:buSzPct val="25000"/>
              <a:buFont typeface="Century Gothic"/>
              <a:buNone/>
            </a:pPr>
            <a:r>
              <a:rPr b="0" i="0" lang="en-GB" sz="5400" u="none" cap="none" strike="noStrike">
                <a:solidFill>
                  <a:schemeClr val="lt1"/>
                </a:solidFill>
                <a:latin typeface="Century Gothic"/>
                <a:ea typeface="Century Gothic"/>
                <a:cs typeface="Century Gothic"/>
                <a:sym typeface="Century Gothic"/>
              </a:rPr>
              <a:t>CLEARVIEW</a:t>
            </a:r>
          </a:p>
        </p:txBody>
      </p:sp>
      <p:sp>
        <p:nvSpPr>
          <p:cNvPr id="138" name="Shape 138"/>
          <p:cNvSpPr txBox="1"/>
          <p:nvPr/>
        </p:nvSpPr>
        <p:spPr>
          <a:xfrm>
            <a:off x="1171279" y="4377262"/>
            <a:ext cx="6803136" cy="457200"/>
          </a:xfrm>
          <a:prstGeom prst="rect">
            <a:avLst/>
          </a:prstGeom>
          <a:noFill/>
          <a:ln>
            <a:noFill/>
          </a:ln>
        </p:spPr>
        <p:txBody>
          <a:bodyPr anchorCtr="0" anchor="t" bIns="45700" lIns="91425" rIns="91425" wrap="square" tIns="45700">
            <a:noAutofit/>
          </a:bodyPr>
          <a:lstStyle/>
          <a:p>
            <a:pPr indent="0" lvl="0" marL="0" marR="0" rtl="0" algn="ctr">
              <a:lnSpc>
                <a:spcPct val="100000"/>
              </a:lnSpc>
              <a:spcBef>
                <a:spcPts val="0"/>
              </a:spcBef>
              <a:spcAft>
                <a:spcPts val="0"/>
              </a:spcAft>
              <a:buClr>
                <a:srgbClr val="262626"/>
              </a:buClr>
              <a:buSzPct val="25000"/>
              <a:buFont typeface="Garamond"/>
              <a:buNone/>
            </a:pPr>
            <a:r>
              <a:rPr b="0" i="0" lang="en-GB" sz="3200" u="none" cap="none" strike="noStrike">
                <a:solidFill>
                  <a:schemeClr val="lt1"/>
                </a:solidFill>
                <a:latin typeface="Century Gothic"/>
                <a:ea typeface="Century Gothic"/>
                <a:cs typeface="Century Gothic"/>
                <a:sym typeface="Century Gothic"/>
              </a:rPr>
              <a:t>Innovation</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Shape 209"/>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Case Study: Clearview</a:t>
            </a:r>
          </a:p>
        </p:txBody>
      </p:sp>
      <p:sp>
        <p:nvSpPr>
          <p:cNvPr id="210" name="Shape 210"/>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Pre-video discussion</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How would you predict that Clearview uses innovation in its operations? </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Where in the 4Ps would you expect to see innovation at Clearview?</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Who would you predict is responsible for identifying and implementing innovation at Clearview?</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Shape 215"/>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Video</a:t>
            </a:r>
          </a:p>
        </p:txBody>
      </p:sp>
      <p:sp>
        <p:nvSpPr>
          <p:cNvPr id="216" name="Shape 216"/>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Show video</a:t>
            </a:r>
          </a:p>
          <a:p>
            <a:pPr indent="-190500" lvl="1" marL="457200" marR="0" rtl="0" algn="l">
              <a:lnSpc>
                <a:spcPct val="100000"/>
              </a:lnSpc>
              <a:spcBef>
                <a:spcPts val="500"/>
              </a:spcBef>
              <a:spcAft>
                <a:spcPts val="0"/>
              </a:spcAft>
              <a:buClr>
                <a:srgbClr val="262626"/>
              </a:buClr>
              <a:buSzPct val="100000"/>
              <a:buFont typeface="Garamond"/>
              <a:buChar char="◦"/>
            </a:pPr>
            <a:r>
              <a:rPr b="0" i="0" lang="en-GB" sz="1600" u="sng" cap="none" strike="noStrike">
                <a:solidFill>
                  <a:schemeClr val="hlink"/>
                </a:solidFill>
                <a:latin typeface="Century Gothic"/>
                <a:ea typeface="Century Gothic"/>
                <a:cs typeface="Century Gothic"/>
                <a:sym typeface="Century Gothic"/>
                <a:hlinkClick r:id="rId3"/>
              </a:rPr>
              <a:t>https://www.youtube.com/watch?v=-v5VxGb6x94</a:t>
            </a:r>
          </a:p>
          <a:p>
            <a:pPr indent="-190500" lvl="1" marL="457200" marR="0" rtl="0" algn="l">
              <a:lnSpc>
                <a:spcPct val="100000"/>
              </a:lnSpc>
              <a:spcBef>
                <a:spcPts val="500"/>
              </a:spcBef>
              <a:buClr>
                <a:srgbClr val="262626"/>
              </a:buClr>
              <a:buSzPct val="100000"/>
              <a:buFont typeface="Garamond"/>
              <a:buNone/>
            </a:pPr>
            <a:r>
              <a:t/>
            </a:r>
            <a:endParaRPr b="0" i="0" sz="16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Shape 221"/>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Case Study Discussion Questions</a:t>
            </a:r>
          </a:p>
        </p:txBody>
      </p:sp>
      <p:sp>
        <p:nvSpPr>
          <p:cNvPr id="222" name="Shape 222"/>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Map Clearview’s innovation strategies onto the 4Ps Framework.</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Are there any areas on the 4Ps that you believe Clearview had not addressed? Any areas that you believe fall outside the 4Ps?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Identify any gaps you perceive in Clearview’s approach to innovation.</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Who are the main individuals involved in innovation at Clearview? </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Looking ahead, where should Clearview focus to improve innovation? </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6" name="Shape 226"/>
        <p:cNvGrpSpPr/>
        <p:nvPr/>
      </p:nvGrpSpPr>
      <p:grpSpPr>
        <a:xfrm>
          <a:off x="0" y="0"/>
          <a:ext cx="0" cy="0"/>
          <a:chOff x="0" y="0"/>
          <a:chExt cx="0" cy="0"/>
        </a:xfrm>
      </p:grpSpPr>
      <p:sp>
        <p:nvSpPr>
          <p:cNvPr id="227" name="Shape 227"/>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References</a:t>
            </a:r>
          </a:p>
        </p:txBody>
      </p:sp>
      <p:sp>
        <p:nvSpPr>
          <p:cNvPr id="228" name="Shape 228"/>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Francis, D. &amp; Bessant, J. (2005) Targeting Innovation and implications for capability development, Technovation, 25 (3), 171-183. </a:t>
            </a:r>
          </a:p>
          <a:p>
            <a:pPr indent="-182880" lvl="0" marL="182880" marR="0" rtl="0" algn="l">
              <a:lnSpc>
                <a:spcPct val="100000"/>
              </a:lnSpc>
              <a:spcBef>
                <a:spcPts val="0"/>
              </a:spcBef>
              <a:spcAft>
                <a:spcPts val="0"/>
              </a:spcAft>
              <a:buClr>
                <a:srgbClr val="262626"/>
              </a:buClr>
              <a:buSzPct val="100000"/>
              <a:buFont typeface="Garamond"/>
              <a:buChar char="◦"/>
            </a:pPr>
            <a:r>
              <a:rPr lang="en-GB"/>
              <a:t>Schumpeter, J.A., 1934. The theory of economic development. Cambridge. MA: Harvard.</a:t>
            </a:r>
          </a:p>
          <a:p>
            <a:pPr indent="-182880" lvl="0" marL="182880" marR="0" rtl="0" algn="l">
              <a:lnSpc>
                <a:spcPct val="100000"/>
              </a:lnSpc>
              <a:spcBef>
                <a:spcPts val="0"/>
              </a:spcBef>
              <a:spcAft>
                <a:spcPts val="0"/>
              </a:spcAft>
              <a:buClr>
                <a:srgbClr val="262626"/>
              </a:buClr>
              <a:buSzPct val="100000"/>
              <a:buFont typeface="Garamond"/>
              <a:buChar char="◦"/>
            </a:pPr>
            <a:r>
              <a:rPr lang="en-GB"/>
              <a:t>Hagedoorn, J., 1996. Innovation and entrepreneurship: Schumpeter revisited. Industrial and Corporate Change, 5(3), pp.883-896.</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Shape 143"/>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Learning Objectives</a:t>
            </a:r>
          </a:p>
        </p:txBody>
      </p:sp>
      <p:sp>
        <p:nvSpPr>
          <p:cNvPr id="144" name="Shape 144"/>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Understand the role of innovation and the processes for generating innovative business ideas.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Identify and understand models used to map innovation</a:t>
            </a:r>
            <a:r>
              <a:rPr lang="en-GB"/>
              <a:t>.</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Understand the how businesses manage innovation and the key roles of individuals involved in innovation.</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Shape 150"/>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What Is Innovation?</a:t>
            </a:r>
          </a:p>
        </p:txBody>
      </p:sp>
      <p:sp>
        <p:nvSpPr>
          <p:cNvPr id="151" name="Shape 151"/>
          <p:cNvSpPr txBox="1"/>
          <p:nvPr>
            <p:ph idx="1" type="body"/>
          </p:nvPr>
        </p:nvSpPr>
        <p:spPr>
          <a:xfrm>
            <a:off x="800100" y="2103125"/>
            <a:ext cx="7384500" cy="3749100"/>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The successful exploitation of new ideas to realize opportunities</a:t>
            </a:r>
            <a:r>
              <a:rPr lang="en-GB"/>
              <a:t>.</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Schumpeter’s (1934) Five Types of Innovation:</a:t>
            </a:r>
          </a:p>
          <a:p>
            <a:pPr indent="0" lvl="0" marL="457200" marR="0" rtl="0" algn="l">
              <a:lnSpc>
                <a:spcPct val="100000"/>
              </a:lnSpc>
              <a:spcBef>
                <a:spcPts val="900"/>
              </a:spcBef>
              <a:spcAft>
                <a:spcPts val="0"/>
              </a:spcAft>
              <a:buNone/>
            </a:pPr>
            <a:r>
              <a:rPr lang="en-GB"/>
              <a:t>1, New products or services</a:t>
            </a:r>
          </a:p>
          <a:p>
            <a:pPr indent="0" lvl="0" marL="457200" marR="0" rtl="0" algn="l">
              <a:lnSpc>
                <a:spcPct val="100000"/>
              </a:lnSpc>
              <a:spcBef>
                <a:spcPts val="900"/>
              </a:spcBef>
              <a:spcAft>
                <a:spcPts val="0"/>
              </a:spcAft>
              <a:buNone/>
            </a:pPr>
            <a:r>
              <a:rPr lang="en-GB"/>
              <a:t>2, New methods of production</a:t>
            </a:r>
          </a:p>
          <a:p>
            <a:pPr indent="0" lvl="0" marL="457200" marR="0" rtl="0" algn="l">
              <a:lnSpc>
                <a:spcPct val="100000"/>
              </a:lnSpc>
              <a:spcBef>
                <a:spcPts val="900"/>
              </a:spcBef>
              <a:spcAft>
                <a:spcPts val="0"/>
              </a:spcAft>
              <a:buNone/>
            </a:pPr>
            <a:r>
              <a:rPr lang="en-GB"/>
              <a:t>3, Developing new markets</a:t>
            </a:r>
          </a:p>
          <a:p>
            <a:pPr indent="0" lvl="0" marL="457200" marR="0" rtl="0" algn="l">
              <a:lnSpc>
                <a:spcPct val="100000"/>
              </a:lnSpc>
              <a:spcBef>
                <a:spcPts val="900"/>
              </a:spcBef>
              <a:spcAft>
                <a:spcPts val="0"/>
              </a:spcAft>
              <a:buNone/>
            </a:pPr>
            <a:r>
              <a:rPr lang="en-GB"/>
              <a:t>4, Identifying new sources of supply</a:t>
            </a:r>
          </a:p>
          <a:p>
            <a:pPr indent="0" lvl="0" marL="457200" marR="0" rtl="0" algn="l">
              <a:lnSpc>
                <a:spcPct val="100000"/>
              </a:lnSpc>
              <a:spcBef>
                <a:spcPts val="900"/>
              </a:spcBef>
              <a:spcAft>
                <a:spcPts val="0"/>
              </a:spcAft>
              <a:buNone/>
            </a:pPr>
            <a:r>
              <a:rPr lang="en-GB"/>
              <a:t>5, New forms of organisation</a:t>
            </a:r>
          </a:p>
          <a:p>
            <a:pPr indent="0" lvl="0" marL="0" marR="0" rtl="0" algn="l">
              <a:lnSpc>
                <a:spcPct val="100000"/>
              </a:lnSpc>
              <a:spcBef>
                <a:spcPts val="900"/>
              </a:spcBef>
              <a:spcAft>
                <a:spcPts val="0"/>
              </a:spcAft>
              <a:buNone/>
            </a:pPr>
            <a:r>
              <a:t/>
            </a:r>
            <a:endParaRPr/>
          </a:p>
          <a:p>
            <a:pPr indent="457200" lvl="0" rt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Shape 157"/>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Discussion Questions </a:t>
            </a:r>
          </a:p>
        </p:txBody>
      </p:sp>
      <p:sp>
        <p:nvSpPr>
          <p:cNvPr id="158" name="Shape 158"/>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lang="en-GB"/>
              <a:t>Why do you think innovation is important to a business?</a:t>
            </a:r>
          </a:p>
          <a:p>
            <a:pPr indent="-182880" lvl="0" marL="182880" marR="0" rtl="0" algn="l">
              <a:lnSpc>
                <a:spcPct val="100000"/>
              </a:lnSpc>
              <a:spcBef>
                <a:spcPts val="900"/>
              </a:spcBef>
              <a:spcAft>
                <a:spcPts val="0"/>
              </a:spcAft>
              <a:buClr>
                <a:srgbClr val="262626"/>
              </a:buClr>
              <a:buSzPct val="100000"/>
              <a:buFont typeface="Garamond"/>
              <a:buChar char="◦"/>
            </a:pPr>
            <a:r>
              <a:rPr lang="en-GB"/>
              <a:t>Are there busine</a:t>
            </a:r>
            <a:r>
              <a:rPr b="0" i="0" lang="en-GB" sz="1800" u="none" cap="none" strike="noStrike">
                <a:solidFill>
                  <a:schemeClr val="dk1"/>
                </a:solidFill>
                <a:latin typeface="Century Gothic"/>
                <a:ea typeface="Century Gothic"/>
                <a:cs typeface="Century Gothic"/>
                <a:sym typeface="Century Gothic"/>
              </a:rPr>
              <a:t>sses that do not need to innovate?</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Who Innovates?</a:t>
            </a:r>
          </a:p>
        </p:txBody>
      </p:sp>
      <p:sp>
        <p:nvSpPr>
          <p:cNvPr id="165" name="Shape 165"/>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Entrepreneurs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Intrapreneurs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Top-down</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Bottom-up</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Shape 171"/>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4Ps Of Innovation Space</a:t>
            </a:r>
          </a:p>
        </p:txBody>
      </p:sp>
      <p:sp>
        <p:nvSpPr>
          <p:cNvPr id="172" name="Shape 172"/>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Product Innovation</a:t>
            </a:r>
          </a:p>
          <a:p>
            <a:pPr indent="-190500" lvl="1" marL="457200" marR="0" rtl="0" algn="l">
              <a:lnSpc>
                <a:spcPct val="100000"/>
              </a:lnSpc>
              <a:spcBef>
                <a:spcPts val="500"/>
              </a:spcBef>
              <a:spcAft>
                <a:spcPts val="0"/>
              </a:spcAft>
              <a:buClr>
                <a:srgbClr val="262626"/>
              </a:buClr>
              <a:buSzPct val="100000"/>
              <a:buFont typeface="Garamond"/>
              <a:buChar char="◦"/>
            </a:pPr>
            <a:r>
              <a:rPr b="0" i="0" lang="en-GB" sz="1600" u="none" cap="none" strike="noStrike">
                <a:solidFill>
                  <a:schemeClr val="dk1"/>
                </a:solidFill>
                <a:latin typeface="Century Gothic"/>
                <a:ea typeface="Century Gothic"/>
                <a:cs typeface="Century Gothic"/>
                <a:sym typeface="Century Gothic"/>
              </a:rPr>
              <a:t>What a company offers its market; changes in a product or service </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Process Innovation</a:t>
            </a:r>
          </a:p>
          <a:p>
            <a:pPr indent="-190500" lvl="1" marL="457200" marR="0" rtl="0" algn="l">
              <a:lnSpc>
                <a:spcPct val="100000"/>
              </a:lnSpc>
              <a:spcBef>
                <a:spcPts val="500"/>
              </a:spcBef>
              <a:spcAft>
                <a:spcPts val="0"/>
              </a:spcAft>
              <a:buClr>
                <a:srgbClr val="262626"/>
              </a:buClr>
              <a:buSzPct val="100000"/>
              <a:buFont typeface="Garamond"/>
              <a:buChar char="◦"/>
            </a:pPr>
            <a:r>
              <a:rPr b="0" i="0" lang="en-GB" sz="1600" u="none" cap="none" strike="noStrike">
                <a:solidFill>
                  <a:schemeClr val="dk1"/>
                </a:solidFill>
                <a:latin typeface="Century Gothic"/>
                <a:ea typeface="Century Gothic"/>
                <a:cs typeface="Century Gothic"/>
                <a:sym typeface="Century Gothic"/>
              </a:rPr>
              <a:t>How a company creates the product/offering; Changes in how a product is brought to the market</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Position Innovation</a:t>
            </a:r>
          </a:p>
          <a:p>
            <a:pPr indent="-190500" lvl="1" marL="457200" marR="0" rtl="0" algn="l">
              <a:lnSpc>
                <a:spcPct val="100000"/>
              </a:lnSpc>
              <a:spcBef>
                <a:spcPts val="500"/>
              </a:spcBef>
              <a:spcAft>
                <a:spcPts val="0"/>
              </a:spcAft>
              <a:buClr>
                <a:srgbClr val="262626"/>
              </a:buClr>
              <a:buSzPct val="100000"/>
              <a:buFont typeface="Garamond"/>
              <a:buChar char="◦"/>
            </a:pPr>
            <a:r>
              <a:rPr b="0" i="0" lang="en-GB" sz="1600" u="none" cap="none" strike="noStrike">
                <a:solidFill>
                  <a:schemeClr val="dk1"/>
                </a:solidFill>
                <a:latin typeface="Century Gothic"/>
                <a:ea typeface="Century Gothic"/>
                <a:cs typeface="Century Gothic"/>
                <a:sym typeface="Century Gothic"/>
              </a:rPr>
              <a:t>How the offering/product is positioned; Changes in the story a company tells about a product.</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Paradigm Innovation </a:t>
            </a:r>
          </a:p>
          <a:p>
            <a:pPr indent="-190500" lvl="1" marL="457200" marR="0" rtl="0" algn="l">
              <a:lnSpc>
                <a:spcPct val="100000"/>
              </a:lnSpc>
              <a:spcBef>
                <a:spcPts val="500"/>
              </a:spcBef>
              <a:spcAft>
                <a:spcPts val="0"/>
              </a:spcAft>
              <a:buClr>
                <a:srgbClr val="262626"/>
              </a:buClr>
              <a:buSzPct val="100000"/>
              <a:buFont typeface="Garamond"/>
              <a:buChar char="◦"/>
            </a:pPr>
            <a:r>
              <a:rPr b="0" i="0" lang="en-GB" sz="1600" u="none" cap="none" strike="noStrike">
                <a:solidFill>
                  <a:schemeClr val="dk1"/>
                </a:solidFill>
                <a:latin typeface="Century Gothic"/>
                <a:ea typeface="Century Gothic"/>
                <a:cs typeface="Century Gothic"/>
                <a:sym typeface="Century Gothic"/>
              </a:rPr>
              <a:t>How the company ‘frames’ its offering/product? Changes in the ‘mental model’ underpinning what the enterprise does</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
        <p:nvSpPr>
          <p:cNvPr id="173" name="Shape 173"/>
          <p:cNvSpPr/>
          <p:nvPr/>
        </p:nvSpPr>
        <p:spPr>
          <a:xfrm>
            <a:off x="6156176" y="6165303"/>
            <a:ext cx="2839238"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GB" sz="1800" u="none" cap="none" strike="noStrike">
                <a:solidFill>
                  <a:schemeClr val="dk1"/>
                </a:solidFill>
                <a:latin typeface="Century Gothic"/>
                <a:ea typeface="Century Gothic"/>
                <a:cs typeface="Century Gothic"/>
                <a:sym typeface="Century Gothic"/>
              </a:rPr>
              <a:t>Francis &amp; Bessant (2005)</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Shape 179"/>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4Ps Of Innovation Space: 4 Direction Model </a:t>
            </a:r>
          </a:p>
        </p:txBody>
      </p:sp>
      <p:sp>
        <p:nvSpPr>
          <p:cNvPr id="180" name="Shape 180"/>
          <p:cNvSpPr/>
          <p:nvPr/>
        </p:nvSpPr>
        <p:spPr>
          <a:xfrm>
            <a:off x="1436744" y="2888940"/>
            <a:ext cx="6192687" cy="3096343"/>
          </a:xfrm>
          <a:prstGeom prst="diamond">
            <a:avLst/>
          </a:prstGeom>
          <a:solidFill>
            <a:srgbClr val="318B71"/>
          </a:solidFill>
          <a:ln cap="flat" cmpd="sng" w="12700">
            <a:solidFill>
              <a:srgbClr val="147EA6"/>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entury Gothic"/>
              <a:ea typeface="Century Gothic"/>
              <a:cs typeface="Century Gothic"/>
              <a:sym typeface="Century Gothic"/>
            </a:endParaRPr>
          </a:p>
        </p:txBody>
      </p:sp>
      <p:sp>
        <p:nvSpPr>
          <p:cNvPr id="181" name="Shape 181"/>
          <p:cNvSpPr/>
          <p:nvPr/>
        </p:nvSpPr>
        <p:spPr>
          <a:xfrm>
            <a:off x="3668992" y="3956866"/>
            <a:ext cx="1728191" cy="792087"/>
          </a:xfrm>
          <a:prstGeom prst="ellipse">
            <a:avLst/>
          </a:prstGeom>
          <a:solidFill>
            <a:srgbClr val="FFFF00"/>
          </a:solidFill>
          <a:ln cap="flat" cmpd="sng" w="12700">
            <a:solidFill>
              <a:srgbClr val="147EA6"/>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b="1" lang="en-GB" sz="1400">
                <a:solidFill>
                  <a:schemeClr val="dk1"/>
                </a:solidFill>
                <a:latin typeface="Century Gothic"/>
                <a:ea typeface="Century Gothic"/>
                <a:cs typeface="Century Gothic"/>
                <a:sym typeface="Century Gothic"/>
              </a:rPr>
              <a:t>Innovation</a:t>
            </a:r>
          </a:p>
        </p:txBody>
      </p:sp>
      <p:sp>
        <p:nvSpPr>
          <p:cNvPr id="182" name="Shape 182"/>
          <p:cNvSpPr txBox="1"/>
          <p:nvPr/>
        </p:nvSpPr>
        <p:spPr>
          <a:xfrm>
            <a:off x="7626002" y="4041067"/>
            <a:ext cx="1354336" cy="707886"/>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1" lang="en-GB" sz="2000">
                <a:solidFill>
                  <a:srgbClr val="000000"/>
                </a:solidFill>
                <a:latin typeface="Century Gothic"/>
                <a:ea typeface="Century Gothic"/>
                <a:cs typeface="Century Gothic"/>
                <a:sym typeface="Century Gothic"/>
              </a:rPr>
              <a:t>Product/ </a:t>
            </a:r>
          </a:p>
          <a:p>
            <a:pPr indent="0" lvl="0" marL="0" marR="0" rtl="0" algn="l">
              <a:spcBef>
                <a:spcPts val="0"/>
              </a:spcBef>
              <a:buSzPct val="25000"/>
              <a:buNone/>
            </a:pPr>
            <a:r>
              <a:rPr b="1" lang="en-GB" sz="2000">
                <a:solidFill>
                  <a:srgbClr val="000000"/>
                </a:solidFill>
                <a:latin typeface="Century Gothic"/>
                <a:ea typeface="Century Gothic"/>
                <a:cs typeface="Century Gothic"/>
                <a:sym typeface="Century Gothic"/>
              </a:rPr>
              <a:t>Service</a:t>
            </a:r>
          </a:p>
        </p:txBody>
      </p:sp>
      <p:cxnSp>
        <p:nvCxnSpPr>
          <p:cNvPr id="183" name="Shape 183"/>
          <p:cNvCxnSpPr>
            <a:stCxn id="182" idx="1"/>
          </p:cNvCxnSpPr>
          <p:nvPr/>
        </p:nvCxnSpPr>
        <p:spPr>
          <a:xfrm rot="10800000">
            <a:off x="5364002" y="4353010"/>
            <a:ext cx="2262000" cy="42000"/>
          </a:xfrm>
          <a:prstGeom prst="straightConnector1">
            <a:avLst/>
          </a:prstGeom>
          <a:noFill/>
          <a:ln cap="flat" cmpd="sng" w="19050">
            <a:solidFill>
              <a:schemeClr val="dk1"/>
            </a:solidFill>
            <a:prstDash val="solid"/>
            <a:round/>
            <a:headEnd len="lg" w="lg" type="stealth"/>
            <a:tailEnd len="lg" w="lg" type="stealth"/>
          </a:ln>
          <a:effectLst>
            <a:outerShdw blurRad="38100" rotWithShape="0" algn="ctr" dir="5400000" dist="12700">
              <a:srgbClr val="000000">
                <a:alpha val="62745"/>
              </a:srgbClr>
            </a:outerShdw>
          </a:effectLst>
        </p:spPr>
      </p:cxnSp>
      <p:sp>
        <p:nvSpPr>
          <p:cNvPr id="184" name="Shape 184"/>
          <p:cNvSpPr txBox="1"/>
          <p:nvPr/>
        </p:nvSpPr>
        <p:spPr>
          <a:xfrm>
            <a:off x="3477780" y="2213464"/>
            <a:ext cx="2004799" cy="707886"/>
          </a:xfrm>
          <a:prstGeom prst="rect">
            <a:avLst/>
          </a:prstGeom>
          <a:noFill/>
          <a:ln>
            <a:noFill/>
          </a:ln>
        </p:spPr>
        <p:txBody>
          <a:bodyPr anchorCtr="0" anchor="t" bIns="45700" lIns="91425" rIns="91425" wrap="square" tIns="45700">
            <a:noAutofit/>
          </a:bodyPr>
          <a:lstStyle/>
          <a:p>
            <a:pPr indent="0" lvl="0" marL="0" marR="0" rtl="0" algn="ctr">
              <a:spcBef>
                <a:spcPts val="0"/>
              </a:spcBef>
              <a:buSzPct val="25000"/>
              <a:buNone/>
            </a:pPr>
            <a:r>
              <a:rPr b="1" lang="en-GB" sz="2000">
                <a:solidFill>
                  <a:srgbClr val="000000"/>
                </a:solidFill>
                <a:latin typeface="Century Gothic"/>
                <a:ea typeface="Century Gothic"/>
                <a:cs typeface="Century Gothic"/>
                <a:sym typeface="Century Gothic"/>
              </a:rPr>
              <a:t>Paradigm</a:t>
            </a:r>
          </a:p>
          <a:p>
            <a:pPr indent="0" lvl="0" marL="0" marR="0" rtl="0" algn="ctr">
              <a:spcBef>
                <a:spcPts val="0"/>
              </a:spcBef>
              <a:buSzPct val="25000"/>
              <a:buNone/>
            </a:pPr>
            <a:r>
              <a:rPr b="1" lang="en-GB" sz="2000">
                <a:solidFill>
                  <a:srgbClr val="000000"/>
                </a:solidFill>
                <a:latin typeface="Century Gothic"/>
                <a:ea typeface="Century Gothic"/>
                <a:cs typeface="Century Gothic"/>
                <a:sym typeface="Century Gothic"/>
              </a:rPr>
              <a:t>Mental Model</a:t>
            </a:r>
          </a:p>
        </p:txBody>
      </p:sp>
      <p:sp>
        <p:nvSpPr>
          <p:cNvPr id="185" name="Shape 185"/>
          <p:cNvSpPr txBox="1"/>
          <p:nvPr/>
        </p:nvSpPr>
        <p:spPr>
          <a:xfrm>
            <a:off x="156415" y="4237057"/>
            <a:ext cx="1307813" cy="400109"/>
          </a:xfrm>
          <a:prstGeom prst="rect">
            <a:avLst/>
          </a:prstGeom>
          <a:noFill/>
          <a:ln>
            <a:noFill/>
          </a:ln>
        </p:spPr>
        <p:txBody>
          <a:bodyPr anchorCtr="0" anchor="t" bIns="45700" lIns="91425" rIns="91425" wrap="square" tIns="45700">
            <a:noAutofit/>
          </a:bodyPr>
          <a:lstStyle/>
          <a:p>
            <a:pPr indent="0" lvl="0" marL="0" marR="0" rtl="0" algn="ctr">
              <a:spcBef>
                <a:spcPts val="0"/>
              </a:spcBef>
              <a:buSzPct val="25000"/>
              <a:buNone/>
            </a:pPr>
            <a:r>
              <a:rPr b="1" lang="en-GB" sz="2000">
                <a:solidFill>
                  <a:srgbClr val="000000"/>
                </a:solidFill>
                <a:latin typeface="Century Gothic"/>
                <a:ea typeface="Century Gothic"/>
                <a:cs typeface="Century Gothic"/>
                <a:sym typeface="Century Gothic"/>
              </a:rPr>
              <a:t>Process</a:t>
            </a:r>
          </a:p>
        </p:txBody>
      </p:sp>
      <p:sp>
        <p:nvSpPr>
          <p:cNvPr id="186" name="Shape 186"/>
          <p:cNvSpPr txBox="1"/>
          <p:nvPr/>
        </p:nvSpPr>
        <p:spPr>
          <a:xfrm>
            <a:off x="3854432" y="5987751"/>
            <a:ext cx="1357312" cy="400109"/>
          </a:xfrm>
          <a:prstGeom prst="rect">
            <a:avLst/>
          </a:prstGeom>
          <a:noFill/>
          <a:ln>
            <a:noFill/>
          </a:ln>
        </p:spPr>
        <p:txBody>
          <a:bodyPr anchorCtr="0" anchor="t" bIns="45700" lIns="91425" rIns="91425" wrap="square" tIns="45700">
            <a:noAutofit/>
          </a:bodyPr>
          <a:lstStyle/>
          <a:p>
            <a:pPr indent="0" lvl="0" marL="0" marR="0" rtl="0" algn="ctr">
              <a:spcBef>
                <a:spcPts val="0"/>
              </a:spcBef>
              <a:buSzPct val="25000"/>
              <a:buNone/>
            </a:pPr>
            <a:r>
              <a:rPr b="1" lang="en-GB" sz="2000">
                <a:solidFill>
                  <a:srgbClr val="000000"/>
                </a:solidFill>
                <a:latin typeface="Century Gothic"/>
                <a:ea typeface="Century Gothic"/>
                <a:cs typeface="Century Gothic"/>
                <a:sym typeface="Century Gothic"/>
              </a:rPr>
              <a:t>Position</a:t>
            </a:r>
          </a:p>
        </p:txBody>
      </p:sp>
      <p:cxnSp>
        <p:nvCxnSpPr>
          <p:cNvPr id="187" name="Shape 187"/>
          <p:cNvCxnSpPr>
            <a:stCxn id="184" idx="2"/>
          </p:cNvCxnSpPr>
          <p:nvPr/>
        </p:nvCxnSpPr>
        <p:spPr>
          <a:xfrm>
            <a:off x="4480180" y="2921350"/>
            <a:ext cx="0" cy="1035600"/>
          </a:xfrm>
          <a:prstGeom prst="straightConnector1">
            <a:avLst/>
          </a:prstGeom>
          <a:noFill/>
          <a:ln cap="flat" cmpd="sng" w="19050">
            <a:solidFill>
              <a:schemeClr val="dk1"/>
            </a:solidFill>
            <a:prstDash val="solid"/>
            <a:round/>
            <a:headEnd len="lg" w="lg" type="stealth"/>
            <a:tailEnd len="lg" w="lg" type="stealth"/>
          </a:ln>
          <a:effectLst>
            <a:outerShdw blurRad="38100" rotWithShape="0" algn="ctr" dir="5400000" dist="12700">
              <a:srgbClr val="000000">
                <a:alpha val="62745"/>
              </a:srgbClr>
            </a:outerShdw>
          </a:effectLst>
        </p:spPr>
      </p:cxnSp>
      <p:cxnSp>
        <p:nvCxnSpPr>
          <p:cNvPr id="188" name="Shape 188"/>
          <p:cNvCxnSpPr>
            <a:stCxn id="186" idx="0"/>
          </p:cNvCxnSpPr>
          <p:nvPr/>
        </p:nvCxnSpPr>
        <p:spPr>
          <a:xfrm rot="10800000">
            <a:off x="4533088" y="4749051"/>
            <a:ext cx="0" cy="1238700"/>
          </a:xfrm>
          <a:prstGeom prst="straightConnector1">
            <a:avLst/>
          </a:prstGeom>
          <a:noFill/>
          <a:ln cap="flat" cmpd="sng" w="19050">
            <a:solidFill>
              <a:schemeClr val="dk1"/>
            </a:solidFill>
            <a:prstDash val="solid"/>
            <a:round/>
            <a:headEnd len="lg" w="lg" type="stealth"/>
            <a:tailEnd len="lg" w="lg" type="stealth"/>
          </a:ln>
          <a:effectLst>
            <a:outerShdw blurRad="38100" rotWithShape="0" algn="ctr" dir="5400000" dist="12700">
              <a:srgbClr val="000000">
                <a:alpha val="62745"/>
              </a:srgbClr>
            </a:outerShdw>
          </a:effectLst>
        </p:spPr>
      </p:cxnSp>
      <p:cxnSp>
        <p:nvCxnSpPr>
          <p:cNvPr id="189" name="Shape 189"/>
          <p:cNvCxnSpPr>
            <a:stCxn id="180" idx="1"/>
          </p:cNvCxnSpPr>
          <p:nvPr/>
        </p:nvCxnSpPr>
        <p:spPr>
          <a:xfrm flipH="1" rot="10800000">
            <a:off x="1436744" y="4395111"/>
            <a:ext cx="2232300" cy="42000"/>
          </a:xfrm>
          <a:prstGeom prst="straightConnector1">
            <a:avLst/>
          </a:prstGeom>
          <a:noFill/>
          <a:ln cap="flat" cmpd="sng" w="19050">
            <a:solidFill>
              <a:schemeClr val="dk1"/>
            </a:solidFill>
            <a:prstDash val="solid"/>
            <a:round/>
            <a:headEnd len="lg" w="lg" type="stealth"/>
            <a:tailEnd len="lg" w="lg" type="stealth"/>
          </a:ln>
          <a:effectLst>
            <a:outerShdw blurRad="38100" rotWithShape="0" algn="ctr" dir="5400000" dist="12700">
              <a:srgbClr val="000000">
                <a:alpha val="62745"/>
              </a:srgbClr>
            </a:outerShdw>
          </a:effectLst>
        </p:spPr>
      </p:cxnSp>
      <p:sp>
        <p:nvSpPr>
          <p:cNvPr id="190" name="Shape 190"/>
          <p:cNvSpPr/>
          <p:nvPr/>
        </p:nvSpPr>
        <p:spPr>
          <a:xfrm>
            <a:off x="6141098" y="6203414"/>
            <a:ext cx="2839238"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en-GB" sz="1800">
                <a:solidFill>
                  <a:schemeClr val="dk1"/>
                </a:solidFill>
                <a:latin typeface="Century Gothic"/>
                <a:ea typeface="Century Gothic"/>
                <a:cs typeface="Century Gothic"/>
                <a:sym typeface="Century Gothic"/>
              </a:rPr>
              <a:t>Francis &amp; Bessant (2005)</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Case Study: Clearview</a:t>
            </a:r>
          </a:p>
        </p:txBody>
      </p:sp>
      <p:sp>
        <p:nvSpPr>
          <p:cNvPr id="197" name="Shape 197"/>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UK Software Developer, providing strategy and performance software.</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Business intelligence consulting services.</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Case Study: Clearview</a:t>
            </a:r>
          </a:p>
        </p:txBody>
      </p:sp>
      <p:sp>
        <p:nvSpPr>
          <p:cNvPr id="204" name="Shape 204"/>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In their own words: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Clearview gives you a single, connected approach to managing your organisation. We do this through our innovative, web-based software products and supporting implementation and consultancy services.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We can help you create and execute your strategic plan, manage your performance, search, report and understand your information and engage positively with your customers.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We strive to deliver excellence and value for money and have a unique approach to our customer relationships</a:t>
            </a:r>
            <a:r>
              <a:rPr lang="en-GB"/>
              <a:t>.</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aching Material Template">
  <a:themeElements>
    <a:clrScheme name="Savon">
      <a:dk1>
        <a:srgbClr val="000000"/>
      </a:dk1>
      <a:lt1>
        <a:srgbClr val="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